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90" r:id="rId3"/>
    <p:sldId id="293" r:id="rId4"/>
    <p:sldId id="257" r:id="rId5"/>
    <p:sldId id="300" r:id="rId6"/>
    <p:sldId id="258" r:id="rId7"/>
    <p:sldId id="299" r:id="rId8"/>
    <p:sldId id="295" r:id="rId9"/>
    <p:sldId id="296" r:id="rId10"/>
    <p:sldId id="297" r:id="rId11"/>
    <p:sldId id="298" r:id="rId12"/>
    <p:sldId id="285" r:id="rId13"/>
    <p:sldId id="291" r:id="rId14"/>
    <p:sldId id="28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chelsea2010" initials="r" lastIdx="1" clrIdx="0">
    <p:extLst>
      <p:ext uri="{19B8F6BF-5375-455C-9EA6-DF929625EA0E}">
        <p15:presenceInfo xmlns:p15="http://schemas.microsoft.com/office/powerpoint/2012/main" userId="ryanchelsea2010" providerId="None"/>
      </p:ext>
    </p:extLst>
  </p:cmAuthor>
  <p:cmAuthor id="2" name="Ryan Mcguire" initials="RM" lastIdx="1" clrIdx="1">
    <p:extLst>
      <p:ext uri="{19B8F6BF-5375-455C-9EA6-DF929625EA0E}">
        <p15:presenceInfo xmlns:p15="http://schemas.microsoft.com/office/powerpoint/2012/main" userId="S-1-5-21-436374069-1547161642-1606980848-2657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58-4CA3-9081-9380CBABE895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58-4CA3-9081-9380CBABE895}"/>
              </c:ext>
            </c:extLst>
          </c:dPt>
          <c:dLbls>
            <c:dLbl>
              <c:idx val="0"/>
              <c:layout>
                <c:manualLayout>
                  <c:x val="-0.15866514814278401"/>
                  <c:y val="3.910276122410026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EBD50D1C-9331-4BA5-81B9-591CED4A0667}" type="PERCENTAGE">
                      <a:rPr lang="en-US" baseline="0" smtClean="0">
                        <a:solidFill>
                          <a:schemeClr val="bg1"/>
                        </a:solidFill>
                      </a:rPr>
                      <a:pPr/>
                      <a:t>[PERCENTAGE]</a:t>
                    </a:fld>
                    <a:endParaRPr lang="en-US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858-4CA3-9081-9380CBABE89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6165123108144508"/>
                  <c:y val="-0.1802752917806573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D4649A1C-FC06-4784-BA1A-F63012F74897}" type="PERCENTAGE">
                      <a:rPr lang="en-US" baseline="0" smtClean="0">
                        <a:solidFill>
                          <a:schemeClr val="bg1"/>
                        </a:solidFill>
                      </a:rPr>
                      <a:pPr/>
                      <a:t>[PERCENTAGE]</a:t>
                    </a:fld>
                    <a:endParaRPr lang="en-US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858-4CA3-9081-9380CBABE89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'[Chart in Microsoft Word]Sheet2'!$B$35:$B$36</c:f>
              <c:strCache>
                <c:ptCount val="2"/>
                <c:pt idx="0">
                  <c:v>Improvement in health</c:v>
                </c:pt>
                <c:pt idx="1">
                  <c:v>No change</c:v>
                </c:pt>
              </c:strCache>
            </c:strRef>
          </c:cat>
          <c:val>
            <c:numRef>
              <c:f>'[Chart in Microsoft Word]Sheet2'!$C$35:$C$36</c:f>
              <c:numCache>
                <c:formatCode>General</c:formatCode>
                <c:ptCount val="2"/>
                <c:pt idx="0">
                  <c:v>432</c:v>
                </c:pt>
                <c:pt idx="1">
                  <c:v>599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858-4CA3-9081-9380CBABE89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FF-40CC-BAD0-1D622BC800A1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FF-40CC-BAD0-1D622BC800A1}"/>
              </c:ext>
            </c:extLst>
          </c:dPt>
          <c:dLbls>
            <c:dLbl>
              <c:idx val="0"/>
              <c:layout>
                <c:manualLayout>
                  <c:x val="-0.23367039118146199"/>
                  <c:y val="-1.86003026294981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</a:t>
                    </a:r>
                    <a:fld id="{0A125EEE-7E0A-47A1-A981-C28CB55476CE}" type="PERCENTAGE">
                      <a:rPr lang="en-US">
                        <a:solidFill>
                          <a:schemeClr val="bg1"/>
                        </a:solidFill>
                      </a:rPr>
                      <a:pPr/>
                      <a:t>[PERCENTAGE]</a:t>
                    </a:fld>
                    <a:endParaRPr lang="en-US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DFF-40CC-BAD0-1D622BC800A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2802990926502981"/>
                  <c:y val="2.2342519685038947E-3"/>
                </c:manualLayout>
              </c:layout>
              <c:tx>
                <c:rich>
                  <a:bodyPr/>
                  <a:lstStyle/>
                  <a:p>
                    <a:fld id="{44590474-B622-4DF1-B40E-B9B4C994725E}" type="PERCENTAGE">
                      <a:rPr lang="en-US" smtClean="0">
                        <a:solidFill>
                          <a:schemeClr val="bg1"/>
                        </a:solidFill>
                      </a:rPr>
                      <a:pPr/>
                      <a:t>[PERCENTAGE]</a:t>
                    </a:fld>
                    <a:endParaRPr lang="en-GB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DFF-40CC-BAD0-1D622BC800A1}"/>
                </c:ext>
                <c:ext xmlns:c15="http://schemas.microsoft.com/office/drawing/2012/chart" uri="{CE6537A1-D6FC-4f65-9D91-7224C49458BB}">
                  <c15:layout>
                    <c:manualLayout>
                      <c:w val="0.21125793671495954"/>
                      <c:h val="0.1959925852178788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Sheet1!$B$519:$B$520</c:f>
              <c:strCache>
                <c:ptCount val="2"/>
                <c:pt idx="0">
                  <c:v>Less socially isolated</c:v>
                </c:pt>
                <c:pt idx="1">
                  <c:v>No change</c:v>
                </c:pt>
              </c:strCache>
            </c:strRef>
          </c:cat>
          <c:val>
            <c:numRef>
              <c:f>Sheet1!$C$519:$C$520</c:f>
              <c:numCache>
                <c:formatCode>General</c:formatCode>
                <c:ptCount val="2"/>
                <c:pt idx="0">
                  <c:v>522</c:v>
                </c:pt>
                <c:pt idx="1">
                  <c:v>509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DFF-40CC-BAD0-1D622BC800A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8D8F9-D557-4D0E-9EDF-F9C9722EFB40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8DD2D-8A78-414B-B216-DA047E4B8D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8DD2D-8A78-414B-B216-DA047E4B8D5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694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8DD2D-8A78-414B-B216-DA047E4B8D5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05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8DD2D-8A78-414B-B216-DA047E4B8D5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7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assemblyresearchmatters.org/wp-content/uploads/2018/06/MDM-2017-SOA-level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554" y="311201"/>
            <a:ext cx="8412448" cy="2503676"/>
          </a:xfrm>
        </p:spPr>
        <p:txBody>
          <a:bodyPr/>
          <a:lstStyle/>
          <a:p>
            <a:pPr algn="just"/>
            <a:r>
              <a:rPr lang="en-GB" sz="4500" dirty="0">
                <a:solidFill>
                  <a:schemeClr val="accent1">
                    <a:lumMod val="50000"/>
                  </a:schemeClr>
                </a:solidFill>
              </a:rPr>
              <a:t>Rural Poverty &amp; Social </a:t>
            </a:r>
            <a:r>
              <a:rPr lang="en-GB" sz="4500" dirty="0" smtClean="0">
                <a:solidFill>
                  <a:schemeClr val="accent1">
                    <a:lumMod val="50000"/>
                  </a:schemeClr>
                </a:solidFill>
              </a:rPr>
              <a:t>Isolation: Measuring </a:t>
            </a:r>
            <a:r>
              <a:rPr lang="en-GB" sz="4500" dirty="0">
                <a:solidFill>
                  <a:schemeClr val="accent1">
                    <a:lumMod val="50000"/>
                  </a:schemeClr>
                </a:solidFill>
              </a:rPr>
              <a:t>the Impact </a:t>
            </a:r>
            <a:r>
              <a:rPr lang="en-GB" sz="4500" dirty="0" smtClean="0">
                <a:solidFill>
                  <a:schemeClr val="accent1">
                    <a:lumMod val="50000"/>
                  </a:schemeClr>
                </a:solidFill>
              </a:rPr>
              <a:t>of a National Initiative in NI.</a:t>
            </a:r>
            <a:endParaRPr lang="en-GB" sz="45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8" name="Picture 4" descr="https://www2.dardni.gov.uk/gatewayweb/UIshared/images/DAERA-logo-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753" y="5033397"/>
            <a:ext cx="443724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" descr="cid:image001.png@01D34298.FF8561F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0" y="5033397"/>
            <a:ext cx="4463308" cy="115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61554" y="3114641"/>
            <a:ext cx="6054638" cy="1812175"/>
          </a:xfrm>
        </p:spPr>
        <p:txBody>
          <a:bodyPr>
            <a:normAutofit lnSpcReduction="10000"/>
          </a:bodyPr>
          <a:lstStyle/>
          <a:p>
            <a:pPr algn="l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Ryan Mcguire: </a:t>
            </a:r>
          </a:p>
          <a:p>
            <a:pPr algn="l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GB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FdSc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:  Energy, Environment and Sustainability, Distinction. 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	</a:t>
            </a:r>
            <a:r>
              <a:rPr lang="en-GB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BSc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(Hons): Land Use &amp; Environmental Management, 2:1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	</a:t>
            </a:r>
            <a:r>
              <a:rPr lang="en-GB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MSc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: Leadership for Sustainable Rural Development, Distinction.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	</a:t>
            </a:r>
            <a:r>
              <a:rPr lang="en-GB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PhD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Rural Development Policy.</a:t>
            </a:r>
            <a:endParaRPr lang="en-GB" sz="25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95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470" y="326967"/>
            <a:ext cx="3032395" cy="7786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Results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(Aim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223"/>
            <a:ext cx="8596668" cy="4786140"/>
          </a:xfrm>
        </p:spPr>
        <p:txBody>
          <a:bodyPr/>
          <a:lstStyle/>
          <a:p>
            <a:r>
              <a:rPr lang="en-GB" sz="2400" dirty="0" smtClean="0"/>
              <a:t>Impact of MARA in NI/ROI border areas: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/>
              <a:t>Table 4</a:t>
            </a:r>
            <a:r>
              <a:rPr lang="en-GB" sz="2400" dirty="0" smtClean="0"/>
              <a:t>: </a:t>
            </a:r>
            <a:r>
              <a:rPr lang="en-GB" sz="2400" dirty="0"/>
              <a:t>Impact of MARA on </a:t>
            </a:r>
            <a:r>
              <a:rPr lang="en-GB" sz="2400" dirty="0" smtClean="0"/>
              <a:t>border area health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  <a:p>
            <a:pPr marL="0" indent="0" algn="just">
              <a:lnSpc>
                <a:spcPct val="150000"/>
              </a:lnSpc>
              <a:buClr>
                <a:srgbClr val="90C226"/>
              </a:buClr>
              <a:buNone/>
            </a:pPr>
            <a:endParaRPr lang="en-GB" dirty="0" smtClean="0"/>
          </a:p>
          <a:p>
            <a:pPr marL="0" indent="0" algn="just">
              <a:lnSpc>
                <a:spcPct val="150000"/>
              </a:lnSpc>
              <a:buClr>
                <a:srgbClr val="90C226"/>
              </a:buClr>
              <a:buNone/>
            </a:pPr>
            <a:endParaRPr lang="en-GB" sz="700" u="sng" dirty="0" smtClean="0"/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 smtClean="0"/>
              <a:t>Table </a:t>
            </a:r>
            <a:r>
              <a:rPr lang="en-GB" sz="2400" u="sng" dirty="0"/>
              <a:t>5</a:t>
            </a:r>
            <a:r>
              <a:rPr lang="en-GB" sz="2400" dirty="0" smtClean="0"/>
              <a:t>: </a:t>
            </a:r>
            <a:r>
              <a:rPr lang="en-GB" sz="2400" dirty="0"/>
              <a:t>Impact of MARA on border area </a:t>
            </a:r>
            <a:r>
              <a:rPr lang="en-GB" sz="2400" dirty="0" smtClean="0"/>
              <a:t>social isolation</a:t>
            </a:r>
            <a:endParaRPr lang="en-GB" sz="2400" dirty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34429"/>
              </p:ext>
            </p:extLst>
          </p:nvPr>
        </p:nvGraphicFramePr>
        <p:xfrm>
          <a:off x="677332" y="2443863"/>
          <a:ext cx="8389393" cy="1467485"/>
        </p:xfrm>
        <a:graphic>
          <a:graphicData uri="http://schemas.openxmlformats.org/drawingml/2006/table">
            <a:tbl>
              <a:tblPr firstRow="1" firstCol="1" bandRow="1"/>
              <a:tblGrid>
                <a:gridCol w="3429039">
                  <a:extLst>
                    <a:ext uri="{9D8B030D-6E8A-4147-A177-3AD203B41FA5}">
                      <a16:colId xmlns:a16="http://schemas.microsoft.com/office/drawing/2014/main" xmlns="" val="2258294546"/>
                    </a:ext>
                  </a:extLst>
                </a:gridCol>
                <a:gridCol w="1208399">
                  <a:extLst>
                    <a:ext uri="{9D8B030D-6E8A-4147-A177-3AD203B41FA5}">
                      <a16:colId xmlns:a16="http://schemas.microsoft.com/office/drawing/2014/main" xmlns="" val="4240761726"/>
                    </a:ext>
                  </a:extLst>
                </a:gridCol>
                <a:gridCol w="1128825">
                  <a:extLst>
                    <a:ext uri="{9D8B030D-6E8A-4147-A177-3AD203B41FA5}">
                      <a16:colId xmlns:a16="http://schemas.microsoft.com/office/drawing/2014/main" xmlns="" val="1125533890"/>
                    </a:ext>
                  </a:extLst>
                </a:gridCol>
                <a:gridCol w="1180639">
                  <a:extLst>
                    <a:ext uri="{9D8B030D-6E8A-4147-A177-3AD203B41FA5}">
                      <a16:colId xmlns:a16="http://schemas.microsoft.com/office/drawing/2014/main" xmlns="" val="3988646033"/>
                    </a:ext>
                  </a:extLst>
                </a:gridCol>
                <a:gridCol w="1442491">
                  <a:extLst>
                    <a:ext uri="{9D8B030D-6E8A-4147-A177-3AD203B41FA5}">
                      <a16:colId xmlns:a16="http://schemas.microsoft.com/office/drawing/2014/main" xmlns="" val="3604838390"/>
                    </a:ext>
                  </a:extLst>
                </a:gridCol>
              </a:tblGrid>
              <a:tr h="650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BorderArea_Health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Std. Err.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Ratio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0510693"/>
                  </a:ext>
                </a:extLst>
              </a:tr>
              <a:tr h="265021"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594995"/>
                  </a:ext>
                </a:extLst>
              </a:tr>
              <a:tr h="2814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Local_Service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0.5079045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0.2682359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1.661805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0297019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571531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915931"/>
              </p:ext>
            </p:extLst>
          </p:nvPr>
        </p:nvGraphicFramePr>
        <p:xfrm>
          <a:off x="677332" y="4728479"/>
          <a:ext cx="8389393" cy="1467485"/>
        </p:xfrm>
        <a:graphic>
          <a:graphicData uri="http://schemas.openxmlformats.org/drawingml/2006/table">
            <a:tbl>
              <a:tblPr firstRow="1" firstCol="1" bandRow="1"/>
              <a:tblGrid>
                <a:gridCol w="3304160">
                  <a:extLst>
                    <a:ext uri="{9D8B030D-6E8A-4147-A177-3AD203B41FA5}">
                      <a16:colId xmlns:a16="http://schemas.microsoft.com/office/drawing/2014/main" xmlns="" val="3920918749"/>
                    </a:ext>
                  </a:extLst>
                </a:gridCol>
                <a:gridCol w="1296118">
                  <a:extLst>
                    <a:ext uri="{9D8B030D-6E8A-4147-A177-3AD203B41FA5}">
                      <a16:colId xmlns:a16="http://schemas.microsoft.com/office/drawing/2014/main" xmlns="" val="1609514324"/>
                    </a:ext>
                  </a:extLst>
                </a:gridCol>
                <a:gridCol w="1122531">
                  <a:extLst>
                    <a:ext uri="{9D8B030D-6E8A-4147-A177-3AD203B41FA5}">
                      <a16:colId xmlns:a16="http://schemas.microsoft.com/office/drawing/2014/main" xmlns="" val="1942748643"/>
                    </a:ext>
                  </a:extLst>
                </a:gridCol>
                <a:gridCol w="1261400">
                  <a:extLst>
                    <a:ext uri="{9D8B030D-6E8A-4147-A177-3AD203B41FA5}">
                      <a16:colId xmlns:a16="http://schemas.microsoft.com/office/drawing/2014/main" xmlns="" val="522506333"/>
                    </a:ext>
                  </a:extLst>
                </a:gridCol>
                <a:gridCol w="1405184">
                  <a:extLst>
                    <a:ext uri="{9D8B030D-6E8A-4147-A177-3AD203B41FA5}">
                      <a16:colId xmlns:a16="http://schemas.microsoft.com/office/drawing/2014/main" xmlns="" val="3360048727"/>
                    </a:ext>
                  </a:extLst>
                </a:gridCol>
              </a:tblGrid>
              <a:tr h="6792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BorderArea_Isolation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Std. Err.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1484947"/>
                  </a:ext>
                </a:extLst>
              </a:tr>
              <a:tr h="252741"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8211668"/>
                  </a:ext>
                </a:extLst>
              </a:tr>
              <a:tr h="2766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.479131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.2046003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2.008063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.0819983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1783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4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470" y="326967"/>
            <a:ext cx="3032395" cy="7786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Results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(Aim 3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222"/>
            <a:ext cx="8596668" cy="5467549"/>
          </a:xfrm>
        </p:spPr>
        <p:txBody>
          <a:bodyPr/>
          <a:lstStyle/>
          <a:p>
            <a:r>
              <a:rPr lang="en-GB" sz="2400" dirty="0" smtClean="0"/>
              <a:t>Relationship between rural poverty &amp; social isolation: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Table 6</a:t>
            </a:r>
            <a:r>
              <a:rPr lang="en-GB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 Impact of social isolation on health. 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00" dirty="0"/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00" u="sng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Table 7</a:t>
            </a:r>
            <a:r>
              <a:rPr lang="en-GB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 Impact of health on social isolation. </a:t>
            </a:r>
            <a:endParaRPr lang="en-GB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33829"/>
              </p:ext>
            </p:extLst>
          </p:nvPr>
        </p:nvGraphicFramePr>
        <p:xfrm>
          <a:off x="770737" y="2438891"/>
          <a:ext cx="7381589" cy="1511468"/>
        </p:xfrm>
        <a:graphic>
          <a:graphicData uri="http://schemas.openxmlformats.org/drawingml/2006/table">
            <a:tbl>
              <a:tblPr firstRow="1" firstCol="1" bandRow="1"/>
              <a:tblGrid>
                <a:gridCol w="2784277">
                  <a:extLst>
                    <a:ext uri="{9D8B030D-6E8A-4147-A177-3AD203B41FA5}">
                      <a16:colId xmlns:a16="http://schemas.microsoft.com/office/drawing/2014/main" xmlns="" val="1460624353"/>
                    </a:ext>
                  </a:extLst>
                </a:gridCol>
                <a:gridCol w="1038812">
                  <a:extLst>
                    <a:ext uri="{9D8B030D-6E8A-4147-A177-3AD203B41FA5}">
                      <a16:colId xmlns:a16="http://schemas.microsoft.com/office/drawing/2014/main" xmlns="" val="1791054837"/>
                    </a:ext>
                  </a:extLst>
                </a:gridCol>
                <a:gridCol w="1037997">
                  <a:extLst>
                    <a:ext uri="{9D8B030D-6E8A-4147-A177-3AD203B41FA5}">
                      <a16:colId xmlns:a16="http://schemas.microsoft.com/office/drawing/2014/main" xmlns="" val="241839113"/>
                    </a:ext>
                  </a:extLst>
                </a:gridCol>
                <a:gridCol w="1251296">
                  <a:extLst>
                    <a:ext uri="{9D8B030D-6E8A-4147-A177-3AD203B41FA5}">
                      <a16:colId xmlns:a16="http://schemas.microsoft.com/office/drawing/2014/main" xmlns="" val="3563376616"/>
                    </a:ext>
                  </a:extLst>
                </a:gridCol>
                <a:gridCol w="1269207">
                  <a:extLst>
                    <a:ext uri="{9D8B030D-6E8A-4147-A177-3AD203B41FA5}">
                      <a16:colId xmlns:a16="http://schemas.microsoft.com/office/drawing/2014/main" xmlns="" val="3135407923"/>
                    </a:ext>
                  </a:extLst>
                </a:gridCol>
              </a:tblGrid>
              <a:tr h="7800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Std. Err.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Ratio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0477781"/>
                  </a:ext>
                </a:extLst>
              </a:tr>
              <a:tr h="146926"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9365090"/>
                  </a:ext>
                </a:extLst>
              </a:tr>
              <a:tr h="337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Social_Isolation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1.038782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.2066285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2.825773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.5342503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871434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53287"/>
              </p:ext>
            </p:extLst>
          </p:nvPr>
        </p:nvGraphicFramePr>
        <p:xfrm>
          <a:off x="770737" y="4710963"/>
          <a:ext cx="7381588" cy="1496159"/>
        </p:xfrm>
        <a:graphic>
          <a:graphicData uri="http://schemas.openxmlformats.org/drawingml/2006/table">
            <a:tbl>
              <a:tblPr firstRow="1" firstCol="1" bandRow="1"/>
              <a:tblGrid>
                <a:gridCol w="2477531">
                  <a:extLst>
                    <a:ext uri="{9D8B030D-6E8A-4147-A177-3AD203B41FA5}">
                      <a16:colId xmlns:a16="http://schemas.microsoft.com/office/drawing/2014/main" xmlns="" val="367869014"/>
                    </a:ext>
                  </a:extLst>
                </a:gridCol>
                <a:gridCol w="1184691">
                  <a:extLst>
                    <a:ext uri="{9D8B030D-6E8A-4147-A177-3AD203B41FA5}">
                      <a16:colId xmlns:a16="http://schemas.microsoft.com/office/drawing/2014/main" xmlns="" val="2078576891"/>
                    </a:ext>
                  </a:extLst>
                </a:gridCol>
                <a:gridCol w="1249084">
                  <a:extLst>
                    <a:ext uri="{9D8B030D-6E8A-4147-A177-3AD203B41FA5}">
                      <a16:colId xmlns:a16="http://schemas.microsoft.com/office/drawing/2014/main" xmlns="" val="4017812765"/>
                    </a:ext>
                  </a:extLst>
                </a:gridCol>
                <a:gridCol w="1213811">
                  <a:extLst>
                    <a:ext uri="{9D8B030D-6E8A-4147-A177-3AD203B41FA5}">
                      <a16:colId xmlns:a16="http://schemas.microsoft.com/office/drawing/2014/main" xmlns="" val="2575593991"/>
                    </a:ext>
                  </a:extLst>
                </a:gridCol>
                <a:gridCol w="1256471">
                  <a:extLst>
                    <a:ext uri="{9D8B030D-6E8A-4147-A177-3AD203B41FA5}">
                      <a16:colId xmlns:a16="http://schemas.microsoft.com/office/drawing/2014/main" xmlns="" val="3861244339"/>
                    </a:ext>
                  </a:extLst>
                </a:gridCol>
              </a:tblGrid>
              <a:tr h="744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Isolation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Std. Err.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Ratio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3084546"/>
                  </a:ext>
                </a:extLst>
              </a:tr>
              <a:tr h="129187"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2599901"/>
                  </a:ext>
                </a:extLst>
              </a:tr>
              <a:tr h="3221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.7722965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.1928768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2.164732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.6103202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865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40" y="1254104"/>
            <a:ext cx="8879052" cy="548072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Drivers of health: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/>
              <a:t>Home safety, local services &amp; home energy improvements.</a:t>
            </a:r>
          </a:p>
          <a:p>
            <a:pPr algn="just">
              <a:lnSpc>
                <a:spcPct val="120000"/>
              </a:lnSpc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Drivers of social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inclusion: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/>
              <a:t>Transport – smart pass and CRTP membership 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The winners: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The elderly, unemployed and low income individuals.  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Massive impact in western NI and NI border areas.</a:t>
            </a:r>
          </a:p>
          <a:p>
            <a:pPr algn="just">
              <a:lnSpc>
                <a:spcPct val="12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Rural poverty &amp; social isolation:</a:t>
            </a:r>
            <a:endParaRPr lang="en-GB" sz="2000" dirty="0" smtClean="0"/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Extremely interrelated: rural health is reliant on one’s social connectivity, and poor health accelerates isolation.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7672" y="300250"/>
            <a:ext cx="8900723" cy="791571"/>
          </a:xfrm>
        </p:spPr>
        <p:txBody>
          <a:bodyPr>
            <a:noAutofit/>
          </a:bodyPr>
          <a:lstStyle/>
          <a:p>
            <a:pPr algn="ctr"/>
            <a:r>
              <a:rPr lang="en-GB" b="1" u="sng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Key Messages</a:t>
            </a:r>
            <a:endParaRPr lang="en-GB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0763" y="442174"/>
            <a:ext cx="2599733" cy="794197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Conclusions </a:t>
            </a:r>
            <a:endParaRPr lang="en-GB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5130"/>
            <a:ext cx="8402272" cy="500006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MARA was a huge success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500" dirty="0" smtClean="0"/>
          </a:p>
          <a:p>
            <a:r>
              <a:rPr lang="en-GB" sz="2400" dirty="0" smtClean="0"/>
              <a:t>MARA should incentivize similar programmes. </a:t>
            </a:r>
            <a:endParaRPr lang="en-GB" sz="2400" dirty="0" smtClean="0"/>
          </a:p>
          <a:p>
            <a:endParaRPr lang="en-GB" sz="500" dirty="0" smtClean="0"/>
          </a:p>
          <a:p>
            <a:r>
              <a:rPr lang="en-GB" sz="2400" dirty="0" smtClean="0"/>
              <a:t>More care with target group selection. </a:t>
            </a:r>
            <a:endParaRPr lang="en-GB" sz="2400" dirty="0" smtClean="0"/>
          </a:p>
          <a:p>
            <a:endParaRPr lang="en-GB" sz="500" dirty="0" smtClean="0"/>
          </a:p>
          <a:p>
            <a:r>
              <a:rPr lang="en-GB" sz="2400" dirty="0" smtClean="0"/>
              <a:t>Large </a:t>
            </a:r>
            <a:r>
              <a:rPr lang="en-GB" sz="2400" dirty="0" smtClean="0"/>
              <a:t>investment not always necessary – national funded programme gives confidence when facing Brexit! </a:t>
            </a:r>
            <a:endParaRPr lang="en-GB" sz="2400" dirty="0" smtClean="0"/>
          </a:p>
          <a:p>
            <a:endParaRPr lang="en-GB" sz="500" dirty="0" smtClean="0"/>
          </a:p>
          <a:p>
            <a:r>
              <a:rPr lang="en-GB" sz="2400" dirty="0" smtClean="0"/>
              <a:t>Loss of rural transport will skyrocket levels of social isolation in NI – CRTPs need more funding!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1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Special Thanks 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algn="ctr"/>
            <a:r>
              <a:rPr lang="en-GB" sz="2400" dirty="0" smtClean="0"/>
              <a:t>DAERA.</a:t>
            </a:r>
            <a:endParaRPr lang="en-GB" sz="2400" dirty="0"/>
          </a:p>
          <a:p>
            <a:pPr algn="ctr"/>
            <a:r>
              <a:rPr lang="en-GB" sz="2400" dirty="0" smtClean="0"/>
              <a:t>Professor Alberto Longo &amp; Dr Erin Sherry.</a:t>
            </a:r>
          </a:p>
          <a:p>
            <a:pPr algn="ctr"/>
            <a:r>
              <a:rPr lang="en-GB" sz="2400" dirty="0" smtClean="0"/>
              <a:t>Ecosystem, Biology &amp; Sustainability Cluster.</a:t>
            </a:r>
            <a:endParaRPr lang="en-GB" sz="2400" dirty="0"/>
          </a:p>
          <a:p>
            <a:pPr algn="ctr"/>
            <a:r>
              <a:rPr lang="en-GB" sz="2400" dirty="0" smtClean="0"/>
              <a:t>The </a:t>
            </a:r>
            <a:r>
              <a:rPr lang="en-GB" sz="2400" dirty="0"/>
              <a:t>Gibson Institute</a:t>
            </a:r>
            <a:r>
              <a:rPr lang="en-GB" sz="2400" dirty="0" smtClean="0"/>
              <a:t>.</a:t>
            </a:r>
          </a:p>
          <a:p>
            <a:pPr algn="ctr"/>
            <a:r>
              <a:rPr lang="en-GB" sz="2400" dirty="0" smtClean="0"/>
              <a:t>Friends and family. </a:t>
            </a:r>
            <a:endParaRPr lang="en-GB" sz="2400" dirty="0"/>
          </a:p>
          <a:p>
            <a:pPr marL="0" indent="0" algn="ctr"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0573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656453" y="271072"/>
            <a:ext cx="2818674" cy="7298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Introduction</a:t>
            </a:r>
            <a:endParaRPr lang="en-GB" b="1" dirty="0">
              <a:latin typeface="Garamond" panose="02020404030301010803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3122" y="1000875"/>
            <a:ext cx="8623451" cy="5496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Rural Poverty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&amp; Social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Isolation in NI:</a:t>
            </a:r>
            <a:endParaRPr lang="en-GB" sz="24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</a:t>
            </a:r>
            <a:r>
              <a:rPr lang="en-GB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ural </a:t>
            </a:r>
            <a:r>
              <a:rPr lang="en-GB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have less access to transportation, social and health services, whilst education and employment opportunities are more difficult to access and are more costly. (Brown &amp; Schaff, 2011 pg. 209). </a:t>
            </a:r>
            <a:endParaRPr lang="en-GB" sz="2000" dirty="0" smtClean="0"/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000" dirty="0" smtClean="0"/>
              <a:t>One </a:t>
            </a:r>
            <a:r>
              <a:rPr lang="en-GB" sz="2000" dirty="0"/>
              <a:t>in 5 children in NI live below the poverty line. 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000" dirty="0" smtClean="0"/>
              <a:t>In NI, 25% of </a:t>
            </a:r>
            <a:r>
              <a:rPr lang="en-GB" sz="2000" dirty="0"/>
              <a:t>people admitting that they don't even know their neighbours' names, moreover, </a:t>
            </a:r>
            <a:r>
              <a:rPr lang="en-GB" sz="2000" dirty="0" smtClean="0"/>
              <a:t>66% of </a:t>
            </a:r>
            <a:r>
              <a:rPr lang="en-GB" sz="2000" dirty="0"/>
              <a:t>people admit to feeling lonely (</a:t>
            </a:r>
            <a:r>
              <a:rPr lang="en-GB" sz="2000" dirty="0" smtClean="0"/>
              <a:t>Leonard, 2018).</a:t>
            </a:r>
            <a:endParaRPr lang="en-GB" sz="2000" dirty="0"/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000" dirty="0"/>
              <a:t>81,000 rural households in NI </a:t>
            </a:r>
            <a:r>
              <a:rPr lang="en-GB" sz="2000" dirty="0" smtClean="0"/>
              <a:t>suffer </a:t>
            </a:r>
            <a:r>
              <a:rPr lang="en-GB" sz="2000" dirty="0"/>
              <a:t>from fuel </a:t>
            </a:r>
            <a:r>
              <a:rPr lang="en-GB" sz="2000" dirty="0" smtClean="0"/>
              <a:t>poverty.</a:t>
            </a:r>
            <a:endParaRPr lang="en-GB" sz="2000" dirty="0"/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000" dirty="0"/>
              <a:t>33,000 </a:t>
            </a:r>
            <a:r>
              <a:rPr lang="en-GB" sz="2000" dirty="0" smtClean="0"/>
              <a:t>homes spend 25% of </a:t>
            </a:r>
            <a:r>
              <a:rPr lang="en-GB" sz="2000" dirty="0"/>
              <a:t>their income on heating and lighting their </a:t>
            </a:r>
            <a:r>
              <a:rPr lang="en-GB" sz="2000" dirty="0" smtClean="0"/>
              <a:t>homes</a:t>
            </a:r>
            <a:r>
              <a:rPr lang="en-GB" sz="2000" dirty="0"/>
              <a:t>.</a:t>
            </a:r>
            <a:endParaRPr lang="en-GB" sz="2000" dirty="0" smtClean="0"/>
          </a:p>
          <a:p>
            <a:pPr lvl="0"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16019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174" y="158839"/>
            <a:ext cx="5555690" cy="755561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Levels of Deprivation in NI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Content Placeholder 3" descr="Map 1, showing a spatial distribution of Multiple Deprivation across Northern Ireland (SOA level; Source: NISRA [2017] MDM results at SOA Level)">
            <a:hlinkClick r:id="rId2"/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4417" r="2250" b="13780"/>
          <a:stretch/>
        </p:blipFill>
        <p:spPr bwMode="auto">
          <a:xfrm>
            <a:off x="418014" y="914400"/>
            <a:ext cx="9116009" cy="4932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01648" y="6148256"/>
            <a:ext cx="71531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Measures of deprivation: health</a:t>
            </a:r>
            <a:r>
              <a:rPr lang="en-GB" sz="1200" dirty="0"/>
              <a:t>, income, access to services, education, crime rate </a:t>
            </a:r>
            <a:r>
              <a:rPr lang="en-GB" sz="1200" dirty="0" smtClean="0"/>
              <a:t>etc. (NISRA, 2017)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335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460" y="244173"/>
            <a:ext cx="8139565" cy="72333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MARA (Maximising Access In Rural Areas)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03" y="967503"/>
            <a:ext cx="9764995" cy="495993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MARA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(2012-2014):</a:t>
            </a:r>
          </a:p>
          <a:p>
            <a:pPr algn="just">
              <a:buFontTx/>
              <a:buChar char="-"/>
            </a:pPr>
            <a:r>
              <a:rPr lang="en-GB" sz="2000" dirty="0" smtClean="0"/>
              <a:t>Funding</a:t>
            </a:r>
            <a:r>
              <a:rPr lang="en-GB" sz="2000" dirty="0"/>
              <a:t>: £3,009,000 </a:t>
            </a:r>
            <a:r>
              <a:rPr lang="en-GB" sz="2000" dirty="0" smtClean="0"/>
              <a:t>(DAERA &amp; PHA)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Delivered </a:t>
            </a:r>
            <a:r>
              <a:rPr lang="en-GB" sz="2000" dirty="0"/>
              <a:t>through 12 rural </a:t>
            </a:r>
            <a:r>
              <a:rPr lang="en-GB" sz="2000" dirty="0" smtClean="0"/>
              <a:t>organisations.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12,085 </a:t>
            </a:r>
            <a:r>
              <a:rPr lang="en-GB" sz="2000" dirty="0"/>
              <a:t>homes (13,784 </a:t>
            </a:r>
            <a:r>
              <a:rPr lang="en-GB" sz="2000" dirty="0" smtClean="0"/>
              <a:t>individuals) visited. 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n-GB" sz="2000" dirty="0" smtClean="0"/>
              <a:t>Target </a:t>
            </a:r>
            <a:r>
              <a:rPr lang="en-GB" sz="2000" dirty="0"/>
              <a:t>groups: lone parents, older people, disabled </a:t>
            </a:r>
            <a:r>
              <a:rPr lang="en-GB" sz="2000" dirty="0" smtClean="0"/>
              <a:t>people, etc</a:t>
            </a:r>
            <a:r>
              <a:rPr lang="en-GB" sz="2000" dirty="0"/>
              <a:t>. </a:t>
            </a:r>
            <a:r>
              <a:rPr lang="en-GB" sz="2000" dirty="0" smtClean="0"/>
              <a:t> </a:t>
            </a:r>
          </a:p>
          <a:p>
            <a:pPr algn="just">
              <a:lnSpc>
                <a:spcPct val="120000"/>
              </a:lnSpc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Six forms of support/treatment: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/>
              <a:t>B</a:t>
            </a:r>
            <a:r>
              <a:rPr lang="en-GB" sz="2000" i="1" dirty="0" smtClean="0"/>
              <a:t>enefit entitlement checks.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 smtClean="0"/>
              <a:t>Home energy improvements. </a:t>
            </a:r>
            <a:endParaRPr lang="en-GB" sz="2000" i="1" dirty="0"/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 smtClean="0"/>
              <a:t>Home safety improvements.</a:t>
            </a:r>
            <a:endParaRPr lang="en-GB" sz="2000" i="1" dirty="0"/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 smtClean="0"/>
              <a:t>Transport.</a:t>
            </a:r>
            <a:endParaRPr lang="en-GB" sz="2000" i="1" dirty="0"/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 smtClean="0"/>
              <a:t>Local services.</a:t>
            </a:r>
            <a:endParaRPr lang="en-GB" sz="2000" i="1" dirty="0"/>
          </a:p>
          <a:p>
            <a:pPr marL="285750" indent="-285750" algn="just">
              <a:buFont typeface="+mj-lt"/>
              <a:buAutoNum type="romanUcPeriod"/>
            </a:pPr>
            <a:r>
              <a:rPr lang="en-GB" sz="2000" i="1" dirty="0" smtClean="0"/>
              <a:t>Occupational therapy.</a:t>
            </a:r>
            <a:r>
              <a:rPr lang="en-GB" sz="1000" i="1" dirty="0"/>
              <a:t>	</a:t>
            </a:r>
            <a:endParaRPr lang="en-GB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24756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893" y="470078"/>
            <a:ext cx="8848999" cy="845713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MARA (Maximising Access In Rural Areas)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893" y="1442434"/>
            <a:ext cx="9162125" cy="434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 smtClean="0"/>
              <a:t>Table </a:t>
            </a:r>
            <a:r>
              <a:rPr lang="en-GB" sz="2400" u="sng" dirty="0"/>
              <a:t>1</a:t>
            </a:r>
            <a:r>
              <a:rPr lang="en-GB" sz="2400" dirty="0"/>
              <a:t>: MARA Target, Performance &amp; Outcome</a:t>
            </a:r>
            <a:r>
              <a:rPr lang="en-GB" sz="2400" dirty="0" smtClean="0"/>
              <a:t>: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05782"/>
              </p:ext>
            </p:extLst>
          </p:nvPr>
        </p:nvGraphicFramePr>
        <p:xfrm>
          <a:off x="924046" y="2009103"/>
          <a:ext cx="7140144" cy="4463134"/>
        </p:xfrm>
        <a:graphic>
          <a:graphicData uri="http://schemas.openxmlformats.org/drawingml/2006/table">
            <a:tbl>
              <a:tblPr firstRow="1" firstCol="1" bandRow="1"/>
              <a:tblGrid>
                <a:gridCol w="1784258">
                  <a:extLst>
                    <a:ext uri="{9D8B030D-6E8A-4147-A177-3AD203B41FA5}">
                      <a16:colId xmlns:a16="http://schemas.microsoft.com/office/drawing/2014/main" xmlns="" val="873548525"/>
                    </a:ext>
                  </a:extLst>
                </a:gridCol>
                <a:gridCol w="1784258">
                  <a:extLst>
                    <a:ext uri="{9D8B030D-6E8A-4147-A177-3AD203B41FA5}">
                      <a16:colId xmlns:a16="http://schemas.microsoft.com/office/drawing/2014/main" xmlns="" val="403371689"/>
                    </a:ext>
                  </a:extLst>
                </a:gridCol>
                <a:gridCol w="1785814">
                  <a:extLst>
                    <a:ext uri="{9D8B030D-6E8A-4147-A177-3AD203B41FA5}">
                      <a16:colId xmlns:a16="http://schemas.microsoft.com/office/drawing/2014/main" xmlns="" val="1502548197"/>
                    </a:ext>
                  </a:extLst>
                </a:gridCol>
                <a:gridCol w="1785814">
                  <a:extLst>
                    <a:ext uri="{9D8B030D-6E8A-4147-A177-3AD203B41FA5}">
                      <a16:colId xmlns:a16="http://schemas.microsoft.com/office/drawing/2014/main" xmlns="" val="2734659950"/>
                    </a:ext>
                  </a:extLst>
                </a:gridCol>
              </a:tblGrid>
              <a:tr h="2060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Treatment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600" b="1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4188774"/>
                  </a:ext>
                </a:extLst>
              </a:tr>
              <a:tr h="643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Occupational therapy.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(1,788)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 (2,027)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Exceeded (2%)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3824480"/>
                  </a:ext>
                </a:extLst>
              </a:tr>
              <a:tr h="757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Benefit Entitlement Checks (BECs).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 (4,200)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 (7,460)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Exceeded (18%)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9137981"/>
                  </a:ext>
                </a:extLst>
              </a:tr>
              <a:tr h="643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 safety improvements.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target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51% (6,081)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812094"/>
                  </a:ext>
                </a:extLst>
              </a:tr>
              <a:tr h="4291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services.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(2,385)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28% (3,339)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Exceeded (8%)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362924"/>
                  </a:ext>
                </a:extLst>
              </a:tr>
              <a:tr h="858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 (CRTP/smartpass).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 (2,981)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CRTP = 18% (2,504)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Smartpass = 4% (477)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exceeded (-3%)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918834"/>
                  </a:ext>
                </a:extLst>
              </a:tr>
              <a:tr h="643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4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 </a:t>
                      </a:r>
                      <a:r>
                        <a:rPr lang="en-GB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 improvements.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(2,385)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53% (6,320)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76300" algn="l"/>
                        </a:tabLst>
                      </a:pPr>
                      <a:r>
                        <a:rPr lang="en-GB" sz="1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Exceeded (33%)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6968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393583"/>
            <a:ext cx="8960972" cy="49604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Aim &amp; Objectives: 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the impact of MARA and identify which MARA supporting mechanism(s) has had the biggest impact on health and social isolation. </a:t>
            </a:r>
            <a:endParaRPr lang="en-GB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spatial Impact of MARA,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emphasis on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NI/ROI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 areas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 the relationship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 social isolation and rural poverty, </a:t>
            </a:r>
            <a:r>
              <a:rPr lang="en-GB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they a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 of each other? </a:t>
            </a:r>
            <a:endParaRPr lang="en-GB" sz="2000" dirty="0"/>
          </a:p>
          <a:p>
            <a:pPr marL="0" indent="0" algn="just">
              <a:buNone/>
            </a:pPr>
            <a:endParaRPr lang="en-GB" sz="16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7672" y="602012"/>
            <a:ext cx="8900723" cy="791571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Research Aims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672" y="1114696"/>
            <a:ext cx="8900723" cy="5554639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Clr>
                <a:srgbClr val="90C226"/>
              </a:buClr>
              <a:buNone/>
            </a:pPr>
            <a:endParaRPr lang="en-GB" sz="5200" dirty="0" smtClean="0"/>
          </a:p>
          <a:p>
            <a:pPr algn="just">
              <a:lnSpc>
                <a:spcPct val="150000"/>
              </a:lnSpc>
              <a:buFontTx/>
              <a:buChar char="-"/>
            </a:pPr>
            <a:endParaRPr lang="en-GB" sz="56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GB" sz="56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7672" y="300250"/>
            <a:ext cx="8900723" cy="697277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Descriptive Statistics</a:t>
            </a:r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29681" y="1172819"/>
            <a:ext cx="9196704" cy="5496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Health:</a:t>
            </a:r>
          </a:p>
          <a:p>
            <a:pPr algn="just">
              <a:buClr>
                <a:srgbClr val="90C226"/>
              </a:buClr>
              <a:buFontTx/>
              <a:buChar char="-"/>
            </a:pPr>
            <a:r>
              <a:rPr lang="en-GB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Figure 2</a:t>
            </a: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 changes in self-rated health: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12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12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5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12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12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300" dirty="0" smtClean="0"/>
          </a:p>
          <a:p>
            <a:pPr lvl="0"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200" dirty="0" smtClean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5124099"/>
              </p:ext>
            </p:extLst>
          </p:nvPr>
        </p:nvGraphicFramePr>
        <p:xfrm>
          <a:off x="477672" y="2687799"/>
          <a:ext cx="4434581" cy="290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142778415"/>
              </p:ext>
            </p:extLst>
          </p:nvPr>
        </p:nvGraphicFramePr>
        <p:xfrm>
          <a:off x="4578690" y="2687799"/>
          <a:ext cx="5133268" cy="295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083543" y="1114696"/>
            <a:ext cx="4365877" cy="3889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GB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060243" y="1533428"/>
            <a:ext cx="4389177" cy="11543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Social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isolation:</a:t>
            </a:r>
          </a:p>
          <a:p>
            <a:pPr algn="just">
              <a:buClr>
                <a:srgbClr val="90C226"/>
              </a:buClr>
              <a:buFontTx/>
              <a:buChar char="-"/>
            </a:pPr>
            <a:r>
              <a:rPr lang="en-GB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Figure 3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</a:rPr>
              <a:t>: changes in levels of social isolation:</a:t>
            </a:r>
          </a:p>
          <a:p>
            <a:pPr algn="just">
              <a:lnSpc>
                <a:spcPct val="120000"/>
              </a:lnSpc>
            </a:pPr>
            <a:endParaRPr lang="en-GB" sz="12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20000"/>
              </a:lnSpc>
            </a:pPr>
            <a:endParaRPr lang="en-GB" sz="1200" b="1" u="sng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GB" sz="1200" b="1" dirty="0" smtClean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300" dirty="0" smtClean="0"/>
          </a:p>
          <a:p>
            <a:pPr lvl="0"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endParaRPr lang="en-GB" sz="1200" dirty="0" smtClean="0"/>
          </a:p>
        </p:txBody>
      </p:sp>
    </p:spTree>
    <p:extLst>
      <p:ext uri="{BB962C8B-B14F-4D97-AF65-F5344CB8AC3E}">
        <p14:creationId xmlns:p14="http://schemas.microsoft.com/office/powerpoint/2010/main" val="11429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751" y="364517"/>
            <a:ext cx="3123834" cy="723379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Results (Health)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223"/>
            <a:ext cx="8596668" cy="4786140"/>
          </a:xfrm>
        </p:spPr>
        <p:txBody>
          <a:bodyPr/>
          <a:lstStyle/>
          <a:p>
            <a:r>
              <a:rPr lang="en-GB" sz="2400" dirty="0" smtClean="0"/>
              <a:t>Model 1: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 smtClean="0"/>
              <a:t>Table 2</a:t>
            </a:r>
            <a:r>
              <a:rPr lang="en-GB" sz="2400" dirty="0" smtClean="0"/>
              <a:t>: Impact of MARA on rural </a:t>
            </a:r>
            <a:r>
              <a:rPr lang="en-GB" sz="2400" dirty="0"/>
              <a:t>h</a:t>
            </a:r>
            <a:r>
              <a:rPr lang="en-GB" sz="2400" dirty="0" smtClean="0"/>
              <a:t>ealth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80796"/>
              </p:ext>
            </p:extLst>
          </p:nvPr>
        </p:nvGraphicFramePr>
        <p:xfrm>
          <a:off x="677334" y="2447077"/>
          <a:ext cx="8324998" cy="3052203"/>
        </p:xfrm>
        <a:graphic>
          <a:graphicData uri="http://schemas.openxmlformats.org/drawingml/2006/table">
            <a:tbl>
              <a:tblPr firstRow="1" firstCol="1" bandRow="1"/>
              <a:tblGrid>
                <a:gridCol w="2903511">
                  <a:extLst>
                    <a:ext uri="{9D8B030D-6E8A-4147-A177-3AD203B41FA5}">
                      <a16:colId xmlns:a16="http://schemas.microsoft.com/office/drawing/2014/main" xmlns="" val="2439711479"/>
                    </a:ext>
                  </a:extLst>
                </a:gridCol>
                <a:gridCol w="1388093">
                  <a:extLst>
                    <a:ext uri="{9D8B030D-6E8A-4147-A177-3AD203B41FA5}">
                      <a16:colId xmlns:a16="http://schemas.microsoft.com/office/drawing/2014/main" xmlns="" val="695328695"/>
                    </a:ext>
                  </a:extLst>
                </a:gridCol>
                <a:gridCol w="1261660">
                  <a:extLst>
                    <a:ext uri="{9D8B030D-6E8A-4147-A177-3AD203B41FA5}">
                      <a16:colId xmlns:a16="http://schemas.microsoft.com/office/drawing/2014/main" xmlns="" val="3215727789"/>
                    </a:ext>
                  </a:extLst>
                </a:gridCol>
                <a:gridCol w="1262550">
                  <a:extLst>
                    <a:ext uri="{9D8B030D-6E8A-4147-A177-3AD203B41FA5}">
                      <a16:colId xmlns:a16="http://schemas.microsoft.com/office/drawing/2014/main" xmlns="" val="1246780713"/>
                    </a:ext>
                  </a:extLst>
                </a:gridCol>
                <a:gridCol w="1509184">
                  <a:extLst>
                    <a:ext uri="{9D8B030D-6E8A-4147-A177-3AD203B41FA5}">
                      <a16:colId xmlns:a16="http://schemas.microsoft.com/office/drawing/2014/main" xmlns="" val="82768501"/>
                    </a:ext>
                  </a:extLst>
                </a:gridCol>
              </a:tblGrid>
              <a:tr h="12948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Std. Err.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7525601"/>
                  </a:ext>
                </a:extLst>
              </a:tr>
              <a:tr h="323723"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9336474"/>
                  </a:ext>
                </a:extLst>
              </a:tr>
              <a:tr h="358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-.3048845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.1546918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.7372085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-.0658095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0448210"/>
                  </a:ext>
                </a:extLst>
              </a:tr>
              <a:tr h="358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Home_Safety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1.498124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.161965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4.473288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.3042948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4659554"/>
                  </a:ext>
                </a:extLst>
              </a:tr>
              <a:tr h="358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Local_Service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1.045517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.218254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2.844869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.2123626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0044365"/>
                  </a:ext>
                </a:extLst>
              </a:tr>
              <a:tr h="358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Warm_Homes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1.044581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.1984469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2.842207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.2121724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0626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39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997" y="476598"/>
            <a:ext cx="4641341" cy="7786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Results (Social Isolation)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55223"/>
            <a:ext cx="8596668" cy="4786140"/>
          </a:xfrm>
        </p:spPr>
        <p:txBody>
          <a:bodyPr/>
          <a:lstStyle/>
          <a:p>
            <a:r>
              <a:rPr lang="en-GB" sz="2400" dirty="0" smtClean="0"/>
              <a:t>Model 2:</a:t>
            </a:r>
          </a:p>
          <a:p>
            <a:pPr algn="just">
              <a:lnSpc>
                <a:spcPct val="150000"/>
              </a:lnSpc>
              <a:buClr>
                <a:srgbClr val="90C226"/>
              </a:buClr>
              <a:buFontTx/>
              <a:buChar char="-"/>
            </a:pPr>
            <a:r>
              <a:rPr lang="en-GB" sz="2400" u="sng" dirty="0"/>
              <a:t>Table </a:t>
            </a:r>
            <a:r>
              <a:rPr lang="en-GB" sz="2400" u="sng" dirty="0" smtClean="0"/>
              <a:t>3</a:t>
            </a:r>
            <a:r>
              <a:rPr lang="en-GB" sz="2400" dirty="0" smtClean="0"/>
              <a:t>: </a:t>
            </a:r>
            <a:r>
              <a:rPr lang="en-GB" sz="2400" dirty="0"/>
              <a:t>Impact of MARA on </a:t>
            </a:r>
            <a:r>
              <a:rPr lang="en-GB" sz="2400" dirty="0" smtClean="0"/>
              <a:t>rural social isolation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398237"/>
              </p:ext>
            </p:extLst>
          </p:nvPr>
        </p:nvGraphicFramePr>
        <p:xfrm>
          <a:off x="817571" y="2500821"/>
          <a:ext cx="7244604" cy="2554978"/>
        </p:xfrm>
        <a:graphic>
          <a:graphicData uri="http://schemas.openxmlformats.org/drawingml/2006/table">
            <a:tbl>
              <a:tblPr firstRow="1" firstCol="1" bandRow="1"/>
              <a:tblGrid>
                <a:gridCol w="2473666">
                  <a:extLst>
                    <a:ext uri="{9D8B030D-6E8A-4147-A177-3AD203B41FA5}">
                      <a16:colId xmlns:a16="http://schemas.microsoft.com/office/drawing/2014/main" xmlns="" val="3179469339"/>
                    </a:ext>
                  </a:extLst>
                </a:gridCol>
                <a:gridCol w="1182843">
                  <a:extLst>
                    <a:ext uri="{9D8B030D-6E8A-4147-A177-3AD203B41FA5}">
                      <a16:colId xmlns:a16="http://schemas.microsoft.com/office/drawing/2014/main" xmlns="" val="3411391772"/>
                    </a:ext>
                  </a:extLst>
                </a:gridCol>
                <a:gridCol w="1051783">
                  <a:extLst>
                    <a:ext uri="{9D8B030D-6E8A-4147-A177-3AD203B41FA5}">
                      <a16:colId xmlns:a16="http://schemas.microsoft.com/office/drawing/2014/main" xmlns="" val="683499510"/>
                    </a:ext>
                  </a:extLst>
                </a:gridCol>
                <a:gridCol w="1062498">
                  <a:extLst>
                    <a:ext uri="{9D8B030D-6E8A-4147-A177-3AD203B41FA5}">
                      <a16:colId xmlns:a16="http://schemas.microsoft.com/office/drawing/2014/main" xmlns="" val="1815049283"/>
                    </a:ext>
                  </a:extLst>
                </a:gridCol>
                <a:gridCol w="1473814">
                  <a:extLst>
                    <a:ext uri="{9D8B030D-6E8A-4147-A177-3AD203B41FA5}">
                      <a16:colId xmlns:a16="http://schemas.microsoft.com/office/drawing/2014/main" xmlns="" val="31212277"/>
                    </a:ext>
                  </a:extLst>
                </a:gridCol>
              </a:tblGrid>
              <a:tr h="12943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</a:t>
                      </a: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Isolation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Coef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Robust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Std. Err.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Odds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Ratio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Marginal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350186"/>
                  </a:ext>
                </a:extLst>
              </a:tr>
              <a:tr h="159373"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664576"/>
                  </a:ext>
                </a:extLst>
              </a:tr>
              <a:tr h="967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9158585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2296948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b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2.49892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2076665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552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58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38217</TotalTime>
  <Words>682</Words>
  <Application>Microsoft Office PowerPoint</Application>
  <PresentationFormat>Widescreen</PresentationFormat>
  <Paragraphs>304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Garamond</vt:lpstr>
      <vt:lpstr>Times New Roman</vt:lpstr>
      <vt:lpstr>Trebuchet MS</vt:lpstr>
      <vt:lpstr>Wingdings 3</vt:lpstr>
      <vt:lpstr>Facet</vt:lpstr>
      <vt:lpstr>Rural Poverty &amp; Social Isolation: Measuring the Impact of a National Initiative in NI.</vt:lpstr>
      <vt:lpstr>PowerPoint Presentation</vt:lpstr>
      <vt:lpstr>Levels of Deprivation in NI</vt:lpstr>
      <vt:lpstr>MARA (Maximising Access In Rural Areas)</vt:lpstr>
      <vt:lpstr>MARA (Maximising Access In Rural Areas)</vt:lpstr>
      <vt:lpstr>Research Aims</vt:lpstr>
      <vt:lpstr>Descriptive Statistics</vt:lpstr>
      <vt:lpstr>Results (Health)</vt:lpstr>
      <vt:lpstr>Results (Social Isolation)</vt:lpstr>
      <vt:lpstr>Results (Aim 2)</vt:lpstr>
      <vt:lpstr>Results (Aim 3)</vt:lpstr>
      <vt:lpstr>Key Messages</vt:lpstr>
      <vt:lpstr>Conclusions </vt:lpstr>
      <vt:lpstr>Special Thanks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Poverty and Social Isolation: The Impact of Rural Development in Northern Ireland</dc:title>
  <dc:creator>ryanchelsea2010</dc:creator>
  <cp:lastModifiedBy>ryanchelsea2010</cp:lastModifiedBy>
  <cp:revision>333</cp:revision>
  <dcterms:created xsi:type="dcterms:W3CDTF">2016-06-07T12:54:01Z</dcterms:created>
  <dcterms:modified xsi:type="dcterms:W3CDTF">2019-09-09T15:07:14Z</dcterms:modified>
</cp:coreProperties>
</file>