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81" r:id="rId3"/>
    <p:sldId id="257" r:id="rId4"/>
    <p:sldId id="258" r:id="rId5"/>
    <p:sldId id="259" r:id="rId6"/>
    <p:sldId id="260" r:id="rId7"/>
    <p:sldId id="275" r:id="rId8"/>
    <p:sldId id="261" r:id="rId9"/>
    <p:sldId id="263" r:id="rId10"/>
    <p:sldId id="264" r:id="rId11"/>
    <p:sldId id="265" r:id="rId12"/>
    <p:sldId id="279" r:id="rId13"/>
    <p:sldId id="267" r:id="rId14"/>
    <p:sldId id="280" r:id="rId15"/>
    <p:sldId id="276" r:id="rId16"/>
    <p:sldId id="271" r:id="rId17"/>
    <p:sldId id="277"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8A5"/>
    <a:srgbClr val="0035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72714" autoAdjust="0"/>
  </p:normalViewPr>
  <p:slideViewPr>
    <p:cSldViewPr snapToGrid="0" showGuides="1">
      <p:cViewPr varScale="1">
        <p:scale>
          <a:sx n="93" d="100"/>
          <a:sy n="93" d="100"/>
        </p:scale>
        <p:origin x="190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Cortisol</a:t>
            </a:r>
          </a:p>
        </c:rich>
      </c:tx>
      <c:layout>
        <c:manualLayout>
          <c:xMode val="edge"/>
          <c:yMode val="edge"/>
          <c:x val="0.45677077865266841"/>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Bloods!$J$7</c:f>
              <c:strCache>
                <c:ptCount val="1"/>
                <c:pt idx="0">
                  <c:v>Cortisol (nmol/l)</c:v>
                </c:pt>
              </c:strCache>
            </c:strRef>
          </c:tx>
          <c:spPr>
            <a:solidFill>
              <a:schemeClr val="accent1"/>
            </a:solidFill>
            <a:ln>
              <a:noFill/>
            </a:ln>
            <a:effectLst/>
          </c:spPr>
          <c:invertIfNegative val="0"/>
          <c:cat>
            <c:strRef>
              <c:f>Bloods!$K$6:$L$6</c:f>
              <c:strCache>
                <c:ptCount val="2"/>
                <c:pt idx="0">
                  <c:v>Basal</c:v>
                </c:pt>
                <c:pt idx="1">
                  <c:v>Slaughter</c:v>
                </c:pt>
              </c:strCache>
            </c:strRef>
          </c:cat>
          <c:val>
            <c:numRef>
              <c:f>Bloods!$K$7:$L$7</c:f>
              <c:numCache>
                <c:formatCode>General</c:formatCode>
                <c:ptCount val="2"/>
                <c:pt idx="0">
                  <c:v>33.9</c:v>
                </c:pt>
                <c:pt idx="1">
                  <c:v>68.5</c:v>
                </c:pt>
              </c:numCache>
            </c:numRef>
          </c:val>
        </c:ser>
        <c:dLbls>
          <c:showLegendKey val="0"/>
          <c:showVal val="0"/>
          <c:showCatName val="0"/>
          <c:showSerName val="0"/>
          <c:showPercent val="0"/>
          <c:showBubbleSize val="0"/>
        </c:dLbls>
        <c:gapWidth val="219"/>
        <c:overlap val="-27"/>
        <c:axId val="196419968"/>
        <c:axId val="196477080"/>
      </c:barChart>
      <c:catAx>
        <c:axId val="196419968"/>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b="0"/>
                  <a:t>Timepoint</a:t>
                </a:r>
              </a:p>
            </c:rich>
          </c:tx>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96477080"/>
        <c:crosses val="autoZero"/>
        <c:auto val="1"/>
        <c:lblAlgn val="ctr"/>
        <c:lblOffset val="100"/>
        <c:noMultiLvlLbl val="0"/>
      </c:catAx>
      <c:valAx>
        <c:axId val="196477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sz="1050" b="0"/>
                  <a:t>Cortisol</a:t>
                </a:r>
                <a:r>
                  <a:rPr lang="en-GB" sz="1050" b="0" baseline="0"/>
                  <a:t> (nmol/l)</a:t>
                </a:r>
                <a:endParaRPr lang="en-GB" sz="1050" b="0"/>
              </a:p>
            </c:rich>
          </c:tx>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96419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Creatine Kinase</a:t>
            </a:r>
          </a:p>
        </c:rich>
      </c:tx>
      <c:layout>
        <c:manualLayout>
          <c:xMode val="edge"/>
          <c:yMode val="edge"/>
          <c:x val="0.45677077865266841"/>
          <c:y val="3.70370370370370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Bloods!$J$7</c:f>
              <c:strCache>
                <c:ptCount val="1"/>
                <c:pt idx="0">
                  <c:v>Cortisol (nmol/l)</c:v>
                </c:pt>
              </c:strCache>
            </c:strRef>
          </c:tx>
          <c:spPr>
            <a:solidFill>
              <a:srgbClr val="CC0000"/>
            </a:solidFill>
            <a:ln>
              <a:noFill/>
            </a:ln>
            <a:effectLst/>
          </c:spPr>
          <c:invertIfNegative val="0"/>
          <c:cat>
            <c:strRef>
              <c:f>Bloods!$K$6:$L$6</c:f>
              <c:strCache>
                <c:ptCount val="2"/>
                <c:pt idx="0">
                  <c:v>Basal</c:v>
                </c:pt>
                <c:pt idx="1">
                  <c:v>Slaughter</c:v>
                </c:pt>
              </c:strCache>
            </c:strRef>
          </c:cat>
          <c:val>
            <c:numRef>
              <c:f>Bloods!$K$7:$L$7</c:f>
              <c:numCache>
                <c:formatCode>General</c:formatCode>
                <c:ptCount val="2"/>
                <c:pt idx="0">
                  <c:v>284</c:v>
                </c:pt>
                <c:pt idx="1">
                  <c:v>900</c:v>
                </c:pt>
              </c:numCache>
            </c:numRef>
          </c:val>
        </c:ser>
        <c:dLbls>
          <c:showLegendKey val="0"/>
          <c:showVal val="0"/>
          <c:showCatName val="0"/>
          <c:showSerName val="0"/>
          <c:showPercent val="0"/>
          <c:showBubbleSize val="0"/>
        </c:dLbls>
        <c:gapWidth val="219"/>
        <c:overlap val="-27"/>
        <c:axId val="196477864"/>
        <c:axId val="196478256"/>
      </c:barChart>
      <c:catAx>
        <c:axId val="196477864"/>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b="0"/>
                  <a:t>Timepoint</a:t>
                </a:r>
              </a:p>
            </c:rich>
          </c:tx>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96478256"/>
        <c:crosses val="autoZero"/>
        <c:auto val="1"/>
        <c:lblAlgn val="ctr"/>
        <c:lblOffset val="100"/>
        <c:noMultiLvlLbl val="0"/>
      </c:catAx>
      <c:valAx>
        <c:axId val="196478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sz="1050" b="0" baseline="0"/>
                  <a:t>CK (ui/l)</a:t>
                </a:r>
                <a:endParaRPr lang="en-GB" sz="1050" b="0"/>
              </a:p>
            </c:rich>
          </c:tx>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96477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Lactate dehydrogenase</a:t>
            </a:r>
          </a:p>
        </c:rich>
      </c:tx>
      <c:layout>
        <c:manualLayout>
          <c:xMode val="edge"/>
          <c:yMode val="edge"/>
          <c:x val="0.30399300087489056"/>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Bloods!$J$7</c:f>
              <c:strCache>
                <c:ptCount val="1"/>
                <c:pt idx="0">
                  <c:v>Cortisol (nmol/l)</c:v>
                </c:pt>
              </c:strCache>
            </c:strRef>
          </c:tx>
          <c:spPr>
            <a:solidFill>
              <a:schemeClr val="accent2"/>
            </a:solidFill>
            <a:ln>
              <a:noFill/>
            </a:ln>
            <a:effectLst/>
          </c:spPr>
          <c:invertIfNegative val="0"/>
          <c:dPt>
            <c:idx val="0"/>
            <c:invertIfNegative val="0"/>
            <c:bubble3D val="0"/>
            <c:spPr>
              <a:solidFill>
                <a:schemeClr val="accent6"/>
              </a:solidFill>
              <a:ln>
                <a:solidFill>
                  <a:schemeClr val="accent6"/>
                </a:solidFill>
              </a:ln>
              <a:effectLst/>
            </c:spPr>
          </c:dPt>
          <c:dPt>
            <c:idx val="1"/>
            <c:invertIfNegative val="0"/>
            <c:bubble3D val="0"/>
            <c:spPr>
              <a:solidFill>
                <a:schemeClr val="accent6"/>
              </a:solidFill>
              <a:ln>
                <a:solidFill>
                  <a:schemeClr val="accent6"/>
                </a:solidFill>
              </a:ln>
              <a:effectLst/>
            </c:spPr>
          </c:dPt>
          <c:cat>
            <c:strRef>
              <c:f>Bloods!$K$6:$L$6</c:f>
              <c:strCache>
                <c:ptCount val="2"/>
                <c:pt idx="0">
                  <c:v>Basal</c:v>
                </c:pt>
                <c:pt idx="1">
                  <c:v>Slaughter</c:v>
                </c:pt>
              </c:strCache>
            </c:strRef>
          </c:cat>
          <c:val>
            <c:numRef>
              <c:f>Bloods!$K$7:$L$7</c:f>
              <c:numCache>
                <c:formatCode>General</c:formatCode>
                <c:ptCount val="2"/>
                <c:pt idx="0">
                  <c:v>3125</c:v>
                </c:pt>
                <c:pt idx="1">
                  <c:v>3748</c:v>
                </c:pt>
              </c:numCache>
            </c:numRef>
          </c:val>
        </c:ser>
        <c:dLbls>
          <c:showLegendKey val="0"/>
          <c:showVal val="0"/>
          <c:showCatName val="0"/>
          <c:showSerName val="0"/>
          <c:showPercent val="0"/>
          <c:showBubbleSize val="0"/>
        </c:dLbls>
        <c:gapWidth val="219"/>
        <c:overlap val="-27"/>
        <c:axId val="196479040"/>
        <c:axId val="196479432"/>
      </c:barChart>
      <c:catAx>
        <c:axId val="196479040"/>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b="0"/>
                  <a:t>Timepoint</a:t>
                </a:r>
              </a:p>
            </c:rich>
          </c:tx>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96479432"/>
        <c:crosses val="autoZero"/>
        <c:auto val="1"/>
        <c:lblAlgn val="ctr"/>
        <c:lblOffset val="100"/>
        <c:noMultiLvlLbl val="0"/>
      </c:catAx>
      <c:valAx>
        <c:axId val="196479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sz="1050" b="0" baseline="0"/>
                  <a:t>LDH (ui/l)</a:t>
                </a:r>
                <a:endParaRPr lang="en-GB" sz="1050" b="0"/>
              </a:p>
            </c:rich>
          </c:tx>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96479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733359-F105-47EF-B991-8C0F61CA773B}" type="doc">
      <dgm:prSet loTypeId="urn:microsoft.com/office/officeart/2009/3/layout/DescendingProcess" loCatId="process" qsTypeId="urn:microsoft.com/office/officeart/2005/8/quickstyle/3d4" qsCatId="3D" csTypeId="urn:microsoft.com/office/officeart/2005/8/colors/accent2_2" csCatId="accent2" phldr="1"/>
      <dgm:spPr/>
      <dgm:t>
        <a:bodyPr/>
        <a:lstStyle/>
        <a:p>
          <a:endParaRPr lang="en-GB"/>
        </a:p>
      </dgm:t>
    </dgm:pt>
    <dgm:pt modelId="{0C97F05F-A82B-4460-A08A-ED8D41BA68DB}">
      <dgm:prSet phldrT="[Text]" custT="1"/>
      <dgm:spPr/>
      <dgm:t>
        <a:bodyPr/>
        <a:lstStyle/>
        <a:p>
          <a:r>
            <a:rPr lang="en-GB" sz="1800" b="1" dirty="0" smtClean="0"/>
            <a:t>Stressor</a:t>
          </a:r>
          <a:endParaRPr lang="en-GB" sz="1600" b="1" dirty="0"/>
        </a:p>
      </dgm:t>
    </dgm:pt>
    <dgm:pt modelId="{03F66D9E-D8D2-4F3C-ADB1-C79F4CB3EBFD}" type="parTrans" cxnId="{F39452AA-255C-479E-8338-3502B9161D66}">
      <dgm:prSet/>
      <dgm:spPr/>
      <dgm:t>
        <a:bodyPr/>
        <a:lstStyle/>
        <a:p>
          <a:endParaRPr lang="en-GB" sz="2000" b="1"/>
        </a:p>
      </dgm:t>
    </dgm:pt>
    <dgm:pt modelId="{A9473B3C-71B5-4D96-BB2E-CFC617737282}" type="sibTrans" cxnId="{F39452AA-255C-479E-8338-3502B9161D66}">
      <dgm:prSet/>
      <dgm:spPr/>
      <dgm:t>
        <a:bodyPr/>
        <a:lstStyle/>
        <a:p>
          <a:endParaRPr lang="en-GB" sz="2000" b="1"/>
        </a:p>
      </dgm:t>
    </dgm:pt>
    <dgm:pt modelId="{108989CD-AF8C-41D3-A2AC-1FBB40DE2263}">
      <dgm:prSet phldrT="[Text]" custT="1"/>
      <dgm:spPr/>
      <dgm:t>
        <a:bodyPr/>
        <a:lstStyle/>
        <a:p>
          <a:r>
            <a:rPr lang="en-GB" sz="1600" b="1" dirty="0" smtClean="0"/>
            <a:t>Fight or flight response</a:t>
          </a:r>
          <a:endParaRPr lang="en-GB" sz="1600" b="1" dirty="0"/>
        </a:p>
      </dgm:t>
    </dgm:pt>
    <dgm:pt modelId="{441E2DAB-5EC6-4654-89B6-A209130FEAB0}" type="parTrans" cxnId="{FD18EB13-6239-490E-A9A8-3C911CDEC83E}">
      <dgm:prSet/>
      <dgm:spPr/>
      <dgm:t>
        <a:bodyPr/>
        <a:lstStyle/>
        <a:p>
          <a:endParaRPr lang="en-GB" sz="2000" b="1"/>
        </a:p>
      </dgm:t>
    </dgm:pt>
    <dgm:pt modelId="{879498B9-3F52-4623-8265-56062E6F7BE3}" type="sibTrans" cxnId="{FD18EB13-6239-490E-A9A8-3C911CDEC83E}">
      <dgm:prSet/>
      <dgm:spPr/>
      <dgm:t>
        <a:bodyPr/>
        <a:lstStyle/>
        <a:p>
          <a:endParaRPr lang="en-GB" sz="2000" b="1"/>
        </a:p>
      </dgm:t>
    </dgm:pt>
    <dgm:pt modelId="{1C2BD5C8-D268-4F2D-9977-4FBF114FA213}">
      <dgm:prSet phldrT="[Text]" custT="1"/>
      <dgm:spPr/>
      <dgm:t>
        <a:bodyPr/>
        <a:lstStyle/>
        <a:p>
          <a:pPr algn="l"/>
          <a:r>
            <a:rPr lang="en-GB" sz="1600" b="1" dirty="0" smtClean="0"/>
            <a:t>Release of catecholamine's</a:t>
          </a:r>
          <a:endParaRPr lang="en-GB" sz="1600" b="1" dirty="0"/>
        </a:p>
      </dgm:t>
    </dgm:pt>
    <dgm:pt modelId="{D124EBEC-1911-419A-8EC3-1D3A9D997D27}" type="parTrans" cxnId="{4374C862-BD74-411F-AF4E-427C15918910}">
      <dgm:prSet/>
      <dgm:spPr/>
      <dgm:t>
        <a:bodyPr/>
        <a:lstStyle/>
        <a:p>
          <a:endParaRPr lang="en-GB" sz="2000" b="1"/>
        </a:p>
      </dgm:t>
    </dgm:pt>
    <dgm:pt modelId="{4B24E80A-6FC6-447F-A0F0-F5D219461BBD}" type="sibTrans" cxnId="{4374C862-BD74-411F-AF4E-427C15918910}">
      <dgm:prSet/>
      <dgm:spPr/>
      <dgm:t>
        <a:bodyPr/>
        <a:lstStyle/>
        <a:p>
          <a:endParaRPr lang="en-GB" sz="2000" b="1"/>
        </a:p>
      </dgm:t>
    </dgm:pt>
    <dgm:pt modelId="{D2DAAA64-0A68-45A6-AC11-28243E4947AC}">
      <dgm:prSet phldrT="[Text]" custT="1"/>
      <dgm:spPr/>
      <dgm:t>
        <a:bodyPr/>
        <a:lstStyle/>
        <a:p>
          <a:r>
            <a:rPr lang="en-GB" sz="1800" b="1" dirty="0" smtClean="0"/>
            <a:t>Poor meat quality</a:t>
          </a:r>
          <a:endParaRPr lang="en-GB" sz="1800" b="1" dirty="0"/>
        </a:p>
      </dgm:t>
    </dgm:pt>
    <dgm:pt modelId="{742CAC1D-5A5A-483C-973E-540E829508BF}" type="parTrans" cxnId="{F77FC4AD-2D56-4DA3-ACEF-5F3659192D4C}">
      <dgm:prSet/>
      <dgm:spPr/>
      <dgm:t>
        <a:bodyPr/>
        <a:lstStyle/>
        <a:p>
          <a:endParaRPr lang="en-GB" sz="2000" b="1"/>
        </a:p>
      </dgm:t>
    </dgm:pt>
    <dgm:pt modelId="{66194DDF-4685-4487-BD9D-C961AA659B7E}" type="sibTrans" cxnId="{F77FC4AD-2D56-4DA3-ACEF-5F3659192D4C}">
      <dgm:prSet/>
      <dgm:spPr/>
      <dgm:t>
        <a:bodyPr/>
        <a:lstStyle/>
        <a:p>
          <a:endParaRPr lang="en-GB" sz="2000" b="1"/>
        </a:p>
      </dgm:t>
    </dgm:pt>
    <dgm:pt modelId="{78C1213A-1EE3-41DF-A51C-0168CC337125}">
      <dgm:prSet phldrT="[Text]" custT="1"/>
      <dgm:spPr/>
      <dgm:t>
        <a:bodyPr/>
        <a:lstStyle/>
        <a:p>
          <a:r>
            <a:rPr lang="en-GB" sz="1600" b="1" dirty="0" smtClean="0"/>
            <a:t>Glycogenolysis</a:t>
          </a:r>
          <a:endParaRPr lang="en-GB" sz="1600" b="1" dirty="0"/>
        </a:p>
      </dgm:t>
    </dgm:pt>
    <dgm:pt modelId="{D97EF8C4-42E3-40AA-AB5C-3F684E3C8922}" type="parTrans" cxnId="{5590A97A-2F4E-4CD0-89D0-5BEDE767D98E}">
      <dgm:prSet/>
      <dgm:spPr/>
      <dgm:t>
        <a:bodyPr/>
        <a:lstStyle/>
        <a:p>
          <a:endParaRPr lang="en-GB" sz="2000" b="1"/>
        </a:p>
      </dgm:t>
    </dgm:pt>
    <dgm:pt modelId="{0043656A-5C30-4AE3-ADA1-C7583619A160}" type="sibTrans" cxnId="{5590A97A-2F4E-4CD0-89D0-5BEDE767D98E}">
      <dgm:prSet/>
      <dgm:spPr/>
      <dgm:t>
        <a:bodyPr/>
        <a:lstStyle/>
        <a:p>
          <a:endParaRPr lang="en-GB" sz="2000" b="1"/>
        </a:p>
      </dgm:t>
    </dgm:pt>
    <dgm:pt modelId="{3C5ACC1A-B7F7-477A-A055-2F2E1C2E4230}">
      <dgm:prSet phldrT="[Text]" custT="1"/>
      <dgm:spPr/>
      <dgm:t>
        <a:bodyPr/>
        <a:lstStyle/>
        <a:p>
          <a:r>
            <a:rPr lang="en-GB" sz="1600" b="1" dirty="0" smtClean="0"/>
            <a:t>High ultimate pH (&gt;5.8)</a:t>
          </a:r>
          <a:endParaRPr lang="en-GB" sz="1600" b="1" dirty="0"/>
        </a:p>
      </dgm:t>
    </dgm:pt>
    <dgm:pt modelId="{6590CDAB-47F5-49FE-B233-C2E7EFD0E187}" type="parTrans" cxnId="{B146A4F5-AB8C-4C78-BB08-A861FA64DD13}">
      <dgm:prSet/>
      <dgm:spPr/>
      <dgm:t>
        <a:bodyPr/>
        <a:lstStyle/>
        <a:p>
          <a:endParaRPr lang="en-GB" sz="2000" b="1"/>
        </a:p>
      </dgm:t>
    </dgm:pt>
    <dgm:pt modelId="{A0DF7347-2C3E-4243-8B44-339A4CAA50C4}" type="sibTrans" cxnId="{B146A4F5-AB8C-4C78-BB08-A861FA64DD13}">
      <dgm:prSet/>
      <dgm:spPr/>
      <dgm:t>
        <a:bodyPr/>
        <a:lstStyle/>
        <a:p>
          <a:endParaRPr lang="en-GB" sz="2000" b="1"/>
        </a:p>
      </dgm:t>
    </dgm:pt>
    <dgm:pt modelId="{07B12101-A341-45D5-8EA9-FCE0B14AA011}" type="pres">
      <dgm:prSet presAssocID="{28733359-F105-47EF-B991-8C0F61CA773B}" presName="Name0" presStyleCnt="0">
        <dgm:presLayoutVars>
          <dgm:chMax val="7"/>
          <dgm:chPref val="5"/>
        </dgm:presLayoutVars>
      </dgm:prSet>
      <dgm:spPr/>
      <dgm:t>
        <a:bodyPr/>
        <a:lstStyle/>
        <a:p>
          <a:endParaRPr lang="en-GB"/>
        </a:p>
      </dgm:t>
    </dgm:pt>
    <dgm:pt modelId="{2D513420-7171-46ED-8E6D-E137CE6DA8E2}" type="pres">
      <dgm:prSet presAssocID="{28733359-F105-47EF-B991-8C0F61CA773B}" presName="arrowNode" presStyleLbl="node1" presStyleIdx="0" presStyleCnt="1"/>
      <dgm:spPr>
        <a:solidFill>
          <a:srgbClr val="0098A5"/>
        </a:solidFill>
      </dgm:spPr>
      <dgm:t>
        <a:bodyPr/>
        <a:lstStyle/>
        <a:p>
          <a:endParaRPr lang="en-GB"/>
        </a:p>
      </dgm:t>
    </dgm:pt>
    <dgm:pt modelId="{06E9BE47-53C0-471E-80B6-7F032F904444}" type="pres">
      <dgm:prSet presAssocID="{0C97F05F-A82B-4460-A08A-ED8D41BA68DB}" presName="txNode1" presStyleLbl="revTx" presStyleIdx="0" presStyleCnt="6" custScaleX="60831" custLinFactNeighborX="-16369" custLinFactNeighborY="7936">
        <dgm:presLayoutVars>
          <dgm:bulletEnabled val="1"/>
        </dgm:presLayoutVars>
      </dgm:prSet>
      <dgm:spPr/>
      <dgm:t>
        <a:bodyPr/>
        <a:lstStyle/>
        <a:p>
          <a:endParaRPr lang="en-GB"/>
        </a:p>
      </dgm:t>
    </dgm:pt>
    <dgm:pt modelId="{5C2FD49D-52DF-483E-8B27-66D9DB5845AD}" type="pres">
      <dgm:prSet presAssocID="{108989CD-AF8C-41D3-A2AC-1FBB40DE2263}" presName="txNode2" presStyleLbl="revTx" presStyleIdx="1" presStyleCnt="6" custScaleX="82417" custLinFactNeighborX="-30215" custLinFactNeighborY="-23803">
        <dgm:presLayoutVars>
          <dgm:bulletEnabled val="1"/>
        </dgm:presLayoutVars>
      </dgm:prSet>
      <dgm:spPr/>
      <dgm:t>
        <a:bodyPr/>
        <a:lstStyle/>
        <a:p>
          <a:endParaRPr lang="en-GB"/>
        </a:p>
      </dgm:t>
    </dgm:pt>
    <dgm:pt modelId="{ED3C66E5-5AB5-4634-B51F-559E94C90AD0}" type="pres">
      <dgm:prSet presAssocID="{879498B9-3F52-4623-8265-56062E6F7BE3}" presName="dotNode2" presStyleCnt="0"/>
      <dgm:spPr/>
    </dgm:pt>
    <dgm:pt modelId="{AAEFD3F3-3828-401E-8974-49A666EEEC7B}" type="pres">
      <dgm:prSet presAssocID="{879498B9-3F52-4623-8265-56062E6F7BE3}" presName="dotRepeatNode" presStyleLbl="fgShp" presStyleIdx="0" presStyleCnt="4"/>
      <dgm:spPr/>
      <dgm:t>
        <a:bodyPr/>
        <a:lstStyle/>
        <a:p>
          <a:endParaRPr lang="en-GB"/>
        </a:p>
      </dgm:t>
    </dgm:pt>
    <dgm:pt modelId="{E462C8F9-BE25-469A-BFCB-83686AD3F1C0}" type="pres">
      <dgm:prSet presAssocID="{1C2BD5C8-D268-4F2D-9977-4FBF114FA213}" presName="txNode3" presStyleLbl="revTx" presStyleIdx="2" presStyleCnt="6" custScaleX="128081" custLinFactNeighborX="5456" custLinFactNeighborY="18107">
        <dgm:presLayoutVars>
          <dgm:bulletEnabled val="1"/>
        </dgm:presLayoutVars>
      </dgm:prSet>
      <dgm:spPr/>
      <dgm:t>
        <a:bodyPr/>
        <a:lstStyle/>
        <a:p>
          <a:endParaRPr lang="en-GB"/>
        </a:p>
      </dgm:t>
    </dgm:pt>
    <dgm:pt modelId="{6107C5DF-72DF-444A-B902-256251A0ADD3}" type="pres">
      <dgm:prSet presAssocID="{4B24E80A-6FC6-447F-A0F0-F5D219461BBD}" presName="dotNode3" presStyleCnt="0"/>
      <dgm:spPr/>
    </dgm:pt>
    <dgm:pt modelId="{4C5D1C84-D101-464F-BD10-9090090377F5}" type="pres">
      <dgm:prSet presAssocID="{4B24E80A-6FC6-447F-A0F0-F5D219461BBD}" presName="dotRepeatNode" presStyleLbl="fgShp" presStyleIdx="1" presStyleCnt="4"/>
      <dgm:spPr/>
      <dgm:t>
        <a:bodyPr/>
        <a:lstStyle/>
        <a:p>
          <a:endParaRPr lang="en-GB"/>
        </a:p>
      </dgm:t>
    </dgm:pt>
    <dgm:pt modelId="{A625C533-4E8C-4638-BBD9-AEA7A2E7C3E4}" type="pres">
      <dgm:prSet presAssocID="{78C1213A-1EE3-41DF-A51C-0168CC337125}" presName="txNode4" presStyleLbl="revTx" presStyleIdx="3" presStyleCnt="6" custLinFactNeighborX="-14835" custLinFactNeighborY="-13907">
        <dgm:presLayoutVars>
          <dgm:bulletEnabled val="1"/>
        </dgm:presLayoutVars>
      </dgm:prSet>
      <dgm:spPr/>
      <dgm:t>
        <a:bodyPr/>
        <a:lstStyle/>
        <a:p>
          <a:endParaRPr lang="en-GB"/>
        </a:p>
      </dgm:t>
    </dgm:pt>
    <dgm:pt modelId="{853D602A-2C5E-44D5-AA88-CCEA0895A6B0}" type="pres">
      <dgm:prSet presAssocID="{0043656A-5C30-4AE3-ADA1-C7583619A160}" presName="dotNode4" presStyleCnt="0"/>
      <dgm:spPr/>
    </dgm:pt>
    <dgm:pt modelId="{E46CBE6A-A2CE-45BE-8A9D-3E9859CE1659}" type="pres">
      <dgm:prSet presAssocID="{0043656A-5C30-4AE3-ADA1-C7583619A160}" presName="dotRepeatNode" presStyleLbl="fgShp" presStyleIdx="2" presStyleCnt="4"/>
      <dgm:spPr/>
      <dgm:t>
        <a:bodyPr/>
        <a:lstStyle/>
        <a:p>
          <a:endParaRPr lang="en-GB"/>
        </a:p>
      </dgm:t>
    </dgm:pt>
    <dgm:pt modelId="{76376BBA-3313-46AD-9B8A-A9570F08BF98}" type="pres">
      <dgm:prSet presAssocID="{3C5ACC1A-B7F7-477A-A055-2F2E1C2E4230}" presName="txNode5" presStyleLbl="revTx" presStyleIdx="4" presStyleCnt="6" custLinFactNeighborX="7157" custLinFactNeighborY="20396">
        <dgm:presLayoutVars>
          <dgm:bulletEnabled val="1"/>
        </dgm:presLayoutVars>
      </dgm:prSet>
      <dgm:spPr/>
      <dgm:t>
        <a:bodyPr/>
        <a:lstStyle/>
        <a:p>
          <a:endParaRPr lang="en-GB"/>
        </a:p>
      </dgm:t>
    </dgm:pt>
    <dgm:pt modelId="{B9AB54AC-5C76-41AF-BA2C-8B306E901C64}" type="pres">
      <dgm:prSet presAssocID="{A0DF7347-2C3E-4243-8B44-339A4CAA50C4}" presName="dotNode5" presStyleCnt="0"/>
      <dgm:spPr/>
    </dgm:pt>
    <dgm:pt modelId="{41E3F9A2-B39A-4434-92D3-606FF2AB359C}" type="pres">
      <dgm:prSet presAssocID="{A0DF7347-2C3E-4243-8B44-339A4CAA50C4}" presName="dotRepeatNode" presStyleLbl="fgShp" presStyleIdx="3" presStyleCnt="4"/>
      <dgm:spPr/>
      <dgm:t>
        <a:bodyPr/>
        <a:lstStyle/>
        <a:p>
          <a:endParaRPr lang="en-GB"/>
        </a:p>
      </dgm:t>
    </dgm:pt>
    <dgm:pt modelId="{2B32C656-0E38-4057-8532-01008F129B0F}" type="pres">
      <dgm:prSet presAssocID="{D2DAAA64-0A68-45A6-AC11-28243E4947AC}" presName="txNode6" presStyleLbl="revTx" presStyleIdx="5" presStyleCnt="6" custScaleY="53653" custLinFactNeighborX="-48495" custLinFactNeighborY="-12658">
        <dgm:presLayoutVars>
          <dgm:bulletEnabled val="1"/>
        </dgm:presLayoutVars>
      </dgm:prSet>
      <dgm:spPr/>
      <dgm:t>
        <a:bodyPr/>
        <a:lstStyle/>
        <a:p>
          <a:endParaRPr lang="en-GB"/>
        </a:p>
      </dgm:t>
    </dgm:pt>
  </dgm:ptLst>
  <dgm:cxnLst>
    <dgm:cxn modelId="{3E06A171-3899-4E9A-B137-BE22E56C2F47}" type="presOf" srcId="{108989CD-AF8C-41D3-A2AC-1FBB40DE2263}" destId="{5C2FD49D-52DF-483E-8B27-66D9DB5845AD}" srcOrd="0" destOrd="0" presId="urn:microsoft.com/office/officeart/2009/3/layout/DescendingProcess"/>
    <dgm:cxn modelId="{B09FFF04-E229-432D-B187-600D33954E93}" type="presOf" srcId="{1C2BD5C8-D268-4F2D-9977-4FBF114FA213}" destId="{E462C8F9-BE25-469A-BFCB-83686AD3F1C0}" srcOrd="0" destOrd="0" presId="urn:microsoft.com/office/officeart/2009/3/layout/DescendingProcess"/>
    <dgm:cxn modelId="{4374C862-BD74-411F-AF4E-427C15918910}" srcId="{28733359-F105-47EF-B991-8C0F61CA773B}" destId="{1C2BD5C8-D268-4F2D-9977-4FBF114FA213}" srcOrd="2" destOrd="0" parTransId="{D124EBEC-1911-419A-8EC3-1D3A9D997D27}" sibTransId="{4B24E80A-6FC6-447F-A0F0-F5D219461BBD}"/>
    <dgm:cxn modelId="{29278CFE-4B65-428F-ADAE-FDA3E0A88D94}" type="presOf" srcId="{879498B9-3F52-4623-8265-56062E6F7BE3}" destId="{AAEFD3F3-3828-401E-8974-49A666EEEC7B}" srcOrd="0" destOrd="0" presId="urn:microsoft.com/office/officeart/2009/3/layout/DescendingProcess"/>
    <dgm:cxn modelId="{883B1912-F89B-492E-8BA4-B43081177AC0}" type="presOf" srcId="{0C97F05F-A82B-4460-A08A-ED8D41BA68DB}" destId="{06E9BE47-53C0-471E-80B6-7F032F904444}" srcOrd="0" destOrd="0" presId="urn:microsoft.com/office/officeart/2009/3/layout/DescendingProcess"/>
    <dgm:cxn modelId="{7BB147B7-DDB6-4463-AC89-7D8ABE12195C}" type="presOf" srcId="{D2DAAA64-0A68-45A6-AC11-28243E4947AC}" destId="{2B32C656-0E38-4057-8532-01008F129B0F}" srcOrd="0" destOrd="0" presId="urn:microsoft.com/office/officeart/2009/3/layout/DescendingProcess"/>
    <dgm:cxn modelId="{5590A97A-2F4E-4CD0-89D0-5BEDE767D98E}" srcId="{28733359-F105-47EF-B991-8C0F61CA773B}" destId="{78C1213A-1EE3-41DF-A51C-0168CC337125}" srcOrd="3" destOrd="0" parTransId="{D97EF8C4-42E3-40AA-AB5C-3F684E3C8922}" sibTransId="{0043656A-5C30-4AE3-ADA1-C7583619A160}"/>
    <dgm:cxn modelId="{EBB1BDC7-1608-424D-9D8B-4638DC5E2964}" type="presOf" srcId="{78C1213A-1EE3-41DF-A51C-0168CC337125}" destId="{A625C533-4E8C-4638-BBD9-AEA7A2E7C3E4}" srcOrd="0" destOrd="0" presId="urn:microsoft.com/office/officeart/2009/3/layout/DescendingProcess"/>
    <dgm:cxn modelId="{40720C97-E051-4686-9ACA-2FF5558347B4}" type="presOf" srcId="{0043656A-5C30-4AE3-ADA1-C7583619A160}" destId="{E46CBE6A-A2CE-45BE-8A9D-3E9859CE1659}" srcOrd="0" destOrd="0" presId="urn:microsoft.com/office/officeart/2009/3/layout/DescendingProcess"/>
    <dgm:cxn modelId="{B146A4F5-AB8C-4C78-BB08-A861FA64DD13}" srcId="{28733359-F105-47EF-B991-8C0F61CA773B}" destId="{3C5ACC1A-B7F7-477A-A055-2F2E1C2E4230}" srcOrd="4" destOrd="0" parTransId="{6590CDAB-47F5-49FE-B233-C2E7EFD0E187}" sibTransId="{A0DF7347-2C3E-4243-8B44-339A4CAA50C4}"/>
    <dgm:cxn modelId="{FD18EB13-6239-490E-A9A8-3C911CDEC83E}" srcId="{28733359-F105-47EF-B991-8C0F61CA773B}" destId="{108989CD-AF8C-41D3-A2AC-1FBB40DE2263}" srcOrd="1" destOrd="0" parTransId="{441E2DAB-5EC6-4654-89B6-A209130FEAB0}" sibTransId="{879498B9-3F52-4623-8265-56062E6F7BE3}"/>
    <dgm:cxn modelId="{91765DAD-9C17-4424-930E-271E47DAB16F}" type="presOf" srcId="{3C5ACC1A-B7F7-477A-A055-2F2E1C2E4230}" destId="{76376BBA-3313-46AD-9B8A-A9570F08BF98}" srcOrd="0" destOrd="0" presId="urn:microsoft.com/office/officeart/2009/3/layout/DescendingProcess"/>
    <dgm:cxn modelId="{F39452AA-255C-479E-8338-3502B9161D66}" srcId="{28733359-F105-47EF-B991-8C0F61CA773B}" destId="{0C97F05F-A82B-4460-A08A-ED8D41BA68DB}" srcOrd="0" destOrd="0" parTransId="{03F66D9E-D8D2-4F3C-ADB1-C79F4CB3EBFD}" sibTransId="{A9473B3C-71B5-4D96-BB2E-CFC617737282}"/>
    <dgm:cxn modelId="{F77FC4AD-2D56-4DA3-ACEF-5F3659192D4C}" srcId="{28733359-F105-47EF-B991-8C0F61CA773B}" destId="{D2DAAA64-0A68-45A6-AC11-28243E4947AC}" srcOrd="5" destOrd="0" parTransId="{742CAC1D-5A5A-483C-973E-540E829508BF}" sibTransId="{66194DDF-4685-4487-BD9D-C961AA659B7E}"/>
    <dgm:cxn modelId="{6DC5F283-898F-4073-9259-94B6197642A5}" type="presOf" srcId="{28733359-F105-47EF-B991-8C0F61CA773B}" destId="{07B12101-A341-45D5-8EA9-FCE0B14AA011}" srcOrd="0" destOrd="0" presId="urn:microsoft.com/office/officeart/2009/3/layout/DescendingProcess"/>
    <dgm:cxn modelId="{66A0FC1E-8E71-42A6-A690-E7549A1F482C}" type="presOf" srcId="{A0DF7347-2C3E-4243-8B44-339A4CAA50C4}" destId="{41E3F9A2-B39A-4434-92D3-606FF2AB359C}" srcOrd="0" destOrd="0" presId="urn:microsoft.com/office/officeart/2009/3/layout/DescendingProcess"/>
    <dgm:cxn modelId="{4270B50B-A752-4E75-8982-B07AF1E05B31}" type="presOf" srcId="{4B24E80A-6FC6-447F-A0F0-F5D219461BBD}" destId="{4C5D1C84-D101-464F-BD10-9090090377F5}" srcOrd="0" destOrd="0" presId="urn:microsoft.com/office/officeart/2009/3/layout/DescendingProcess"/>
    <dgm:cxn modelId="{D8AE190A-D080-4C2E-A3B2-47B67C9FB401}" type="presParOf" srcId="{07B12101-A341-45D5-8EA9-FCE0B14AA011}" destId="{2D513420-7171-46ED-8E6D-E137CE6DA8E2}" srcOrd="0" destOrd="0" presId="urn:microsoft.com/office/officeart/2009/3/layout/DescendingProcess"/>
    <dgm:cxn modelId="{AE95AB31-E929-4BA2-BBD3-1D85548D8430}" type="presParOf" srcId="{07B12101-A341-45D5-8EA9-FCE0B14AA011}" destId="{06E9BE47-53C0-471E-80B6-7F032F904444}" srcOrd="1" destOrd="0" presId="urn:microsoft.com/office/officeart/2009/3/layout/DescendingProcess"/>
    <dgm:cxn modelId="{9C507913-9EB5-4E5A-B7B7-BE8951F14232}" type="presParOf" srcId="{07B12101-A341-45D5-8EA9-FCE0B14AA011}" destId="{5C2FD49D-52DF-483E-8B27-66D9DB5845AD}" srcOrd="2" destOrd="0" presId="urn:microsoft.com/office/officeart/2009/3/layout/DescendingProcess"/>
    <dgm:cxn modelId="{AB7B41FC-14E9-448C-BB79-594310AC5069}" type="presParOf" srcId="{07B12101-A341-45D5-8EA9-FCE0B14AA011}" destId="{ED3C66E5-5AB5-4634-B51F-559E94C90AD0}" srcOrd="3" destOrd="0" presId="urn:microsoft.com/office/officeart/2009/3/layout/DescendingProcess"/>
    <dgm:cxn modelId="{468B89E5-0193-4143-8BF8-27BD81648432}" type="presParOf" srcId="{ED3C66E5-5AB5-4634-B51F-559E94C90AD0}" destId="{AAEFD3F3-3828-401E-8974-49A666EEEC7B}" srcOrd="0" destOrd="0" presId="urn:microsoft.com/office/officeart/2009/3/layout/DescendingProcess"/>
    <dgm:cxn modelId="{B13B34FF-381E-4B60-9E4A-A58E8D34EF6A}" type="presParOf" srcId="{07B12101-A341-45D5-8EA9-FCE0B14AA011}" destId="{E462C8F9-BE25-469A-BFCB-83686AD3F1C0}" srcOrd="4" destOrd="0" presId="urn:microsoft.com/office/officeart/2009/3/layout/DescendingProcess"/>
    <dgm:cxn modelId="{55BAC715-0627-446E-88AC-BCF8F90969A9}" type="presParOf" srcId="{07B12101-A341-45D5-8EA9-FCE0B14AA011}" destId="{6107C5DF-72DF-444A-B902-256251A0ADD3}" srcOrd="5" destOrd="0" presId="urn:microsoft.com/office/officeart/2009/3/layout/DescendingProcess"/>
    <dgm:cxn modelId="{7113244C-B66E-4362-9974-E081D8C25DD6}" type="presParOf" srcId="{6107C5DF-72DF-444A-B902-256251A0ADD3}" destId="{4C5D1C84-D101-464F-BD10-9090090377F5}" srcOrd="0" destOrd="0" presId="urn:microsoft.com/office/officeart/2009/3/layout/DescendingProcess"/>
    <dgm:cxn modelId="{7D937300-1D9F-42B0-A767-D3505C4D7C3A}" type="presParOf" srcId="{07B12101-A341-45D5-8EA9-FCE0B14AA011}" destId="{A625C533-4E8C-4638-BBD9-AEA7A2E7C3E4}" srcOrd="6" destOrd="0" presId="urn:microsoft.com/office/officeart/2009/3/layout/DescendingProcess"/>
    <dgm:cxn modelId="{16283B05-492E-4C11-8266-DDD302E94879}" type="presParOf" srcId="{07B12101-A341-45D5-8EA9-FCE0B14AA011}" destId="{853D602A-2C5E-44D5-AA88-CCEA0895A6B0}" srcOrd="7" destOrd="0" presId="urn:microsoft.com/office/officeart/2009/3/layout/DescendingProcess"/>
    <dgm:cxn modelId="{AD92A08D-BBBF-49B6-BF12-0258D587FD58}" type="presParOf" srcId="{853D602A-2C5E-44D5-AA88-CCEA0895A6B0}" destId="{E46CBE6A-A2CE-45BE-8A9D-3E9859CE1659}" srcOrd="0" destOrd="0" presId="urn:microsoft.com/office/officeart/2009/3/layout/DescendingProcess"/>
    <dgm:cxn modelId="{6D5939AF-C50A-448D-BA02-B2C3514CA72E}" type="presParOf" srcId="{07B12101-A341-45D5-8EA9-FCE0B14AA011}" destId="{76376BBA-3313-46AD-9B8A-A9570F08BF98}" srcOrd="8" destOrd="0" presId="urn:microsoft.com/office/officeart/2009/3/layout/DescendingProcess"/>
    <dgm:cxn modelId="{DE4D38BD-C126-4500-B658-6FD87242238D}" type="presParOf" srcId="{07B12101-A341-45D5-8EA9-FCE0B14AA011}" destId="{B9AB54AC-5C76-41AF-BA2C-8B306E901C64}" srcOrd="9" destOrd="0" presId="urn:microsoft.com/office/officeart/2009/3/layout/DescendingProcess"/>
    <dgm:cxn modelId="{7822250D-0EFC-4694-BDF2-31BECF6510B3}" type="presParOf" srcId="{B9AB54AC-5C76-41AF-BA2C-8B306E901C64}" destId="{41E3F9A2-B39A-4434-92D3-606FF2AB359C}" srcOrd="0" destOrd="0" presId="urn:microsoft.com/office/officeart/2009/3/layout/DescendingProcess"/>
    <dgm:cxn modelId="{07348425-142B-4A92-8B53-F370614F2383}" type="presParOf" srcId="{07B12101-A341-45D5-8EA9-FCE0B14AA011}" destId="{2B32C656-0E38-4057-8532-01008F129B0F}" srcOrd="10" destOrd="0" presId="urn:microsoft.com/office/officeart/2009/3/layout/DescendingProcess"/>
  </dgm:cxnLst>
  <dgm:bg>
    <a:effectLst>
      <a:glow rad="63500">
        <a:schemeClr val="accent5">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13420-7171-46ED-8E6D-E137CE6DA8E2}">
      <dsp:nvSpPr>
        <dsp:cNvPr id="0" name=""/>
        <dsp:cNvSpPr/>
      </dsp:nvSpPr>
      <dsp:spPr>
        <a:xfrm rot="4396374">
          <a:off x="447726" y="1681301"/>
          <a:ext cx="4471217" cy="3118116"/>
        </a:xfrm>
        <a:prstGeom prst="swooshArrow">
          <a:avLst>
            <a:gd name="adj1" fmla="val 16310"/>
            <a:gd name="adj2" fmla="val 31370"/>
          </a:avLst>
        </a:prstGeom>
        <a:solidFill>
          <a:srgbClr val="0098A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AEFD3F3-3828-401E-8974-49A666EEEC7B}">
      <dsp:nvSpPr>
        <dsp:cNvPr id="0" name=""/>
        <dsp:cNvSpPr/>
      </dsp:nvSpPr>
      <dsp:spPr>
        <a:xfrm>
          <a:off x="1971677" y="1989002"/>
          <a:ext cx="112912" cy="112912"/>
        </a:xfrm>
        <a:prstGeom prst="ellipse">
          <a:avLst/>
        </a:prstGeom>
        <a:solidFill>
          <a:schemeClr val="accent2">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4C5D1C84-D101-464F-BD10-9090090377F5}">
      <dsp:nvSpPr>
        <dsp:cNvPr id="0" name=""/>
        <dsp:cNvSpPr/>
      </dsp:nvSpPr>
      <dsp:spPr>
        <a:xfrm>
          <a:off x="2609217" y="2478461"/>
          <a:ext cx="112912" cy="112912"/>
        </a:xfrm>
        <a:prstGeom prst="ellipse">
          <a:avLst/>
        </a:prstGeom>
        <a:solidFill>
          <a:schemeClr val="accent2">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E46CBE6A-A2CE-45BE-8A9D-3E9859CE1659}">
      <dsp:nvSpPr>
        <dsp:cNvPr id="0" name=""/>
        <dsp:cNvSpPr/>
      </dsp:nvSpPr>
      <dsp:spPr>
        <a:xfrm>
          <a:off x="3182376" y="3051309"/>
          <a:ext cx="112912" cy="112912"/>
        </a:xfrm>
        <a:prstGeom prst="ellipse">
          <a:avLst/>
        </a:prstGeom>
        <a:solidFill>
          <a:schemeClr val="accent2">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6E9BE47-53C0-471E-80B6-7F032F904444}">
      <dsp:nvSpPr>
        <dsp:cNvPr id="0" name=""/>
        <dsp:cNvSpPr/>
      </dsp:nvSpPr>
      <dsp:spPr>
        <a:xfrm>
          <a:off x="215773" y="716396"/>
          <a:ext cx="1282342" cy="828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lvl="0" algn="ctr" defTabSz="800100">
            <a:lnSpc>
              <a:spcPct val="90000"/>
            </a:lnSpc>
            <a:spcBef>
              <a:spcPct val="0"/>
            </a:spcBef>
            <a:spcAft>
              <a:spcPct val="35000"/>
            </a:spcAft>
          </a:pPr>
          <a:r>
            <a:rPr lang="en-GB" sz="1800" b="1" kern="1200" dirty="0" smtClean="0"/>
            <a:t>Stressor</a:t>
          </a:r>
          <a:endParaRPr lang="en-GB" sz="1600" b="1" kern="1200" dirty="0"/>
        </a:p>
      </dsp:txBody>
      <dsp:txXfrm>
        <a:off x="215773" y="716396"/>
        <a:ext cx="1282342" cy="828713"/>
      </dsp:txXfrm>
    </dsp:sp>
    <dsp:sp modelId="{5C2FD49D-52DF-483E-8B27-66D9DB5845AD}">
      <dsp:nvSpPr>
        <dsp:cNvPr id="0" name=""/>
        <dsp:cNvSpPr/>
      </dsp:nvSpPr>
      <dsp:spPr>
        <a:xfrm>
          <a:off x="2040501" y="1433842"/>
          <a:ext cx="2582597" cy="828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en-GB" sz="1600" b="1" kern="1200" dirty="0" smtClean="0"/>
            <a:t>Fight or flight response</a:t>
          </a:r>
          <a:endParaRPr lang="en-GB" sz="1600" b="1" kern="1200" dirty="0"/>
        </a:p>
      </dsp:txBody>
      <dsp:txXfrm>
        <a:off x="2040501" y="1433842"/>
        <a:ext cx="2582597" cy="828713"/>
      </dsp:txXfrm>
    </dsp:sp>
    <dsp:sp modelId="{E462C8F9-BE25-469A-BFCB-83686AD3F1C0}">
      <dsp:nvSpPr>
        <dsp:cNvPr id="0" name=""/>
        <dsp:cNvSpPr/>
      </dsp:nvSpPr>
      <dsp:spPr>
        <a:xfrm>
          <a:off x="-32975" y="2270615"/>
          <a:ext cx="2699999" cy="828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en-GB" sz="1600" b="1" kern="1200" dirty="0" smtClean="0"/>
            <a:t>Release of catecholamine's</a:t>
          </a:r>
          <a:endParaRPr lang="en-GB" sz="1600" b="1" kern="1200" dirty="0"/>
        </a:p>
      </dsp:txBody>
      <dsp:txXfrm>
        <a:off x="-32975" y="2270615"/>
        <a:ext cx="2699999" cy="828713"/>
      </dsp:txXfrm>
    </dsp:sp>
    <dsp:sp modelId="{41E3F9A2-B39A-4434-92D3-606FF2AB359C}">
      <dsp:nvSpPr>
        <dsp:cNvPr id="0" name=""/>
        <dsp:cNvSpPr/>
      </dsp:nvSpPr>
      <dsp:spPr>
        <a:xfrm>
          <a:off x="3597148" y="3681650"/>
          <a:ext cx="112912" cy="112912"/>
        </a:xfrm>
        <a:prstGeom prst="ellipse">
          <a:avLst/>
        </a:prstGeom>
        <a:solidFill>
          <a:schemeClr val="accent2">
            <a:tint val="6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625C533-4E8C-4638-BBD9-AEA7A2E7C3E4}">
      <dsp:nvSpPr>
        <dsp:cNvPr id="0" name=""/>
        <dsp:cNvSpPr/>
      </dsp:nvSpPr>
      <dsp:spPr>
        <a:xfrm>
          <a:off x="3424628" y="2578159"/>
          <a:ext cx="2108040" cy="828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90000"/>
            </a:lnSpc>
            <a:spcBef>
              <a:spcPct val="0"/>
            </a:spcBef>
            <a:spcAft>
              <a:spcPct val="35000"/>
            </a:spcAft>
          </a:pPr>
          <a:r>
            <a:rPr lang="en-GB" sz="1600" b="1" kern="1200" dirty="0" smtClean="0"/>
            <a:t>Glycogenolysis</a:t>
          </a:r>
          <a:endParaRPr lang="en-GB" sz="1600" b="1" kern="1200" dirty="0"/>
        </a:p>
      </dsp:txBody>
      <dsp:txXfrm>
        <a:off x="3424628" y="2578159"/>
        <a:ext cx="2108040" cy="828713"/>
      </dsp:txXfrm>
    </dsp:sp>
    <dsp:sp modelId="{76376BBA-3313-46AD-9B8A-A9570F08BF98}">
      <dsp:nvSpPr>
        <dsp:cNvPr id="0" name=""/>
        <dsp:cNvSpPr/>
      </dsp:nvSpPr>
      <dsp:spPr>
        <a:xfrm>
          <a:off x="372259" y="3492773"/>
          <a:ext cx="3133573" cy="828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r" defTabSz="711200">
            <a:lnSpc>
              <a:spcPct val="90000"/>
            </a:lnSpc>
            <a:spcBef>
              <a:spcPct val="0"/>
            </a:spcBef>
            <a:spcAft>
              <a:spcPct val="35000"/>
            </a:spcAft>
          </a:pPr>
          <a:r>
            <a:rPr lang="en-GB" sz="1600" b="1" kern="1200" dirty="0" smtClean="0"/>
            <a:t>High ultimate pH (&gt;5.8)</a:t>
          </a:r>
          <a:endParaRPr lang="en-GB" sz="1600" b="1" kern="1200" dirty="0"/>
        </a:p>
      </dsp:txBody>
      <dsp:txXfrm>
        <a:off x="372259" y="3492773"/>
        <a:ext cx="3133573" cy="828713"/>
      </dsp:txXfrm>
    </dsp:sp>
    <dsp:sp modelId="{2B32C656-0E38-4057-8532-01008F129B0F}">
      <dsp:nvSpPr>
        <dsp:cNvPr id="0" name=""/>
        <dsp:cNvSpPr/>
      </dsp:nvSpPr>
      <dsp:spPr>
        <a:xfrm>
          <a:off x="1615214" y="5088520"/>
          <a:ext cx="2848703" cy="444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ctr" defTabSz="800100">
            <a:lnSpc>
              <a:spcPct val="90000"/>
            </a:lnSpc>
            <a:spcBef>
              <a:spcPct val="0"/>
            </a:spcBef>
            <a:spcAft>
              <a:spcPct val="35000"/>
            </a:spcAft>
          </a:pPr>
          <a:r>
            <a:rPr lang="en-GB" sz="1800" b="1" kern="1200" dirty="0" smtClean="0"/>
            <a:t>Poor meat quality</a:t>
          </a:r>
          <a:endParaRPr lang="en-GB" sz="1800" b="1" kern="1200" dirty="0"/>
        </a:p>
      </dsp:txBody>
      <dsp:txXfrm>
        <a:off x="1615214" y="5088520"/>
        <a:ext cx="2848703" cy="444629"/>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099E5-7FA9-46F7-AEFD-303858A4954E}" type="datetimeFigureOut">
              <a:rPr lang="en-GB" smtClean="0"/>
              <a:t>04/09/2019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D1738B-F1FA-40C7-940C-3BBBB0C3FD01}" type="slidenum">
              <a:rPr lang="en-GB" smtClean="0"/>
              <a:t>‹#›</a:t>
            </a:fld>
            <a:endParaRPr lang="en-GB" dirty="0"/>
          </a:p>
        </p:txBody>
      </p:sp>
    </p:spTree>
    <p:extLst>
      <p:ext uri="{BB962C8B-B14F-4D97-AF65-F5344CB8AC3E}">
        <p14:creationId xmlns:p14="http://schemas.microsoft.com/office/powerpoint/2010/main" val="2274936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D1738B-F1FA-40C7-940C-3BBBB0C3FD01}" type="slidenum">
              <a:rPr lang="en-GB" smtClean="0"/>
              <a:t>1</a:t>
            </a:fld>
            <a:endParaRPr lang="en-GB" dirty="0"/>
          </a:p>
        </p:txBody>
      </p:sp>
    </p:spTree>
    <p:extLst>
      <p:ext uri="{BB962C8B-B14F-4D97-AF65-F5344CB8AC3E}">
        <p14:creationId xmlns:p14="http://schemas.microsoft.com/office/powerpoint/2010/main" val="3098154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smtClean="0">
                <a:latin typeface="Arial" panose="020B0604020202020204" pitchFamily="34" charset="0"/>
                <a:ea typeface="ＭＳ Ｐゴシック" panose="020B0600070205080204" pitchFamily="34" charset="-128"/>
              </a:rPr>
              <a:t>This was an observational study involving 40 HOL bulls transported to a</a:t>
            </a:r>
            <a:r>
              <a:rPr lang="en-GB" altLang="en-US" sz="1200" baseline="0" dirty="0" smtClean="0">
                <a:latin typeface="Arial" panose="020B0604020202020204" pitchFamily="34" charset="0"/>
                <a:ea typeface="ＭＳ Ｐゴシック" panose="020B0600070205080204" pitchFamily="34" charset="-128"/>
              </a:rPr>
              <a:t> commercial abattoir</a:t>
            </a:r>
            <a:r>
              <a:rPr lang="en-GB" altLang="en-US" sz="1200" dirty="0" smtClean="0">
                <a:latin typeface="Arial" panose="020B0604020202020204" pitchFamily="34" charset="0"/>
                <a:ea typeface="ＭＳ Ｐゴシック" panose="020B0600070205080204" pitchFamily="34" charset="-128"/>
              </a:rPr>
              <a:t> in June 2018</a:t>
            </a:r>
          </a:p>
          <a:p>
            <a:r>
              <a:rPr lang="en-GB" altLang="en-US" sz="1200" dirty="0" smtClean="0">
                <a:latin typeface="Arial" panose="020B0604020202020204" pitchFamily="34" charset="0"/>
                <a:ea typeface="ＭＳ Ｐゴシック" panose="020B0600070205080204" pitchFamily="34" charset="-128"/>
              </a:rPr>
              <a:t>Mean age 15.8 months, weight 576kg</a:t>
            </a:r>
          </a:p>
          <a:p>
            <a:endParaRPr lang="en-GB" altLang="en-US" sz="1200" dirty="0" smtClean="0">
              <a:latin typeface="Arial" panose="020B0604020202020204" pitchFamily="34" charset="0"/>
              <a:ea typeface="ＭＳ Ｐゴシック" panose="020B0600070205080204" pitchFamily="34" charset="-128"/>
            </a:endParaRPr>
          </a:p>
          <a:p>
            <a:r>
              <a:rPr lang="en-GB" altLang="en-US" sz="1200" dirty="0" smtClean="0">
                <a:latin typeface="Arial" panose="020B0604020202020204" pitchFamily="34" charset="0"/>
                <a:ea typeface="ＭＳ Ｐゴシック" panose="020B0600070205080204" pitchFamily="34" charset="-128"/>
              </a:rPr>
              <a:t>Bulls were transported on a double decker lorry at a space allowance of 1.53m</a:t>
            </a:r>
            <a:r>
              <a:rPr lang="en-GB" altLang="en-US" sz="1200" baseline="30000" dirty="0" smtClean="0">
                <a:latin typeface="Arial" panose="020B0604020202020204" pitchFamily="34" charset="0"/>
                <a:ea typeface="ＭＳ Ｐゴシック" panose="020B0600070205080204" pitchFamily="34" charset="-128"/>
              </a:rPr>
              <a:t>2</a:t>
            </a:r>
            <a:r>
              <a:rPr lang="en-GB" altLang="en-US" sz="1200" dirty="0" smtClean="0">
                <a:latin typeface="Arial" panose="020B0604020202020204" pitchFamily="34" charset="0"/>
                <a:ea typeface="ＭＳ Ｐゴシック" panose="020B0600070205080204" pitchFamily="34" charset="-128"/>
              </a:rPr>
              <a:t> </a:t>
            </a:r>
          </a:p>
          <a:p>
            <a:r>
              <a:rPr lang="en-GB" altLang="en-US" sz="1200" dirty="0" smtClean="0">
                <a:latin typeface="Arial" panose="020B0604020202020204" pitchFamily="34" charset="0"/>
                <a:ea typeface="ＭＳ Ｐゴシック" panose="020B0600070205080204" pitchFamily="34" charset="-128"/>
              </a:rPr>
              <a:t>Journey time was 46 minutes; distance 26miles (42km).</a:t>
            </a:r>
          </a:p>
          <a:p>
            <a:r>
              <a:rPr lang="en-GB" altLang="en-US" sz="1200" dirty="0" smtClean="0">
                <a:latin typeface="Arial" panose="020B0604020202020204" pitchFamily="34" charset="0"/>
                <a:ea typeface="ＭＳ Ｐゴシック" panose="020B0600070205080204" pitchFamily="34" charset="-128"/>
              </a:rPr>
              <a:t>Stationary waiting time of 38 minutes prior</a:t>
            </a:r>
            <a:r>
              <a:rPr lang="en-GB" altLang="en-US" sz="1200" baseline="0" dirty="0" smtClean="0">
                <a:latin typeface="Arial" panose="020B0604020202020204" pitchFamily="34" charset="0"/>
                <a:ea typeface="ＭＳ Ｐゴシック" panose="020B0600070205080204" pitchFamily="34" charset="-128"/>
              </a:rPr>
              <a:t> to unloading</a:t>
            </a:r>
            <a:endParaRPr lang="en-GB" altLang="en-US" sz="1200" dirty="0" smtClean="0">
              <a:latin typeface="Arial" panose="020B0604020202020204" pitchFamily="34" charset="0"/>
              <a:ea typeface="ＭＳ Ｐゴシック" panose="020B0600070205080204" pitchFamily="34" charset="-128"/>
            </a:endParaRPr>
          </a:p>
          <a:p>
            <a:r>
              <a:rPr lang="en-GB" altLang="en-US" sz="1200" dirty="0" smtClean="0">
                <a:latin typeface="Arial" panose="020B0604020202020204" pitchFamily="34" charset="0"/>
                <a:ea typeface="ＭＳ Ｐゴシック" panose="020B0600070205080204" pitchFamily="34" charset="-128"/>
              </a:rPr>
              <a:t>Mean time spent in the lairage was 86 minutes (range 56-117 mins)</a:t>
            </a:r>
          </a:p>
          <a:p>
            <a:r>
              <a:rPr lang="en-GB" dirty="0" smtClean="0"/>
              <a:t>Bulls</a:t>
            </a:r>
            <a:r>
              <a:rPr lang="en-GB" baseline="0" dirty="0" smtClean="0"/>
              <a:t> were all unloaded into one pen during lairage and thus mixing occurred</a:t>
            </a:r>
            <a:endParaRPr lang="en-GB" dirty="0"/>
          </a:p>
        </p:txBody>
      </p:sp>
      <p:sp>
        <p:nvSpPr>
          <p:cNvPr id="4" name="Slide Number Placeholder 3"/>
          <p:cNvSpPr>
            <a:spLocks noGrp="1"/>
          </p:cNvSpPr>
          <p:nvPr>
            <p:ph type="sldNum" sz="quarter" idx="10"/>
          </p:nvPr>
        </p:nvSpPr>
        <p:spPr/>
        <p:txBody>
          <a:bodyPr/>
          <a:lstStyle/>
          <a:p>
            <a:fld id="{C0D1738B-F1FA-40C7-940C-3BBBB0C3FD01}" type="slidenum">
              <a:rPr lang="en-GB" smtClean="0"/>
              <a:t>10</a:t>
            </a:fld>
            <a:endParaRPr lang="en-GB" dirty="0"/>
          </a:p>
        </p:txBody>
      </p:sp>
    </p:spTree>
    <p:extLst>
      <p:ext uri="{BB962C8B-B14F-4D97-AF65-F5344CB8AC3E}">
        <p14:creationId xmlns:p14="http://schemas.microsoft.com/office/powerpoint/2010/main" val="487752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Measurements:</a:t>
            </a:r>
          </a:p>
          <a:p>
            <a:r>
              <a:rPr lang="en-GB" dirty="0" smtClean="0"/>
              <a:t>Rumen temperature recorded at 5 minute intervals using a rumen temperature bolus</a:t>
            </a:r>
          </a:p>
          <a:p>
            <a:r>
              <a:rPr lang="en-GB" dirty="0" smtClean="0"/>
              <a:t>The mean rumen temperature during the 24 hours prior to transportation was considered as the basal temperature. Pre-slaughter temperature was</a:t>
            </a:r>
            <a:r>
              <a:rPr lang="en-GB" baseline="0" dirty="0" smtClean="0"/>
              <a:t> from leaving the pen until slaughter</a:t>
            </a:r>
            <a:endParaRPr lang="en-GB" dirty="0" smtClean="0"/>
          </a:p>
          <a:p>
            <a:endParaRPr lang="en-GB" dirty="0" smtClean="0"/>
          </a:p>
          <a:p>
            <a:r>
              <a:rPr lang="en-GB" dirty="0" smtClean="0"/>
              <a:t>Blood samples were taken at -24 and 0 hours relative to transportation and again at slaughter</a:t>
            </a:r>
          </a:p>
          <a:p>
            <a:r>
              <a:rPr lang="en-GB" dirty="0" smtClean="0"/>
              <a:t>Bloods samples were tested for cortisol, creatine kinase, and lactate dehydrogenase. </a:t>
            </a:r>
          </a:p>
          <a:p>
            <a:endParaRPr lang="en-GB" dirty="0" smtClean="0"/>
          </a:p>
          <a:p>
            <a:r>
              <a:rPr lang="en-GB" dirty="0" smtClean="0"/>
              <a:t>Stock person actions were recorded during bleeding and loading</a:t>
            </a:r>
          </a:p>
          <a:p>
            <a:r>
              <a:rPr lang="en-GB" dirty="0" smtClean="0"/>
              <a:t>Animal behaviour and interactions were recorded during loading to identify any slips, stumbles or falls. </a:t>
            </a:r>
          </a:p>
          <a:p>
            <a:endParaRPr lang="en-GB" dirty="0" smtClean="0"/>
          </a:p>
          <a:p>
            <a:r>
              <a:rPr lang="en-GB" dirty="0" smtClean="0"/>
              <a:t>Instrumental meat quality was assessed on day 7 and day 14 for ultimate ph, colour, warner bratzler shear force and cooking loss.</a:t>
            </a:r>
          </a:p>
          <a:p>
            <a:endParaRPr lang="en-GB" dirty="0" smtClean="0"/>
          </a:p>
          <a:p>
            <a:endParaRPr lang="en-GB" dirty="0" smtClean="0"/>
          </a:p>
          <a:p>
            <a:r>
              <a:rPr lang="en-GB" dirty="0" smtClean="0"/>
              <a:t>Stats</a:t>
            </a:r>
            <a:r>
              <a:rPr lang="en-GB" baseline="0" dirty="0" smtClean="0"/>
              <a:t> – blood and temperature – linear mixed model with repeated measures</a:t>
            </a:r>
          </a:p>
          <a:p>
            <a:r>
              <a:rPr lang="en-GB" baseline="0" dirty="0" smtClean="0"/>
              <a:t>Meat quality (split by </a:t>
            </a:r>
            <a:r>
              <a:rPr lang="en-GB" baseline="0" dirty="0" err="1" smtClean="0"/>
              <a:t>ph</a:t>
            </a:r>
            <a:r>
              <a:rPr lang="en-GB" baseline="0" dirty="0" smtClean="0"/>
              <a:t>) – </a:t>
            </a:r>
            <a:r>
              <a:rPr lang="en-GB" baseline="0" dirty="0" err="1" smtClean="0"/>
              <a:t>oneway</a:t>
            </a:r>
            <a:r>
              <a:rPr lang="en-GB" baseline="0" dirty="0" smtClean="0"/>
              <a:t> ANOVA with fishers protected LSD</a:t>
            </a:r>
          </a:p>
          <a:p>
            <a:r>
              <a:rPr lang="en-GB" baseline="0" dirty="0" smtClean="0"/>
              <a:t>All done on Genstat 19</a:t>
            </a:r>
            <a:r>
              <a:rPr lang="en-GB" baseline="30000" dirty="0" smtClean="0"/>
              <a:t>th</a:t>
            </a:r>
            <a:r>
              <a:rPr lang="en-GB" baseline="0" dirty="0" smtClean="0"/>
              <a:t> edition</a:t>
            </a:r>
            <a:endParaRPr lang="en-GB" dirty="0"/>
          </a:p>
        </p:txBody>
      </p:sp>
      <p:sp>
        <p:nvSpPr>
          <p:cNvPr id="4" name="Slide Number Placeholder 3"/>
          <p:cNvSpPr>
            <a:spLocks noGrp="1"/>
          </p:cNvSpPr>
          <p:nvPr>
            <p:ph type="sldNum" sz="quarter" idx="10"/>
          </p:nvPr>
        </p:nvSpPr>
        <p:spPr/>
        <p:txBody>
          <a:bodyPr/>
          <a:lstStyle/>
          <a:p>
            <a:fld id="{C0D1738B-F1FA-40C7-940C-3BBBB0C3FD01}" type="slidenum">
              <a:rPr lang="en-GB" smtClean="0"/>
              <a:t>11</a:t>
            </a:fld>
            <a:endParaRPr lang="en-GB" dirty="0"/>
          </a:p>
        </p:txBody>
      </p:sp>
    </p:spTree>
    <p:extLst>
      <p:ext uri="{BB962C8B-B14F-4D97-AF65-F5344CB8AC3E}">
        <p14:creationId xmlns:p14="http://schemas.microsoft.com/office/powerpoint/2010/main" val="4097071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Basal is the 24 hour period prior to transport</a:t>
            </a:r>
          </a:p>
        </p:txBody>
      </p:sp>
      <p:sp>
        <p:nvSpPr>
          <p:cNvPr id="4" name="Slide Number Placeholder 3"/>
          <p:cNvSpPr>
            <a:spLocks noGrp="1"/>
          </p:cNvSpPr>
          <p:nvPr>
            <p:ph type="sldNum" sz="quarter" idx="10"/>
          </p:nvPr>
        </p:nvSpPr>
        <p:spPr/>
        <p:txBody>
          <a:bodyPr/>
          <a:lstStyle/>
          <a:p>
            <a:fld id="{C0D1738B-F1FA-40C7-940C-3BBBB0C3FD01}" type="slidenum">
              <a:rPr lang="en-GB" smtClean="0"/>
              <a:t>12</a:t>
            </a:fld>
            <a:endParaRPr lang="en-GB" dirty="0"/>
          </a:p>
        </p:txBody>
      </p:sp>
    </p:spTree>
    <p:extLst>
      <p:ext uri="{BB962C8B-B14F-4D97-AF65-F5344CB8AC3E}">
        <p14:creationId xmlns:p14="http://schemas.microsoft.com/office/powerpoint/2010/main" val="221505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Ph</a:t>
            </a:r>
            <a:r>
              <a:rPr lang="en-GB" dirty="0" smtClean="0"/>
              <a:t> split</a:t>
            </a:r>
            <a:r>
              <a:rPr lang="en-GB" baseline="0" dirty="0" smtClean="0"/>
              <a:t> into three thresholds – optimum, high, very high</a:t>
            </a:r>
          </a:p>
          <a:p>
            <a:endParaRPr lang="en-GB" baseline="0" dirty="0" smtClean="0"/>
          </a:p>
          <a:p>
            <a:r>
              <a:rPr lang="en-GB" baseline="0" dirty="0" smtClean="0"/>
              <a:t>Maximum basal – greatest for bulls &gt;6..2 – these bulls must have been more excitable/easily stressed even within an environment that they were acclimatised to </a:t>
            </a:r>
          </a:p>
          <a:p>
            <a:endParaRPr lang="en-GB" baseline="0" dirty="0" smtClean="0"/>
          </a:p>
          <a:p>
            <a:r>
              <a:rPr lang="en-GB" dirty="0" smtClean="0"/>
              <a:t>Cortisol</a:t>
            </a:r>
            <a:r>
              <a:rPr lang="en-GB" baseline="0" dirty="0" smtClean="0"/>
              <a:t> – dynamic nature of this hormone – so NS</a:t>
            </a:r>
          </a:p>
          <a:p>
            <a:endParaRPr lang="en-GB" baseline="0" dirty="0" smtClean="0"/>
          </a:p>
          <a:p>
            <a:r>
              <a:rPr lang="en-GB" baseline="0" dirty="0" smtClean="0"/>
              <a:t>CK – rises with </a:t>
            </a:r>
            <a:r>
              <a:rPr lang="en-GB" baseline="0" dirty="0" err="1" smtClean="0"/>
              <a:t>ph</a:t>
            </a:r>
            <a:r>
              <a:rPr lang="en-GB" baseline="0" dirty="0" smtClean="0"/>
              <a:t> – indicates muscle damage/exercise – likely linked to fighting caused by mixing in lairage. </a:t>
            </a:r>
            <a:endParaRPr lang="en-GB" dirty="0"/>
          </a:p>
        </p:txBody>
      </p:sp>
      <p:sp>
        <p:nvSpPr>
          <p:cNvPr id="4" name="Slide Number Placeholder 3"/>
          <p:cNvSpPr>
            <a:spLocks noGrp="1"/>
          </p:cNvSpPr>
          <p:nvPr>
            <p:ph type="sldNum" sz="quarter" idx="10"/>
          </p:nvPr>
        </p:nvSpPr>
        <p:spPr/>
        <p:txBody>
          <a:bodyPr/>
          <a:lstStyle/>
          <a:p>
            <a:fld id="{C0D1738B-F1FA-40C7-940C-3BBBB0C3FD01}" type="slidenum">
              <a:rPr lang="en-GB" smtClean="0"/>
              <a:t>14</a:t>
            </a:fld>
            <a:endParaRPr lang="en-GB" dirty="0"/>
          </a:p>
        </p:txBody>
      </p:sp>
    </p:spTree>
    <p:extLst>
      <p:ext uri="{BB962C8B-B14F-4D97-AF65-F5344CB8AC3E}">
        <p14:creationId xmlns:p14="http://schemas.microsoft.com/office/powerpoint/2010/main" val="3986156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Table</a:t>
            </a:r>
            <a:r>
              <a:rPr lang="en-GB" baseline="0" dirty="0" smtClean="0"/>
              <a:t> 3 shows the factors that could be used to predict each of the above meat quality measurements together with the associated R2 values</a:t>
            </a:r>
          </a:p>
          <a:p>
            <a:endParaRPr lang="en-GB" baseline="0" dirty="0" smtClean="0"/>
          </a:p>
          <a:p>
            <a:r>
              <a:rPr lang="en-GB" baseline="0" dirty="0" smtClean="0"/>
              <a:t>Ultimate </a:t>
            </a:r>
            <a:r>
              <a:rPr lang="en-GB" baseline="0" dirty="0" err="1" smtClean="0"/>
              <a:t>Ph</a:t>
            </a:r>
            <a:r>
              <a:rPr lang="en-GB" baseline="0" dirty="0" smtClean="0"/>
              <a:t> had the strongest r2 of 53.1 – and could be predicted using maximum RT during lairage, and cortisol and CK concentrations at slaughter </a:t>
            </a:r>
            <a:endParaRPr lang="en-GB" dirty="0"/>
          </a:p>
        </p:txBody>
      </p:sp>
      <p:sp>
        <p:nvSpPr>
          <p:cNvPr id="4" name="Slide Number Placeholder 3"/>
          <p:cNvSpPr>
            <a:spLocks noGrp="1"/>
          </p:cNvSpPr>
          <p:nvPr>
            <p:ph type="sldNum" sz="quarter" idx="10"/>
          </p:nvPr>
        </p:nvSpPr>
        <p:spPr/>
        <p:txBody>
          <a:bodyPr/>
          <a:lstStyle/>
          <a:p>
            <a:fld id="{C0D1738B-F1FA-40C7-940C-3BBBB0C3FD01}" type="slidenum">
              <a:rPr lang="en-GB" smtClean="0"/>
              <a:t>15</a:t>
            </a:fld>
            <a:endParaRPr lang="en-GB" dirty="0"/>
          </a:p>
        </p:txBody>
      </p:sp>
    </p:spTree>
    <p:extLst>
      <p:ext uri="{BB962C8B-B14F-4D97-AF65-F5344CB8AC3E}">
        <p14:creationId xmlns:p14="http://schemas.microsoft.com/office/powerpoint/2010/main" val="2811444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D1738B-F1FA-40C7-940C-3BBBB0C3FD01}" type="slidenum">
              <a:rPr lang="en-GB" smtClean="0"/>
              <a:t>2</a:t>
            </a:fld>
            <a:endParaRPr lang="en-GB" dirty="0"/>
          </a:p>
        </p:txBody>
      </p:sp>
    </p:spTree>
    <p:extLst>
      <p:ext uri="{BB962C8B-B14F-4D97-AF65-F5344CB8AC3E}">
        <p14:creationId xmlns:p14="http://schemas.microsoft.com/office/powerpoint/2010/main" val="938053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Precision</a:t>
            </a:r>
            <a:r>
              <a:rPr lang="en-GB" baseline="0" dirty="0" smtClean="0"/>
              <a:t> livestock farming – involves utilising technology to increase efficiency, sustainability and profitability </a:t>
            </a:r>
          </a:p>
          <a:p>
            <a:endParaRPr lang="en-GB" baseline="0" dirty="0" smtClean="0"/>
          </a:p>
          <a:p>
            <a:r>
              <a:rPr lang="en-GB" baseline="0" dirty="0" smtClean="0"/>
              <a:t>Allows for a more accurate, controlled and targeted approach, while reducing the associated labour. </a:t>
            </a:r>
          </a:p>
          <a:p>
            <a:endParaRPr lang="en-GB" baseline="0" dirty="0" smtClean="0"/>
          </a:p>
          <a:p>
            <a:r>
              <a:rPr lang="en-GB" baseline="0" dirty="0" smtClean="0"/>
              <a:t>Approaches commonly focus on optimising animal health and performance. However, many of these technologies also have the potential to be used in the assessment and enhancement of animal welfare. </a:t>
            </a:r>
            <a:endParaRPr lang="en-GB" dirty="0" smtClean="0"/>
          </a:p>
          <a:p>
            <a:endParaRPr lang="en-GB" dirty="0"/>
          </a:p>
        </p:txBody>
      </p:sp>
      <p:sp>
        <p:nvSpPr>
          <p:cNvPr id="4" name="Slide Number Placeholder 3"/>
          <p:cNvSpPr>
            <a:spLocks noGrp="1"/>
          </p:cNvSpPr>
          <p:nvPr>
            <p:ph type="sldNum" sz="quarter" idx="10"/>
          </p:nvPr>
        </p:nvSpPr>
        <p:spPr/>
        <p:txBody>
          <a:bodyPr/>
          <a:lstStyle/>
          <a:p>
            <a:fld id="{C0D1738B-F1FA-40C7-940C-3BBBB0C3FD01}" type="slidenum">
              <a:rPr lang="en-GB" smtClean="0"/>
              <a:t>3</a:t>
            </a:fld>
            <a:endParaRPr lang="en-GB" dirty="0"/>
          </a:p>
        </p:txBody>
      </p:sp>
    </p:spTree>
    <p:extLst>
      <p:ext uri="{BB962C8B-B14F-4D97-AF65-F5344CB8AC3E}">
        <p14:creationId xmlns:p14="http://schemas.microsoft.com/office/powerpoint/2010/main" val="3484841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Rumen temperature boluses are a relatively new novel technology which are marketed primarily for the detection of ill health in cattle, other uses include the detection of estrus and calving.  However they may be able to provide broader insights into stress induced hyperthermia, and thus be used as a novel welfare indicator.</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Rectal temperature is the most common method of assessing core body temperature, however it does have its limitations. Rumen temperature sits around 0.57oC higher than rectal temperature.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Rumen temperature boluses are relatively non-invasive being administered using an applicator and then swallowed by the animal.  Unlike other </a:t>
            </a:r>
            <a:r>
              <a:rPr kumimoji="0" lang="en-GB" sz="1200" b="0" i="0" u="none" strike="noStrike" kern="1200" cap="none" spc="0" normalizeH="0" baseline="0" noProof="0" dirty="0" err="1" smtClean="0">
                <a:ln>
                  <a:noFill/>
                </a:ln>
                <a:solidFill>
                  <a:srgbClr val="000000"/>
                </a:solidFill>
                <a:effectLst/>
                <a:uLnTx/>
                <a:uFillTx/>
                <a:latin typeface="Arial" charset="0"/>
                <a:ea typeface="ＭＳ Ｐゴシック" pitchFamily="1" charset="-128"/>
                <a:cs typeface="+mn-cs"/>
              </a:rPr>
              <a:t>dataloggers</a:t>
            </a:r>
            <a:r>
              <a:rPr kumimoji="0" lang="en-GB" sz="12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 which are surgically implanted into the animal.</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They record rumen temperature at 5 minute intervals, so the data is continuous, unlike the traditional method of measuring rectal temperature using a thermometer.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Data is automatically downloaded, when the bolus is within 50m of the </a:t>
            </a:r>
            <a:r>
              <a:rPr kumimoji="0" lang="en-GB" sz="1200" b="0" i="0" u="none" strike="noStrike" kern="1200" cap="none" spc="0" normalizeH="0" baseline="0" noProof="0" dirty="0" err="1" smtClean="0">
                <a:ln>
                  <a:noFill/>
                </a:ln>
                <a:solidFill>
                  <a:srgbClr val="000000"/>
                </a:solidFill>
                <a:effectLst/>
                <a:uLnTx/>
                <a:uFillTx/>
                <a:latin typeface="Arial" charset="0"/>
                <a:ea typeface="ＭＳ Ｐゴシック" pitchFamily="1" charset="-128"/>
                <a:cs typeface="+mn-cs"/>
              </a:rPr>
              <a:t>radiobase</a:t>
            </a:r>
            <a:r>
              <a:rPr kumimoji="0" lang="en-GB" sz="1200" b="0" i="0" u="none" strike="noStrike" kern="1200" cap="none" spc="0" normalizeH="0" baseline="0" noProof="0" dirty="0" smtClean="0">
                <a:ln>
                  <a:noFill/>
                </a:ln>
                <a:solidFill>
                  <a:srgbClr val="000000"/>
                </a:solidFill>
                <a:effectLst/>
                <a:uLnTx/>
                <a:uFillTx/>
                <a:latin typeface="Arial" charset="0"/>
                <a:ea typeface="ＭＳ Ｐゴシック" pitchFamily="1" charset="-128"/>
                <a:cs typeface="+mn-cs"/>
              </a:rPr>
              <a:t>. so there is no need for any human contact or need to restrain the animal to obtain data. </a:t>
            </a:r>
          </a:p>
          <a:p>
            <a:endParaRPr lang="en-GB" dirty="0"/>
          </a:p>
        </p:txBody>
      </p:sp>
      <p:sp>
        <p:nvSpPr>
          <p:cNvPr id="4" name="Slide Number Placeholder 3"/>
          <p:cNvSpPr>
            <a:spLocks noGrp="1"/>
          </p:cNvSpPr>
          <p:nvPr>
            <p:ph type="sldNum" sz="quarter" idx="10"/>
          </p:nvPr>
        </p:nvSpPr>
        <p:spPr/>
        <p:txBody>
          <a:bodyPr/>
          <a:lstStyle/>
          <a:p>
            <a:fld id="{C0D1738B-F1FA-40C7-940C-3BBBB0C3FD01}" type="slidenum">
              <a:rPr lang="en-GB" smtClean="0"/>
              <a:t>4</a:t>
            </a:fld>
            <a:endParaRPr lang="en-GB" dirty="0"/>
          </a:p>
        </p:txBody>
      </p:sp>
    </p:spTree>
    <p:extLst>
      <p:ext uri="{BB962C8B-B14F-4D97-AF65-F5344CB8AC3E}">
        <p14:creationId xmlns:p14="http://schemas.microsoft.com/office/powerpoint/2010/main" val="1093015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pre-slaughter phase, consists the timeframe from an animal leaves its pen until it’s slaughtered at an abattoir.  </a:t>
            </a:r>
          </a:p>
          <a:p>
            <a:endParaRPr lang="en-GB" dirty="0" smtClean="0"/>
          </a:p>
          <a:p>
            <a:r>
              <a:rPr lang="en-GB" dirty="0" smtClean="0"/>
              <a:t>This exposes the animal to a number of unfamiliar events – such as handling, transport, mixing or re-grouping and exposure to a novel environment.  Which collectively can be labelled pre-slaughter stressors.</a:t>
            </a:r>
          </a:p>
          <a:p>
            <a:endParaRPr lang="en-GB" dirty="0"/>
          </a:p>
        </p:txBody>
      </p:sp>
      <p:sp>
        <p:nvSpPr>
          <p:cNvPr id="4" name="Slide Number Placeholder 3"/>
          <p:cNvSpPr>
            <a:spLocks noGrp="1"/>
          </p:cNvSpPr>
          <p:nvPr>
            <p:ph type="sldNum" sz="quarter" idx="10"/>
          </p:nvPr>
        </p:nvSpPr>
        <p:spPr/>
        <p:txBody>
          <a:bodyPr/>
          <a:lstStyle/>
          <a:p>
            <a:fld id="{C0D1738B-F1FA-40C7-940C-3BBBB0C3FD01}" type="slidenum">
              <a:rPr lang="en-GB" smtClean="0"/>
              <a:t>5</a:t>
            </a:fld>
            <a:endParaRPr lang="en-GB" dirty="0"/>
          </a:p>
        </p:txBody>
      </p:sp>
    </p:spTree>
    <p:extLst>
      <p:ext uri="{BB962C8B-B14F-4D97-AF65-F5344CB8AC3E}">
        <p14:creationId xmlns:p14="http://schemas.microsoft.com/office/powerpoint/2010/main" val="1931472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animals previous experience of such events, together with the intensity and duration of each stressor will largely determine the magnitude of the stress response, which can be characterised by a number of physiological changes. Including an increase in respiratory rate, heart rate, body temperature, changes in the metabolic, inflammatory and steroid hormone components of serum. </a:t>
            </a:r>
          </a:p>
          <a:p>
            <a:endParaRPr lang="en-GB" baseline="0" dirty="0" smtClean="0"/>
          </a:p>
          <a:p>
            <a:r>
              <a:rPr lang="en-GB" baseline="0" dirty="0" smtClean="0"/>
              <a:t>These physiological changes are often used as welfare indicators. </a:t>
            </a:r>
          </a:p>
          <a:p>
            <a:endParaRPr lang="en-GB" dirty="0"/>
          </a:p>
        </p:txBody>
      </p:sp>
      <p:sp>
        <p:nvSpPr>
          <p:cNvPr id="4" name="Slide Number Placeholder 3"/>
          <p:cNvSpPr>
            <a:spLocks noGrp="1"/>
          </p:cNvSpPr>
          <p:nvPr>
            <p:ph type="sldNum" sz="quarter" idx="10"/>
          </p:nvPr>
        </p:nvSpPr>
        <p:spPr/>
        <p:txBody>
          <a:bodyPr/>
          <a:lstStyle/>
          <a:p>
            <a:fld id="{C0D1738B-F1FA-40C7-940C-3BBBB0C3FD01}" type="slidenum">
              <a:rPr lang="en-GB" smtClean="0"/>
              <a:t>6</a:t>
            </a:fld>
            <a:endParaRPr lang="en-GB" dirty="0"/>
          </a:p>
        </p:txBody>
      </p:sp>
    </p:spTree>
    <p:extLst>
      <p:ext uri="{BB962C8B-B14F-4D97-AF65-F5344CB8AC3E}">
        <p14:creationId xmlns:p14="http://schemas.microsoft.com/office/powerpoint/2010/main" val="1815622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Stress-induced hyperthermia occurs when the thermoregulatory system is altered by the autonomic nervous system; causing a short-term elevation in core body temperature in response to a stressor </a:t>
            </a:r>
            <a:endParaRPr lang="en-GB" dirty="0"/>
          </a:p>
        </p:txBody>
      </p:sp>
      <p:sp>
        <p:nvSpPr>
          <p:cNvPr id="4" name="Slide Number Placeholder 3"/>
          <p:cNvSpPr>
            <a:spLocks noGrp="1"/>
          </p:cNvSpPr>
          <p:nvPr>
            <p:ph type="sldNum" sz="quarter" idx="10"/>
          </p:nvPr>
        </p:nvSpPr>
        <p:spPr/>
        <p:txBody>
          <a:bodyPr/>
          <a:lstStyle/>
          <a:p>
            <a:fld id="{C0D1738B-F1FA-40C7-940C-3BBBB0C3FD01}" type="slidenum">
              <a:rPr lang="en-GB" smtClean="0"/>
              <a:t>7</a:t>
            </a:fld>
            <a:endParaRPr lang="en-GB" dirty="0"/>
          </a:p>
        </p:txBody>
      </p:sp>
    </p:spTree>
    <p:extLst>
      <p:ext uri="{BB962C8B-B14F-4D97-AF65-F5344CB8AC3E}">
        <p14:creationId xmlns:p14="http://schemas.microsoft.com/office/powerpoint/2010/main" val="2936236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exposure to a stressor, muscle glycogen is depleted in order</a:t>
            </a:r>
            <a:r>
              <a:rPr lang="en-GB" baseline="0" dirty="0" smtClean="0"/>
              <a:t> to generate the energy required for a stress response. As a results t</a:t>
            </a:r>
            <a:r>
              <a:rPr lang="en-GB" dirty="0" smtClean="0"/>
              <a:t>here is reduced glycolysis post-mortem.  Therefore,</a:t>
            </a:r>
            <a:r>
              <a:rPr lang="en-GB" baseline="0" dirty="0" smtClean="0"/>
              <a:t> </a:t>
            </a:r>
            <a:r>
              <a:rPr lang="en-GB" dirty="0" smtClean="0"/>
              <a:t>meat pH remains high and meat quality is compromised.</a:t>
            </a:r>
          </a:p>
          <a:p>
            <a:endParaRPr lang="en-GB" dirty="0" smtClean="0"/>
          </a:p>
          <a:p>
            <a:r>
              <a:rPr lang="en-GB" dirty="0" smtClean="0"/>
              <a:t>Poor meat quality is often characterised by its dark, firm, dry appearance in addition to a number of instrumental measurements. Furthermore, colour is the primary characteristic which will influence consumer purchasing. </a:t>
            </a:r>
          </a:p>
          <a:p>
            <a:endParaRPr lang="en-GB" dirty="0" smtClean="0"/>
          </a:p>
          <a:p>
            <a:r>
              <a:rPr lang="en-GB" dirty="0" smtClean="0"/>
              <a:t>Thus pre-slaughter stress is not only a welfare consideration but is also important from a commercial meat quality perspective. With DFD incidence rates reported in GB at 8.8% </a:t>
            </a:r>
          </a:p>
          <a:p>
            <a:endParaRPr lang="en-GB" dirty="0" smtClean="0"/>
          </a:p>
          <a:p>
            <a:r>
              <a:rPr lang="en-GB" dirty="0" smtClean="0"/>
              <a:t>Thus with over 38000 prime cattle slaughtered in the UK each week it is vital that stress is minimised during the pre-slaughter phase.</a:t>
            </a:r>
          </a:p>
          <a:p>
            <a:endParaRPr lang="en-GB" dirty="0"/>
          </a:p>
        </p:txBody>
      </p:sp>
      <p:sp>
        <p:nvSpPr>
          <p:cNvPr id="4" name="Slide Number Placeholder 3"/>
          <p:cNvSpPr>
            <a:spLocks noGrp="1"/>
          </p:cNvSpPr>
          <p:nvPr>
            <p:ph type="sldNum" sz="quarter" idx="10"/>
          </p:nvPr>
        </p:nvSpPr>
        <p:spPr/>
        <p:txBody>
          <a:bodyPr/>
          <a:lstStyle/>
          <a:p>
            <a:fld id="{C0D1738B-F1FA-40C7-940C-3BBBB0C3FD01}" type="slidenum">
              <a:rPr lang="en-GB" smtClean="0"/>
              <a:t>8</a:t>
            </a:fld>
            <a:endParaRPr lang="en-GB" dirty="0"/>
          </a:p>
        </p:txBody>
      </p:sp>
    </p:spTree>
    <p:extLst>
      <p:ext uri="{BB962C8B-B14F-4D97-AF65-F5344CB8AC3E}">
        <p14:creationId xmlns:p14="http://schemas.microsoft.com/office/powerpoint/2010/main" val="3542885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Thus the objective of this study was to investigate the relationship between pre-slaughter rumen temperature, existing welfare measures and instrumental meat quality. </a:t>
            </a:r>
            <a:endParaRPr lang="en-GB" dirty="0"/>
          </a:p>
        </p:txBody>
      </p:sp>
      <p:sp>
        <p:nvSpPr>
          <p:cNvPr id="4" name="Slide Number Placeholder 3"/>
          <p:cNvSpPr>
            <a:spLocks noGrp="1"/>
          </p:cNvSpPr>
          <p:nvPr>
            <p:ph type="sldNum" sz="quarter" idx="10"/>
          </p:nvPr>
        </p:nvSpPr>
        <p:spPr/>
        <p:txBody>
          <a:bodyPr/>
          <a:lstStyle/>
          <a:p>
            <a:fld id="{C0D1738B-F1FA-40C7-940C-3BBBB0C3FD01}" type="slidenum">
              <a:rPr lang="en-GB" smtClean="0"/>
              <a:t>9</a:t>
            </a:fld>
            <a:endParaRPr lang="en-GB" dirty="0"/>
          </a:p>
        </p:txBody>
      </p:sp>
    </p:spTree>
    <p:extLst>
      <p:ext uri="{BB962C8B-B14F-4D97-AF65-F5344CB8AC3E}">
        <p14:creationId xmlns:p14="http://schemas.microsoft.com/office/powerpoint/2010/main" val="3860070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832778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0457" y="180347"/>
            <a:ext cx="8568216" cy="1024509"/>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22843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0457" y="180347"/>
            <a:ext cx="8568216" cy="108905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90457" y="1527586"/>
            <a:ext cx="8568216" cy="46493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408791" y="1269403"/>
            <a:ext cx="8369449" cy="0"/>
          </a:xfrm>
          <a:prstGeom prst="line">
            <a:avLst/>
          </a:prstGeom>
          <a:ln w="25400">
            <a:solidFill>
              <a:srgbClr val="0098A5">
                <a:alpha val="30000"/>
              </a:srgb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0457" y="5854007"/>
            <a:ext cx="2568893" cy="899203"/>
          </a:xfrm>
          <a:prstGeom prst="rect">
            <a:avLst/>
          </a:prstGeom>
        </p:spPr>
      </p:pic>
    </p:spTree>
    <p:extLst>
      <p:ext uri="{BB962C8B-B14F-4D97-AF65-F5344CB8AC3E}">
        <p14:creationId xmlns:p14="http://schemas.microsoft.com/office/powerpoint/2010/main" val="3294795281"/>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Rectangle 2"/>
          <p:cNvSpPr/>
          <p:nvPr/>
        </p:nvSpPr>
        <p:spPr>
          <a:xfrm>
            <a:off x="3380014" y="1322614"/>
            <a:ext cx="5519057" cy="5094515"/>
          </a:xfrm>
          <a:prstGeom prst="rect">
            <a:avLst/>
          </a:prstGeom>
          <a:solidFill>
            <a:srgbClr val="0098A5"/>
          </a:solidFill>
          <a:ln>
            <a:solidFill>
              <a:srgbClr val="009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413657" y="4383106"/>
            <a:ext cx="2677886" cy="830997"/>
          </a:xfrm>
          <a:prstGeom prst="rect">
            <a:avLst/>
          </a:prstGeom>
          <a:noFill/>
          <a:ln>
            <a:noFill/>
          </a:ln>
        </p:spPr>
        <p:txBody>
          <a:bodyPr wrap="square" rtlCol="0">
            <a:spAutoFit/>
          </a:bodyPr>
          <a:lstStyle/>
          <a:p>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N </a:t>
            </a:r>
            <a:r>
              <a:rPr lang="en-GB"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Rutherford</a:t>
            </a:r>
            <a:r>
              <a:rPr lang="en-GB" sz="1600" baseline="30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1,2</a:t>
            </a:r>
            <a:endParaRPr lang="en-GB"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GB"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F </a:t>
            </a: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Lively</a:t>
            </a:r>
            <a:r>
              <a:rPr lang="en-GB" sz="1600"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r>
              <a:rPr lang="en-GB"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G </a:t>
            </a: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Arnott</a:t>
            </a:r>
            <a:r>
              <a:rPr lang="en-GB" sz="1600"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2" name="TextBox 11"/>
          <p:cNvSpPr txBox="1"/>
          <p:nvPr/>
        </p:nvSpPr>
        <p:spPr>
          <a:xfrm>
            <a:off x="413657" y="5328165"/>
            <a:ext cx="2677886" cy="707886"/>
          </a:xfrm>
          <a:prstGeom prst="rect">
            <a:avLst/>
          </a:prstGeom>
          <a:noFill/>
          <a:ln>
            <a:noFill/>
          </a:ln>
        </p:spPr>
        <p:txBody>
          <a:bodyPr wrap="square" rtlCol="0">
            <a:spAutoFit/>
          </a:bodyPr>
          <a:lstStyle/>
          <a:p>
            <a:r>
              <a:rPr lang="en-GB" sz="1000"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 Agri-Food and Biosciences Institute, Hillsborough, NI</a:t>
            </a:r>
          </a:p>
          <a:p>
            <a:r>
              <a:rPr lang="en-GB" sz="1000"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 School of Biological Sciences, Queen’s University Belfast, NI</a:t>
            </a:r>
          </a:p>
        </p:txBody>
      </p:sp>
      <p:sp>
        <p:nvSpPr>
          <p:cNvPr id="9" name="TextBox 8"/>
          <p:cNvSpPr txBox="1"/>
          <p:nvPr/>
        </p:nvSpPr>
        <p:spPr>
          <a:xfrm>
            <a:off x="370115" y="1414054"/>
            <a:ext cx="2865664" cy="2677656"/>
          </a:xfrm>
          <a:prstGeom prst="rect">
            <a:avLst/>
          </a:prstGeom>
          <a:noFill/>
        </p:spPr>
        <p:txBody>
          <a:bodyPr wrap="square" rtlCol="0">
            <a:spAutoFit/>
          </a:bodyPr>
          <a:lstStyle/>
          <a:p>
            <a:pPr algn="ctr"/>
            <a:r>
              <a:rPr lang="en-GB" sz="2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The development of systems to improve the health and performance of dairy-origin beef young stock</a:t>
            </a:r>
            <a:endParaRPr lang="en-GB"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p:cNvPicPr>
            <a:picLocks noChangeAspect="1"/>
          </p:cNvPicPr>
          <p:nvPr/>
        </p:nvPicPr>
        <p:blipFill>
          <a:blip r:embed="rId4"/>
          <a:stretch>
            <a:fillRect/>
          </a:stretch>
        </p:blipFill>
        <p:spPr>
          <a:xfrm>
            <a:off x="3632715" y="1482634"/>
            <a:ext cx="5013653" cy="3227040"/>
          </a:xfrm>
          <a:prstGeom prst="rect">
            <a:avLst/>
          </a:prstGeom>
        </p:spPr>
      </p:pic>
    </p:spTree>
    <p:extLst>
      <p:ext uri="{BB962C8B-B14F-4D97-AF65-F5344CB8AC3E}">
        <p14:creationId xmlns:p14="http://schemas.microsoft.com/office/powerpoint/2010/main" val="1360545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Materials and </a:t>
            </a:r>
            <a:r>
              <a:rPr lang="en-GB" dirty="0" smtClean="0"/>
              <a:t>methods</a:t>
            </a:r>
            <a:endParaRPr lang="en-GB" dirty="0"/>
          </a:p>
        </p:txBody>
      </p:sp>
      <p:sp>
        <p:nvSpPr>
          <p:cNvPr id="3" name="Content Placeholder 2"/>
          <p:cNvSpPr>
            <a:spLocks noGrp="1"/>
          </p:cNvSpPr>
          <p:nvPr>
            <p:ph idx="1"/>
          </p:nvPr>
        </p:nvSpPr>
        <p:spPr/>
        <p:txBody>
          <a:bodyPr/>
          <a:lstStyle/>
          <a:p>
            <a:r>
              <a:rPr lang="en-GB" dirty="0"/>
              <a:t>40 Holstein bulls </a:t>
            </a:r>
            <a:r>
              <a:rPr lang="en-GB" sz="2000" dirty="0"/>
              <a:t>(15.8 months and 576kg live weight)</a:t>
            </a:r>
          </a:p>
          <a:p>
            <a:r>
              <a:rPr lang="en-GB" dirty="0"/>
              <a:t>Transported to a commercial abattoir </a:t>
            </a:r>
            <a:r>
              <a:rPr lang="en-GB" sz="1800" dirty="0"/>
              <a:t>(42km &amp; 46mins)</a:t>
            </a:r>
            <a:endParaRPr lang="en-GB" dirty="0"/>
          </a:p>
          <a:p>
            <a:r>
              <a:rPr lang="en-GB" dirty="0"/>
              <a:t>Space allowance 1.53m</a:t>
            </a:r>
            <a:r>
              <a:rPr lang="en-GB" baseline="30000" dirty="0"/>
              <a:t>2</a:t>
            </a:r>
          </a:p>
          <a:p>
            <a:r>
              <a:rPr lang="en-GB" dirty="0"/>
              <a:t>Mean lairage duration of 86 minutes</a:t>
            </a:r>
          </a:p>
          <a:p>
            <a:endParaRPr lang="en-GB" dirty="0"/>
          </a:p>
        </p:txBody>
      </p:sp>
      <p:pic>
        <p:nvPicPr>
          <p:cNvPr id="4" name="Picture 3"/>
          <p:cNvPicPr>
            <a:picLocks noChangeAspect="1"/>
          </p:cNvPicPr>
          <p:nvPr/>
        </p:nvPicPr>
        <p:blipFill>
          <a:blip r:embed="rId3"/>
          <a:stretch>
            <a:fillRect/>
          </a:stretch>
        </p:blipFill>
        <p:spPr>
          <a:xfrm>
            <a:off x="3439749" y="3859791"/>
            <a:ext cx="2088232" cy="26219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56146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Materials and methods</a:t>
            </a:r>
            <a:endParaRPr lang="en-GB" dirty="0"/>
          </a:p>
        </p:txBody>
      </p:sp>
      <p:sp>
        <p:nvSpPr>
          <p:cNvPr id="3" name="Content Placeholder 2"/>
          <p:cNvSpPr>
            <a:spLocks noGrp="1"/>
          </p:cNvSpPr>
          <p:nvPr>
            <p:ph idx="1"/>
          </p:nvPr>
        </p:nvSpPr>
        <p:spPr>
          <a:xfrm>
            <a:off x="290457" y="1286765"/>
            <a:ext cx="8568216" cy="4889850"/>
          </a:xfrm>
        </p:spPr>
        <p:txBody>
          <a:bodyPr>
            <a:normAutofit/>
          </a:bodyPr>
          <a:lstStyle/>
          <a:p>
            <a:pPr marL="0" lvl="0" indent="0" eaLnBrk="0" fontAlgn="base" hangingPunct="0">
              <a:lnSpc>
                <a:spcPct val="100000"/>
              </a:lnSpc>
              <a:spcBef>
                <a:spcPct val="20000"/>
              </a:spcBef>
              <a:spcAft>
                <a:spcPts val="600"/>
              </a:spcAft>
              <a:buNone/>
              <a:defRPr/>
            </a:pPr>
            <a:r>
              <a:rPr lang="en-GB" sz="2700" b="1" kern="0" dirty="0">
                <a:solidFill>
                  <a:srgbClr val="0098A5"/>
                </a:solidFill>
              </a:rPr>
              <a:t>Measurements</a:t>
            </a:r>
          </a:p>
          <a:p>
            <a:pPr marL="342900" lvl="0" indent="-342900" eaLnBrk="0" fontAlgn="base" hangingPunct="0">
              <a:lnSpc>
                <a:spcPct val="100000"/>
              </a:lnSpc>
              <a:spcBef>
                <a:spcPct val="20000"/>
              </a:spcBef>
              <a:spcAft>
                <a:spcPts val="600"/>
              </a:spcAft>
              <a:buFontTx/>
              <a:buChar char="•"/>
              <a:defRPr/>
            </a:pPr>
            <a:r>
              <a:rPr lang="en-GB" sz="2700" kern="0" dirty="0">
                <a:solidFill>
                  <a:srgbClr val="000000"/>
                </a:solidFill>
              </a:rPr>
              <a:t>Rumen </a:t>
            </a:r>
            <a:r>
              <a:rPr lang="en-GB" sz="2700" kern="0" dirty="0" smtClean="0">
                <a:solidFill>
                  <a:srgbClr val="000000"/>
                </a:solidFill>
              </a:rPr>
              <a:t>temperature</a:t>
            </a:r>
            <a:endParaRPr lang="en-GB" sz="500" kern="0" dirty="0">
              <a:solidFill>
                <a:srgbClr val="000000"/>
              </a:solidFill>
            </a:endParaRPr>
          </a:p>
          <a:p>
            <a:pPr marL="342900" lvl="0" indent="-342900" eaLnBrk="0" fontAlgn="base" hangingPunct="0">
              <a:lnSpc>
                <a:spcPct val="100000"/>
              </a:lnSpc>
              <a:spcBef>
                <a:spcPct val="20000"/>
              </a:spcBef>
              <a:spcAft>
                <a:spcPts val="600"/>
              </a:spcAft>
              <a:buFontTx/>
              <a:buChar char="•"/>
              <a:defRPr/>
            </a:pPr>
            <a:r>
              <a:rPr lang="en-GB" sz="2700" kern="0" dirty="0">
                <a:solidFill>
                  <a:srgbClr val="000000"/>
                </a:solidFill>
              </a:rPr>
              <a:t>Blood sampling </a:t>
            </a:r>
            <a:r>
              <a:rPr lang="en-GB" sz="2000" kern="0" dirty="0">
                <a:solidFill>
                  <a:srgbClr val="000000"/>
                </a:solidFill>
              </a:rPr>
              <a:t>(-24, 0 hrs relative to transport &amp; at slaughter)</a:t>
            </a:r>
          </a:p>
          <a:p>
            <a:pPr marL="742950" lvl="1" indent="-285750" eaLnBrk="0" fontAlgn="base" hangingPunct="0">
              <a:lnSpc>
                <a:spcPct val="100000"/>
              </a:lnSpc>
              <a:spcBef>
                <a:spcPct val="20000"/>
              </a:spcBef>
              <a:spcAft>
                <a:spcPts val="600"/>
              </a:spcAft>
              <a:buFontTx/>
              <a:buChar char="–"/>
              <a:defRPr/>
            </a:pPr>
            <a:r>
              <a:rPr lang="en-GB" sz="2000" kern="0" dirty="0">
                <a:solidFill>
                  <a:srgbClr val="000000"/>
                </a:solidFill>
              </a:rPr>
              <a:t>Creatine Kinase			-  Cortisol</a:t>
            </a:r>
          </a:p>
          <a:p>
            <a:pPr marL="742950" lvl="1" indent="-285750" eaLnBrk="0" fontAlgn="base" hangingPunct="0">
              <a:lnSpc>
                <a:spcPct val="100000"/>
              </a:lnSpc>
              <a:spcBef>
                <a:spcPct val="20000"/>
              </a:spcBef>
              <a:spcAft>
                <a:spcPts val="600"/>
              </a:spcAft>
              <a:buFontTx/>
              <a:buChar char="–"/>
              <a:defRPr/>
            </a:pPr>
            <a:r>
              <a:rPr lang="en-GB" sz="2000" kern="0" dirty="0">
                <a:solidFill>
                  <a:srgbClr val="000000"/>
                </a:solidFill>
              </a:rPr>
              <a:t>Lactate dehydrogenase		</a:t>
            </a:r>
          </a:p>
          <a:p>
            <a:pPr marL="342900" lvl="0" indent="-342900" eaLnBrk="0" fontAlgn="base" hangingPunct="0">
              <a:lnSpc>
                <a:spcPct val="100000"/>
              </a:lnSpc>
              <a:spcBef>
                <a:spcPct val="20000"/>
              </a:spcBef>
              <a:spcAft>
                <a:spcPts val="600"/>
              </a:spcAft>
              <a:buFontTx/>
              <a:buChar char="•"/>
              <a:defRPr/>
            </a:pPr>
            <a:r>
              <a:rPr lang="en-GB" sz="2700" kern="0" dirty="0">
                <a:solidFill>
                  <a:srgbClr val="000000"/>
                </a:solidFill>
              </a:rPr>
              <a:t>Stock person </a:t>
            </a:r>
            <a:r>
              <a:rPr lang="en-GB" sz="2700" kern="0" dirty="0" smtClean="0">
                <a:solidFill>
                  <a:srgbClr val="000000"/>
                </a:solidFill>
              </a:rPr>
              <a:t>actions &amp; animal </a:t>
            </a:r>
            <a:r>
              <a:rPr lang="en-GB" sz="2700" kern="0" dirty="0">
                <a:solidFill>
                  <a:srgbClr val="000000"/>
                </a:solidFill>
              </a:rPr>
              <a:t>behaviour</a:t>
            </a:r>
          </a:p>
          <a:p>
            <a:pPr marL="342900" lvl="0" indent="-342900" eaLnBrk="0" fontAlgn="base" hangingPunct="0">
              <a:lnSpc>
                <a:spcPct val="100000"/>
              </a:lnSpc>
              <a:spcBef>
                <a:spcPct val="20000"/>
              </a:spcBef>
              <a:spcAft>
                <a:spcPts val="600"/>
              </a:spcAft>
              <a:buFontTx/>
              <a:buChar char="•"/>
              <a:defRPr/>
            </a:pPr>
            <a:r>
              <a:rPr lang="en-GB" sz="2700" kern="0" dirty="0">
                <a:solidFill>
                  <a:srgbClr val="000000"/>
                </a:solidFill>
              </a:rPr>
              <a:t>Meat quality</a:t>
            </a:r>
          </a:p>
          <a:p>
            <a:pPr marL="742950" lvl="1" indent="-285750" eaLnBrk="0" fontAlgn="base" hangingPunct="0">
              <a:lnSpc>
                <a:spcPct val="100000"/>
              </a:lnSpc>
              <a:spcBef>
                <a:spcPct val="20000"/>
              </a:spcBef>
              <a:spcAft>
                <a:spcPts val="600"/>
              </a:spcAft>
              <a:buFontTx/>
              <a:buChar char="–"/>
              <a:defRPr/>
            </a:pPr>
            <a:r>
              <a:rPr lang="en-GB" sz="2000" kern="0" dirty="0">
                <a:solidFill>
                  <a:srgbClr val="000000"/>
                </a:solidFill>
              </a:rPr>
              <a:t>Ultimate pH			- Warner Bratzler shear force</a:t>
            </a:r>
          </a:p>
          <a:p>
            <a:pPr marL="742950" lvl="1" indent="-285750" eaLnBrk="0" fontAlgn="base" hangingPunct="0">
              <a:lnSpc>
                <a:spcPct val="100000"/>
              </a:lnSpc>
              <a:spcBef>
                <a:spcPct val="20000"/>
              </a:spcBef>
              <a:spcAft>
                <a:spcPts val="600"/>
              </a:spcAft>
              <a:buFontTx/>
              <a:buChar char="–"/>
              <a:defRPr/>
            </a:pPr>
            <a:r>
              <a:rPr lang="en-GB" sz="2000" kern="0" dirty="0">
                <a:solidFill>
                  <a:srgbClr val="000000"/>
                </a:solidFill>
              </a:rPr>
              <a:t>Colour				- Cooking </a:t>
            </a:r>
            <a:r>
              <a:rPr lang="en-GB" sz="2000" kern="0" dirty="0" smtClean="0">
                <a:solidFill>
                  <a:srgbClr val="000000"/>
                </a:solidFill>
              </a:rPr>
              <a:t>loss</a:t>
            </a:r>
            <a:endParaRPr lang="en-GB" sz="2000" kern="0" dirty="0">
              <a:solidFill>
                <a:srgbClr val="000000"/>
              </a:solidFill>
            </a:endParaRPr>
          </a:p>
        </p:txBody>
      </p:sp>
    </p:spTree>
    <p:extLst>
      <p:ext uri="{BB962C8B-B14F-4D97-AF65-F5344CB8AC3E}">
        <p14:creationId xmlns:p14="http://schemas.microsoft.com/office/powerpoint/2010/main" val="4199198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36" y="0"/>
            <a:ext cx="8568216" cy="719063"/>
          </a:xfrm>
        </p:spPr>
        <p:txBody>
          <a:bodyPr/>
          <a:lstStyle/>
          <a:p>
            <a:pPr algn="ctr"/>
            <a:r>
              <a:rPr lang="en-GB" dirty="0" smtClean="0"/>
              <a:t>Results</a:t>
            </a:r>
            <a:endParaRPr lang="en-GB" dirty="0"/>
          </a:p>
        </p:txBody>
      </p:sp>
      <p:sp>
        <p:nvSpPr>
          <p:cNvPr id="8" name="Rectangle 7"/>
          <p:cNvSpPr/>
          <p:nvPr/>
        </p:nvSpPr>
        <p:spPr>
          <a:xfrm>
            <a:off x="1355271" y="5757615"/>
            <a:ext cx="310243" cy="17961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10" name="Picture 9"/>
          <p:cNvPicPr>
            <a:picLocks noChangeAspect="1"/>
          </p:cNvPicPr>
          <p:nvPr/>
        </p:nvPicPr>
        <p:blipFill>
          <a:blip r:embed="rId3"/>
          <a:stretch>
            <a:fillRect/>
          </a:stretch>
        </p:blipFill>
        <p:spPr>
          <a:xfrm>
            <a:off x="287378" y="597134"/>
            <a:ext cx="8451374" cy="5447191"/>
          </a:xfrm>
          <a:prstGeom prst="rect">
            <a:avLst/>
          </a:prstGeom>
        </p:spPr>
      </p:pic>
      <p:sp>
        <p:nvSpPr>
          <p:cNvPr id="5" name="TextBox 4"/>
          <p:cNvSpPr txBox="1"/>
          <p:nvPr/>
        </p:nvSpPr>
        <p:spPr>
          <a:xfrm>
            <a:off x="2901049" y="6044325"/>
            <a:ext cx="6011968" cy="646331"/>
          </a:xfrm>
          <a:prstGeom prst="rect">
            <a:avLst/>
          </a:prstGeom>
          <a:gradFill flip="none" rotWithShape="1">
            <a:gsLst>
              <a:gs pos="0">
                <a:srgbClr val="0098A5">
                  <a:tint val="66000"/>
                  <a:satMod val="160000"/>
                </a:srgbClr>
              </a:gs>
              <a:gs pos="50000">
                <a:srgbClr val="0098A5">
                  <a:tint val="44500"/>
                  <a:satMod val="160000"/>
                </a:srgbClr>
              </a:gs>
              <a:gs pos="100000">
                <a:srgbClr val="0098A5">
                  <a:tint val="23500"/>
                  <a:satMod val="160000"/>
                </a:srgbClr>
              </a:gs>
            </a:gsLst>
            <a:lin ang="13500000" scaled="1"/>
            <a:tileRect/>
          </a:grad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defRPr/>
            </a:pPr>
            <a:r>
              <a:rPr lang="en-GB"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Mean </a:t>
            </a: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temperature increased </a:t>
            </a:r>
            <a:r>
              <a:rPr lang="en-GB"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0.54</a:t>
            </a:r>
            <a:r>
              <a:rPr lang="en-GB" baseline="30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o</a:t>
            </a:r>
            <a:r>
              <a:rPr lang="en-GB"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C </a:t>
            </a: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GB" i="1" dirty="0">
                <a:solidFill>
                  <a:schemeClr val="tx1"/>
                </a:solidFill>
                <a:latin typeface="Open Sans" panose="020B0606030504020204" pitchFamily="34" charset="0"/>
                <a:ea typeface="Open Sans" panose="020B0606030504020204" pitchFamily="34" charset="0"/>
                <a:cs typeface="Open Sans" panose="020B0606030504020204" pitchFamily="34" charset="0"/>
              </a:rPr>
              <a:t>P</a:t>
            </a: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&lt;0.001)</a:t>
            </a:r>
          </a:p>
          <a:p>
            <a:pPr algn="ctr">
              <a:defRPr/>
            </a:pP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Maximum temperature increased </a:t>
            </a:r>
            <a:r>
              <a:rPr lang="en-GB"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0.53</a:t>
            </a:r>
            <a:r>
              <a:rPr lang="en-GB" baseline="30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o</a:t>
            </a:r>
            <a:r>
              <a:rPr lang="en-GB"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C </a:t>
            </a: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r>
              <a:rPr lang="en-GB" i="1" dirty="0">
                <a:solidFill>
                  <a:schemeClr val="tx1"/>
                </a:solidFill>
                <a:latin typeface="Open Sans" panose="020B0606030504020204" pitchFamily="34" charset="0"/>
                <a:ea typeface="Open Sans" panose="020B0606030504020204" pitchFamily="34" charset="0"/>
                <a:cs typeface="Open Sans" panose="020B0606030504020204" pitchFamily="34" charset="0"/>
              </a:rPr>
              <a:t>P</a:t>
            </a:r>
            <a:r>
              <a:rPr lang="en-GB" dirty="0">
                <a:solidFill>
                  <a:schemeClr val="tx1"/>
                </a:solidFill>
                <a:latin typeface="Open Sans" panose="020B0606030504020204" pitchFamily="34" charset="0"/>
                <a:ea typeface="Open Sans" panose="020B0606030504020204" pitchFamily="34" charset="0"/>
                <a:cs typeface="Open Sans" panose="020B0606030504020204" pitchFamily="34" charset="0"/>
              </a:rPr>
              <a:t>&lt;0.001)</a:t>
            </a:r>
          </a:p>
        </p:txBody>
      </p:sp>
    </p:spTree>
    <p:extLst>
      <p:ext uri="{BB962C8B-B14F-4D97-AF65-F5344CB8AC3E}">
        <p14:creationId xmlns:p14="http://schemas.microsoft.com/office/powerpoint/2010/main" val="3864448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Results</a:t>
            </a:r>
            <a:endParaRPr lang="en-GB" dirty="0"/>
          </a:p>
        </p:txBody>
      </p:sp>
      <p:sp>
        <p:nvSpPr>
          <p:cNvPr id="5" name="TextBox 4"/>
          <p:cNvSpPr txBox="1"/>
          <p:nvPr/>
        </p:nvSpPr>
        <p:spPr>
          <a:xfrm>
            <a:off x="511588" y="1326725"/>
            <a:ext cx="8052179" cy="369332"/>
          </a:xfrm>
          <a:prstGeom prst="rect">
            <a:avLst/>
          </a:prstGeom>
          <a:noFill/>
        </p:spPr>
        <p:txBody>
          <a:bodyPr wrap="square" rtlCol="0">
            <a:spAutoFit/>
          </a:bodyPr>
          <a:lstStyle/>
          <a:p>
            <a:r>
              <a:rPr lang="en-GB" b="1" dirty="0" smtClean="0"/>
              <a:t>Figure 2: </a:t>
            </a:r>
            <a:r>
              <a:rPr lang="en-GB" dirty="0"/>
              <a:t>Haematological variables of bulls during the basal period and at </a:t>
            </a:r>
            <a:r>
              <a:rPr lang="en-GB" dirty="0" smtClean="0"/>
              <a:t>slaughter</a:t>
            </a:r>
            <a:endParaRPr lang="en-GB" b="1" dirty="0">
              <a:solidFill>
                <a:srgbClr val="000000"/>
              </a:solidFill>
              <a:latin typeface="Trebuchet MS" panose="020B0603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618288691"/>
              </p:ext>
            </p:extLst>
          </p:nvPr>
        </p:nvGraphicFramePr>
        <p:xfrm>
          <a:off x="290457" y="1640813"/>
          <a:ext cx="4210334"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4156974570"/>
              </p:ext>
            </p:extLst>
          </p:nvPr>
        </p:nvGraphicFramePr>
        <p:xfrm>
          <a:off x="4574565" y="1642556"/>
          <a:ext cx="420607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1657090019"/>
              </p:ext>
            </p:extLst>
          </p:nvPr>
        </p:nvGraphicFramePr>
        <p:xfrm>
          <a:off x="2395624" y="4069925"/>
          <a:ext cx="4374108"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947020" y="2084012"/>
            <a:ext cx="816590" cy="307777"/>
          </a:xfrm>
          <a:prstGeom prst="rect">
            <a:avLst/>
          </a:prstGeom>
          <a:noFill/>
        </p:spPr>
        <p:txBody>
          <a:bodyPr wrap="square" rtlCol="0">
            <a:spAutoFit/>
          </a:bodyPr>
          <a:lstStyle/>
          <a:p>
            <a:r>
              <a:rPr lang="en-GB" sz="1400" i="1" dirty="0" smtClean="0"/>
              <a:t>P</a:t>
            </a:r>
            <a:r>
              <a:rPr lang="en-GB" sz="1400" dirty="0" smtClean="0"/>
              <a:t>&lt;0.001</a:t>
            </a:r>
            <a:endParaRPr lang="en-GB" sz="1400" dirty="0"/>
          </a:p>
        </p:txBody>
      </p:sp>
      <p:sp>
        <p:nvSpPr>
          <p:cNvPr id="10" name="TextBox 9"/>
          <p:cNvSpPr txBox="1"/>
          <p:nvPr/>
        </p:nvSpPr>
        <p:spPr>
          <a:xfrm>
            <a:off x="3221518" y="4512193"/>
            <a:ext cx="816590" cy="307777"/>
          </a:xfrm>
          <a:prstGeom prst="rect">
            <a:avLst/>
          </a:prstGeom>
          <a:noFill/>
        </p:spPr>
        <p:txBody>
          <a:bodyPr wrap="square" rtlCol="0">
            <a:spAutoFit/>
          </a:bodyPr>
          <a:lstStyle/>
          <a:p>
            <a:r>
              <a:rPr lang="en-GB" sz="1400" i="1" dirty="0" smtClean="0"/>
              <a:t>P</a:t>
            </a:r>
            <a:r>
              <a:rPr lang="en-GB" sz="1400" dirty="0" smtClean="0"/>
              <a:t>&lt;0.001</a:t>
            </a:r>
            <a:endParaRPr lang="en-GB" sz="1400" dirty="0"/>
          </a:p>
        </p:txBody>
      </p:sp>
      <p:sp>
        <p:nvSpPr>
          <p:cNvPr id="11" name="TextBox 10"/>
          <p:cNvSpPr txBox="1"/>
          <p:nvPr/>
        </p:nvSpPr>
        <p:spPr>
          <a:xfrm>
            <a:off x="5309754" y="2082523"/>
            <a:ext cx="816590" cy="307777"/>
          </a:xfrm>
          <a:prstGeom prst="rect">
            <a:avLst/>
          </a:prstGeom>
          <a:noFill/>
        </p:spPr>
        <p:txBody>
          <a:bodyPr wrap="square" rtlCol="0">
            <a:spAutoFit/>
          </a:bodyPr>
          <a:lstStyle/>
          <a:p>
            <a:r>
              <a:rPr lang="en-GB" sz="1400" i="1" dirty="0" smtClean="0"/>
              <a:t>P</a:t>
            </a:r>
            <a:r>
              <a:rPr lang="en-GB" sz="1400" dirty="0" smtClean="0"/>
              <a:t>&lt;0.001</a:t>
            </a:r>
            <a:endParaRPr lang="en-GB" sz="1400" dirty="0"/>
          </a:p>
        </p:txBody>
      </p:sp>
    </p:spTree>
    <p:extLst>
      <p:ext uri="{BB962C8B-B14F-4D97-AF65-F5344CB8AC3E}">
        <p14:creationId xmlns:p14="http://schemas.microsoft.com/office/powerpoint/2010/main" val="2708755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Results</a:t>
            </a:r>
            <a:endParaRPr lang="en-GB" dirty="0"/>
          </a:p>
        </p:txBody>
      </p:sp>
      <p:graphicFrame>
        <p:nvGraphicFramePr>
          <p:cNvPr id="10" name="Table 9"/>
          <p:cNvGraphicFramePr>
            <a:graphicFrameLocks noGrp="1"/>
          </p:cNvGraphicFramePr>
          <p:nvPr>
            <p:extLst/>
          </p:nvPr>
        </p:nvGraphicFramePr>
        <p:xfrm>
          <a:off x="873850" y="955341"/>
          <a:ext cx="7401429" cy="4752323"/>
        </p:xfrm>
        <a:graphic>
          <a:graphicData uri="http://schemas.openxmlformats.org/drawingml/2006/table">
            <a:tbl>
              <a:tblPr firstRow="1" firstCol="1" bandRow="1"/>
              <a:tblGrid>
                <a:gridCol w="3008226"/>
                <a:gridCol w="241781"/>
                <a:gridCol w="812939"/>
                <a:gridCol w="812939"/>
                <a:gridCol w="812939"/>
                <a:gridCol w="241781"/>
                <a:gridCol w="662265"/>
                <a:gridCol w="808559"/>
              </a:tblGrid>
              <a:tr h="554742">
                <a:tc gridSpan="8">
                  <a:txBody>
                    <a:bodyPr/>
                    <a:lstStyle/>
                    <a:p>
                      <a:pPr>
                        <a:lnSpc>
                          <a:spcPct val="107000"/>
                        </a:lnSpc>
                        <a:spcAft>
                          <a:spcPts val="0"/>
                        </a:spcAft>
                      </a:pPr>
                      <a:r>
                        <a:rPr lang="en-GB" sz="1650" b="1" dirty="0">
                          <a:solidFill>
                            <a:srgbClr val="000000"/>
                          </a:solidFill>
                          <a:effectLst/>
                          <a:latin typeface="+mn-lt"/>
                          <a:ea typeface="Times New Roman" panose="02020603050405020304" pitchFamily="18" charset="0"/>
                          <a:cs typeface="Times New Roman" panose="02020603050405020304" pitchFamily="18" charset="0"/>
                        </a:rPr>
                        <a:t>Table </a:t>
                      </a:r>
                      <a:r>
                        <a:rPr lang="en-GB" sz="1650" b="1" dirty="0" smtClean="0">
                          <a:solidFill>
                            <a:srgbClr val="000000"/>
                          </a:solidFill>
                          <a:effectLst/>
                          <a:latin typeface="+mn-lt"/>
                          <a:ea typeface="Times New Roman" panose="02020603050405020304" pitchFamily="18" charset="0"/>
                          <a:cs typeface="Times New Roman" panose="02020603050405020304" pitchFamily="18" charset="0"/>
                        </a:rPr>
                        <a:t>1: </a:t>
                      </a:r>
                      <a:r>
                        <a:rPr lang="en-GB" sz="1650" dirty="0">
                          <a:solidFill>
                            <a:srgbClr val="000000"/>
                          </a:solidFill>
                          <a:effectLst/>
                          <a:latin typeface="+mn-lt"/>
                          <a:ea typeface="Times New Roman" panose="02020603050405020304" pitchFamily="18" charset="0"/>
                          <a:cs typeface="Times New Roman" panose="02020603050405020304" pitchFamily="18" charset="0"/>
                        </a:rPr>
                        <a:t>Rumen </a:t>
                      </a:r>
                      <a:r>
                        <a:rPr lang="en-GB" sz="1650" dirty="0" smtClean="0">
                          <a:solidFill>
                            <a:srgbClr val="000000"/>
                          </a:solidFill>
                          <a:effectLst/>
                          <a:latin typeface="+mn-lt"/>
                          <a:ea typeface="Times New Roman" panose="02020603050405020304" pitchFamily="18" charset="0"/>
                          <a:cs typeface="Times New Roman" panose="02020603050405020304" pitchFamily="18" charset="0"/>
                        </a:rPr>
                        <a:t>temperature and </a:t>
                      </a:r>
                      <a:r>
                        <a:rPr lang="en-GB" sz="1650" dirty="0">
                          <a:solidFill>
                            <a:srgbClr val="000000"/>
                          </a:solidFill>
                          <a:effectLst/>
                          <a:latin typeface="+mn-lt"/>
                          <a:ea typeface="Times New Roman" panose="02020603050405020304" pitchFamily="18" charset="0"/>
                          <a:cs typeface="Times New Roman" panose="02020603050405020304" pitchFamily="18" charset="0"/>
                        </a:rPr>
                        <a:t>haematological variables </a:t>
                      </a:r>
                      <a:r>
                        <a:rPr lang="en-GB" sz="1650" dirty="0" smtClean="0">
                          <a:solidFill>
                            <a:srgbClr val="000000"/>
                          </a:solidFill>
                          <a:effectLst/>
                          <a:latin typeface="+mn-lt"/>
                          <a:ea typeface="Times New Roman" panose="02020603050405020304" pitchFamily="18" charset="0"/>
                          <a:cs typeface="Times New Roman" panose="02020603050405020304" pitchFamily="18" charset="0"/>
                        </a:rPr>
                        <a:t>according </a:t>
                      </a:r>
                      <a:r>
                        <a:rPr lang="en-GB" sz="1650" dirty="0">
                          <a:solidFill>
                            <a:srgbClr val="000000"/>
                          </a:solidFill>
                          <a:effectLst/>
                          <a:latin typeface="+mn-lt"/>
                          <a:ea typeface="Times New Roman" panose="02020603050405020304" pitchFamily="18" charset="0"/>
                          <a:cs typeface="Times New Roman" panose="02020603050405020304" pitchFamily="18" charset="0"/>
                        </a:rPr>
                        <a:t>to ultimate pH</a:t>
                      </a:r>
                      <a:endParaRPr lang="en-GB" sz="1650" dirty="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83491">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w="12700" cap="flat" cmpd="sng" algn="ctr">
                      <a:solidFill>
                        <a:srgbClr val="000000"/>
                      </a:solidFill>
                      <a:prstDash val="solid"/>
                      <a:round/>
                      <a:headEnd type="none" w="med" len="med"/>
                      <a:tailEnd type="none" w="med" len="med"/>
                    </a:lnT>
                    <a:lnB>
                      <a:noFill/>
                    </a:lnB>
                  </a:tcPr>
                </a:tc>
                <a:tc gridSpan="5">
                  <a:txBody>
                    <a:bodyPr/>
                    <a:lstStyle/>
                    <a:p>
                      <a:pPr algn="ctr">
                        <a:lnSpc>
                          <a:spcPct val="107000"/>
                        </a:lnSpc>
                        <a:spcAft>
                          <a:spcPts val="0"/>
                        </a:spcAft>
                      </a:pPr>
                      <a:r>
                        <a:rPr lang="en-GB" sz="1650" b="1">
                          <a:solidFill>
                            <a:srgbClr val="000000"/>
                          </a:solidFill>
                          <a:effectLst/>
                          <a:latin typeface="+mn-lt"/>
                          <a:ea typeface="Times New Roman" panose="02020603050405020304" pitchFamily="18" charset="0"/>
                          <a:cs typeface="Times New Roman" panose="02020603050405020304" pitchFamily="18" charset="0"/>
                        </a:rPr>
                        <a:t>Ultimate pH</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w="12700" cap="flat" cmpd="sng" algn="ctr">
                      <a:solidFill>
                        <a:srgbClr val="000000"/>
                      </a:solidFill>
                      <a:prstDash val="solid"/>
                      <a:round/>
                      <a:headEnd type="none" w="med" len="med"/>
                      <a:tailEnd type="none" w="med" len="med"/>
                    </a:lnT>
                    <a:lnB>
                      <a:noFill/>
                    </a:lnB>
                  </a:tcPr>
                </a:tc>
              </a:tr>
              <a:tr h="283491">
                <a:tc>
                  <a:txBody>
                    <a:bodyPr/>
                    <a:lstStyle/>
                    <a:p>
                      <a:pP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 </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 </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50" b="1">
                          <a:solidFill>
                            <a:srgbClr val="000000"/>
                          </a:solidFill>
                          <a:effectLst/>
                          <a:latin typeface="+mn-lt"/>
                          <a:ea typeface="Times New Roman" panose="02020603050405020304" pitchFamily="18" charset="0"/>
                          <a:cs typeface="Times New Roman" panose="02020603050405020304" pitchFamily="18" charset="0"/>
                        </a:rPr>
                        <a:t>&lt;5.8</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50" b="1">
                          <a:solidFill>
                            <a:srgbClr val="000000"/>
                          </a:solidFill>
                          <a:effectLst/>
                          <a:latin typeface="+mn-lt"/>
                          <a:ea typeface="Times New Roman" panose="02020603050405020304" pitchFamily="18" charset="0"/>
                          <a:cs typeface="Times New Roman" panose="02020603050405020304" pitchFamily="18" charset="0"/>
                        </a:rPr>
                        <a:t>5.8-6.2</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50" b="1">
                          <a:solidFill>
                            <a:srgbClr val="000000"/>
                          </a:solidFill>
                          <a:effectLst/>
                          <a:latin typeface="+mn-lt"/>
                          <a:ea typeface="Times New Roman" panose="02020603050405020304" pitchFamily="18" charset="0"/>
                          <a:cs typeface="Times New Roman" panose="02020603050405020304" pitchFamily="18" charset="0"/>
                        </a:rPr>
                        <a:t>&gt;6.2</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50" b="1">
                          <a:solidFill>
                            <a:srgbClr val="000000"/>
                          </a:solidFill>
                          <a:effectLst/>
                          <a:latin typeface="+mn-lt"/>
                          <a:ea typeface="Times New Roman" panose="02020603050405020304" pitchFamily="18" charset="0"/>
                          <a:cs typeface="Times New Roman" panose="02020603050405020304" pitchFamily="18" charset="0"/>
                        </a:rPr>
                        <a:t> </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50" b="1">
                          <a:solidFill>
                            <a:srgbClr val="000000"/>
                          </a:solidFill>
                          <a:effectLst/>
                          <a:latin typeface="+mn-lt"/>
                          <a:ea typeface="Times New Roman" panose="02020603050405020304" pitchFamily="18" charset="0"/>
                          <a:cs typeface="Times New Roman" panose="02020603050405020304" pitchFamily="18" charset="0"/>
                        </a:rPr>
                        <a:t>SED</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50" b="1">
                          <a:solidFill>
                            <a:srgbClr val="000000"/>
                          </a:solidFill>
                          <a:effectLst/>
                          <a:latin typeface="+mn-lt"/>
                          <a:ea typeface="Times New Roman" panose="02020603050405020304" pitchFamily="18" charset="0"/>
                          <a:cs typeface="Times New Roman" panose="02020603050405020304" pitchFamily="18" charset="0"/>
                        </a:rPr>
                        <a:t>F pr.</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w="12700" cap="flat" cmpd="sng" algn="ctr">
                      <a:solidFill>
                        <a:srgbClr val="000000"/>
                      </a:solidFill>
                      <a:prstDash val="solid"/>
                      <a:round/>
                      <a:headEnd type="none" w="med" len="med"/>
                      <a:tailEnd type="none" w="med" len="med"/>
                    </a:lnB>
                  </a:tcPr>
                </a:tc>
              </a:tr>
              <a:tr h="338589">
                <a:tc>
                  <a:txBody>
                    <a:bodyPr/>
                    <a:lstStyle/>
                    <a:p>
                      <a:pP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Number of bulls (n)</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650" dirty="0">
                          <a:solidFill>
                            <a:srgbClr val="000000"/>
                          </a:solidFill>
                          <a:effectLst/>
                          <a:latin typeface="+mn-lt"/>
                          <a:ea typeface="Times New Roman" panose="02020603050405020304" pitchFamily="18" charset="0"/>
                          <a:cs typeface="Times New Roman" panose="02020603050405020304" pitchFamily="18" charset="0"/>
                        </a:rPr>
                        <a:t>19</a:t>
                      </a:r>
                      <a:endParaRPr lang="en-GB" sz="1650" dirty="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11</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10</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GB" sz="1650" dirty="0">
                        <a:effectLst/>
                        <a:latin typeface="+mn-lt"/>
                        <a:cs typeface="Times New Roman" panose="02020603050405020304" pitchFamily="18" charset="0"/>
                      </a:endParaRPr>
                    </a:p>
                  </a:txBody>
                  <a:tcPr marL="58468" marR="58468" marT="0" marB="0" anchor="b">
                    <a:lnL>
                      <a:noFill/>
                    </a:lnL>
                    <a:lnR>
                      <a:noFill/>
                    </a:lnR>
                    <a:lnT w="12700" cap="flat" cmpd="sng" algn="ctr">
                      <a:solidFill>
                        <a:srgbClr val="000000"/>
                      </a:solidFill>
                      <a:prstDash val="solid"/>
                      <a:round/>
                      <a:headEnd type="none" w="med" len="med"/>
                      <a:tailEnd type="none" w="med" len="med"/>
                    </a:lnT>
                    <a:lnB>
                      <a:noFill/>
                    </a:lnB>
                  </a:tcPr>
                </a:tc>
              </a:tr>
              <a:tr h="254242">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a:noFill/>
                    </a:lnT>
                    <a:lnB>
                      <a:noFill/>
                    </a:lnB>
                  </a:tcPr>
                </a:tc>
              </a:tr>
              <a:tr h="305990">
                <a:tc>
                  <a:txBody>
                    <a:bodyPr/>
                    <a:lstStyle/>
                    <a:p>
                      <a:pPr>
                        <a:lnSpc>
                          <a:spcPct val="107000"/>
                        </a:lnSpc>
                        <a:spcAft>
                          <a:spcPts val="0"/>
                        </a:spcAft>
                      </a:pPr>
                      <a:r>
                        <a:rPr lang="en-GB" sz="1650" dirty="0">
                          <a:solidFill>
                            <a:srgbClr val="000000"/>
                          </a:solidFill>
                          <a:effectLst/>
                          <a:latin typeface="+mn-lt"/>
                          <a:ea typeface="Times New Roman" panose="02020603050405020304" pitchFamily="18" charset="0"/>
                          <a:cs typeface="Times New Roman" panose="02020603050405020304" pitchFamily="18" charset="0"/>
                        </a:rPr>
                        <a:t>Basal RT (°C)</a:t>
                      </a:r>
                      <a:endParaRPr lang="en-GB" sz="1650" dirty="0">
                        <a:effectLst/>
                        <a:latin typeface="+mn-lt"/>
                        <a:ea typeface="Calibri" panose="020F0502020204030204" pitchFamily="34" charset="0"/>
                        <a:cs typeface="Times New Roman" panose="02020603050405020304" pitchFamily="18" charset="0"/>
                      </a:endParaRPr>
                    </a:p>
                  </a:txBody>
                  <a:tcPr marL="58468" marR="58468" marT="0" marB="0" anchor="ctr">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ctr">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39.24</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39.24</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39.26</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0.079</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ns</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r>
              <a:tr h="305990">
                <a:tc>
                  <a:txBody>
                    <a:bodyPr/>
                    <a:lstStyle/>
                    <a:p>
                      <a:pP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Mean transport RT (°C)</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ctr">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ctr">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39.65 </a:t>
                      </a:r>
                      <a:r>
                        <a:rPr lang="en-GB" sz="1650" baseline="30000">
                          <a:solidFill>
                            <a:srgbClr val="000000"/>
                          </a:solidFill>
                          <a:effectLst/>
                          <a:latin typeface="+mn-lt"/>
                          <a:ea typeface="Times New Roman" panose="02020603050405020304" pitchFamily="18" charset="0"/>
                          <a:cs typeface="Times New Roman" panose="02020603050405020304" pitchFamily="18" charset="0"/>
                        </a:rPr>
                        <a:t>a</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39.64 </a:t>
                      </a:r>
                      <a:r>
                        <a:rPr lang="en-GB" sz="1650" baseline="30000">
                          <a:solidFill>
                            <a:srgbClr val="000000"/>
                          </a:solidFill>
                          <a:effectLst/>
                          <a:latin typeface="+mn-lt"/>
                          <a:ea typeface="Times New Roman" panose="02020603050405020304" pitchFamily="18" charset="0"/>
                          <a:cs typeface="Times New Roman" panose="02020603050405020304" pitchFamily="18" charset="0"/>
                        </a:rPr>
                        <a:t>a</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dirty="0">
                          <a:solidFill>
                            <a:srgbClr val="000000"/>
                          </a:solidFill>
                          <a:effectLst/>
                          <a:latin typeface="+mn-lt"/>
                          <a:ea typeface="Times New Roman" panose="02020603050405020304" pitchFamily="18" charset="0"/>
                          <a:cs typeface="Times New Roman" panose="02020603050405020304" pitchFamily="18" charset="0"/>
                        </a:rPr>
                        <a:t>39.94 </a:t>
                      </a:r>
                      <a:r>
                        <a:rPr lang="en-GB" sz="1650" baseline="30000" dirty="0">
                          <a:solidFill>
                            <a:srgbClr val="000000"/>
                          </a:solidFill>
                          <a:effectLst/>
                          <a:latin typeface="+mn-lt"/>
                          <a:ea typeface="Times New Roman" panose="02020603050405020304" pitchFamily="18" charset="0"/>
                          <a:cs typeface="Times New Roman" panose="02020603050405020304" pitchFamily="18" charset="0"/>
                        </a:rPr>
                        <a:t>b</a:t>
                      </a:r>
                      <a:endParaRPr lang="en-GB" sz="1650" dirty="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0.103</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dirty="0">
                          <a:solidFill>
                            <a:srgbClr val="000000"/>
                          </a:solidFill>
                          <a:effectLst/>
                          <a:latin typeface="+mn-lt"/>
                          <a:ea typeface="Times New Roman" panose="02020603050405020304" pitchFamily="18" charset="0"/>
                          <a:cs typeface="Times New Roman" panose="02020603050405020304" pitchFamily="18" charset="0"/>
                        </a:rPr>
                        <a:t>&lt;0.05</a:t>
                      </a:r>
                      <a:endParaRPr lang="en-GB" sz="1650" dirty="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r>
              <a:tr h="305990">
                <a:tc>
                  <a:txBody>
                    <a:bodyPr/>
                    <a:lstStyle/>
                    <a:p>
                      <a:pP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Mean lairage RT (°C)</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ctr">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ctr">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39.55 </a:t>
                      </a:r>
                      <a:r>
                        <a:rPr lang="en-GB" sz="1650" baseline="30000">
                          <a:solidFill>
                            <a:srgbClr val="000000"/>
                          </a:solidFill>
                          <a:effectLst/>
                          <a:latin typeface="+mn-lt"/>
                          <a:ea typeface="Times New Roman" panose="02020603050405020304" pitchFamily="18" charset="0"/>
                          <a:cs typeface="Times New Roman" panose="02020603050405020304" pitchFamily="18" charset="0"/>
                        </a:rPr>
                        <a:t>a</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39.63 </a:t>
                      </a:r>
                      <a:r>
                        <a:rPr lang="en-GB" sz="1650" baseline="30000">
                          <a:solidFill>
                            <a:srgbClr val="000000"/>
                          </a:solidFill>
                          <a:effectLst/>
                          <a:latin typeface="+mn-lt"/>
                          <a:ea typeface="Times New Roman" panose="02020603050405020304" pitchFamily="18" charset="0"/>
                          <a:cs typeface="Times New Roman" panose="02020603050405020304" pitchFamily="18" charset="0"/>
                        </a:rPr>
                        <a:t>a</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40.43 </a:t>
                      </a:r>
                      <a:r>
                        <a:rPr lang="en-GB" sz="1650" baseline="30000">
                          <a:solidFill>
                            <a:srgbClr val="000000"/>
                          </a:solidFill>
                          <a:effectLst/>
                          <a:latin typeface="+mn-lt"/>
                          <a:ea typeface="Times New Roman" panose="02020603050405020304" pitchFamily="18" charset="0"/>
                          <a:cs typeface="Times New Roman" panose="02020603050405020304" pitchFamily="18" charset="0"/>
                        </a:rPr>
                        <a:t>b</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0.262</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dirty="0">
                          <a:solidFill>
                            <a:srgbClr val="000000"/>
                          </a:solidFill>
                          <a:effectLst/>
                          <a:latin typeface="+mn-lt"/>
                          <a:ea typeface="Times New Roman" panose="02020603050405020304" pitchFamily="18" charset="0"/>
                          <a:cs typeface="Times New Roman" panose="02020603050405020304" pitchFamily="18" charset="0"/>
                        </a:rPr>
                        <a:t>&lt;0.01</a:t>
                      </a:r>
                      <a:endParaRPr lang="en-GB" sz="1650" dirty="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r>
              <a:tr h="305990">
                <a:tc>
                  <a:txBody>
                    <a:bodyPr/>
                    <a:lstStyle/>
                    <a:p>
                      <a:pP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Maximum basal RT (°C)</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ctr">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ctr">
                    <a:lnL>
                      <a:noFill/>
                    </a:lnL>
                    <a:lnR>
                      <a:noFill/>
                    </a:lnR>
                    <a:lnT>
                      <a:noFill/>
                    </a:lnT>
                    <a:lnB>
                      <a:noFill/>
                    </a:lnB>
                  </a:tcPr>
                </a:tc>
                <a:tc>
                  <a:txBody>
                    <a:bodyPr/>
                    <a:lstStyle/>
                    <a:p>
                      <a:pPr algn="ctr">
                        <a:lnSpc>
                          <a:spcPct val="107000"/>
                        </a:lnSpc>
                        <a:spcAft>
                          <a:spcPts val="0"/>
                        </a:spcAft>
                      </a:pPr>
                      <a:r>
                        <a:rPr lang="en-GB" sz="1650" dirty="0">
                          <a:solidFill>
                            <a:srgbClr val="000000"/>
                          </a:solidFill>
                          <a:effectLst/>
                          <a:latin typeface="+mn-lt"/>
                          <a:ea typeface="Times New Roman" panose="02020603050405020304" pitchFamily="18" charset="0"/>
                          <a:cs typeface="Times New Roman" panose="02020603050405020304" pitchFamily="18" charset="0"/>
                        </a:rPr>
                        <a:t>39.83 </a:t>
                      </a:r>
                      <a:r>
                        <a:rPr lang="en-GB" sz="1650" baseline="30000" dirty="0">
                          <a:solidFill>
                            <a:srgbClr val="000000"/>
                          </a:solidFill>
                          <a:effectLst/>
                          <a:latin typeface="+mn-lt"/>
                          <a:ea typeface="Times New Roman" panose="02020603050405020304" pitchFamily="18" charset="0"/>
                          <a:cs typeface="Times New Roman" panose="02020603050405020304" pitchFamily="18" charset="0"/>
                        </a:rPr>
                        <a:t>a</a:t>
                      </a:r>
                      <a:endParaRPr lang="en-GB" sz="1650" dirty="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39.80 </a:t>
                      </a:r>
                      <a:r>
                        <a:rPr lang="en-GB" sz="1650" baseline="30000">
                          <a:solidFill>
                            <a:srgbClr val="000000"/>
                          </a:solidFill>
                          <a:effectLst/>
                          <a:latin typeface="+mn-lt"/>
                          <a:ea typeface="Times New Roman" panose="02020603050405020304" pitchFamily="18" charset="0"/>
                          <a:cs typeface="Times New Roman" panose="02020603050405020304" pitchFamily="18" charset="0"/>
                        </a:rPr>
                        <a:t>a</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40.25 </a:t>
                      </a:r>
                      <a:r>
                        <a:rPr lang="en-GB" sz="1650" baseline="30000">
                          <a:solidFill>
                            <a:srgbClr val="000000"/>
                          </a:solidFill>
                          <a:effectLst/>
                          <a:latin typeface="+mn-lt"/>
                          <a:ea typeface="Times New Roman" panose="02020603050405020304" pitchFamily="18" charset="0"/>
                          <a:cs typeface="Times New Roman" panose="02020603050405020304" pitchFamily="18" charset="0"/>
                        </a:rPr>
                        <a:t>b</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0.143</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dirty="0">
                          <a:solidFill>
                            <a:srgbClr val="000000"/>
                          </a:solidFill>
                          <a:effectLst/>
                          <a:latin typeface="+mn-lt"/>
                          <a:ea typeface="Times New Roman" panose="02020603050405020304" pitchFamily="18" charset="0"/>
                          <a:cs typeface="Times New Roman" panose="02020603050405020304" pitchFamily="18" charset="0"/>
                        </a:rPr>
                        <a:t>&lt;0.01</a:t>
                      </a:r>
                      <a:endParaRPr lang="en-GB" sz="1650" dirty="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r>
              <a:tr h="305990">
                <a:tc>
                  <a:txBody>
                    <a:bodyPr/>
                    <a:lstStyle/>
                    <a:p>
                      <a:pP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Maximum transport RT (°C)</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ctr">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ctr">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39.87 </a:t>
                      </a:r>
                      <a:r>
                        <a:rPr lang="en-GB" sz="1650" baseline="30000">
                          <a:solidFill>
                            <a:srgbClr val="000000"/>
                          </a:solidFill>
                          <a:effectLst/>
                          <a:latin typeface="+mn-lt"/>
                          <a:ea typeface="Times New Roman" panose="02020603050405020304" pitchFamily="18" charset="0"/>
                          <a:cs typeface="Times New Roman" panose="02020603050405020304" pitchFamily="18" charset="0"/>
                        </a:rPr>
                        <a:t>a</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39.90 </a:t>
                      </a:r>
                      <a:r>
                        <a:rPr lang="en-GB" sz="1650" baseline="30000">
                          <a:solidFill>
                            <a:srgbClr val="000000"/>
                          </a:solidFill>
                          <a:effectLst/>
                          <a:latin typeface="+mn-lt"/>
                          <a:ea typeface="Times New Roman" panose="02020603050405020304" pitchFamily="18" charset="0"/>
                          <a:cs typeface="Times New Roman" panose="02020603050405020304" pitchFamily="18" charset="0"/>
                        </a:rPr>
                        <a:t>a</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40.28 </a:t>
                      </a:r>
                      <a:r>
                        <a:rPr lang="en-GB" sz="1650" baseline="30000">
                          <a:solidFill>
                            <a:srgbClr val="000000"/>
                          </a:solidFill>
                          <a:effectLst/>
                          <a:latin typeface="+mn-lt"/>
                          <a:ea typeface="Times New Roman" panose="02020603050405020304" pitchFamily="18" charset="0"/>
                          <a:cs typeface="Times New Roman" panose="02020603050405020304" pitchFamily="18" charset="0"/>
                        </a:rPr>
                        <a:t>b</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0.132</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&lt;0.01</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r>
              <a:tr h="305990">
                <a:tc>
                  <a:txBody>
                    <a:bodyPr/>
                    <a:lstStyle/>
                    <a:p>
                      <a:pP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Maximum lairage RT (°C)</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ctr">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ctr">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40.06 </a:t>
                      </a:r>
                      <a:r>
                        <a:rPr lang="en-GB" sz="1650" baseline="30000">
                          <a:solidFill>
                            <a:srgbClr val="000000"/>
                          </a:solidFill>
                          <a:effectLst/>
                          <a:latin typeface="+mn-lt"/>
                          <a:ea typeface="Times New Roman" panose="02020603050405020304" pitchFamily="18" charset="0"/>
                          <a:cs typeface="Times New Roman" panose="02020603050405020304" pitchFamily="18" charset="0"/>
                        </a:rPr>
                        <a:t>a</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40.52 </a:t>
                      </a:r>
                      <a:r>
                        <a:rPr lang="en-GB" sz="1650" baseline="30000">
                          <a:solidFill>
                            <a:srgbClr val="000000"/>
                          </a:solidFill>
                          <a:effectLst/>
                          <a:latin typeface="+mn-lt"/>
                          <a:ea typeface="Times New Roman" panose="02020603050405020304" pitchFamily="18" charset="0"/>
                          <a:cs typeface="Times New Roman" panose="02020603050405020304" pitchFamily="18" charset="0"/>
                        </a:rPr>
                        <a:t>b</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41.16 </a:t>
                      </a:r>
                      <a:r>
                        <a:rPr lang="en-GB" sz="1650" baseline="30000">
                          <a:solidFill>
                            <a:srgbClr val="000000"/>
                          </a:solidFill>
                          <a:effectLst/>
                          <a:latin typeface="+mn-lt"/>
                          <a:ea typeface="Times New Roman" panose="02020603050405020304" pitchFamily="18" charset="0"/>
                          <a:cs typeface="Times New Roman" panose="02020603050405020304" pitchFamily="18" charset="0"/>
                        </a:rPr>
                        <a:t>c</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0.194</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&lt;0.001</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r>
              <a:tr h="254242">
                <a:tc>
                  <a:txBody>
                    <a:bodyPr/>
                    <a:lstStyle/>
                    <a:p>
                      <a:pPr>
                        <a:lnSpc>
                          <a:spcPct val="107000"/>
                        </a:lnSpc>
                      </a:pPr>
                      <a:endParaRPr lang="en-GB" sz="1650" dirty="0">
                        <a:effectLst/>
                        <a:latin typeface="+mn-lt"/>
                        <a:cs typeface="Times New Roman" panose="02020603050405020304" pitchFamily="18" charset="0"/>
                      </a:endParaRPr>
                    </a:p>
                  </a:txBody>
                  <a:tcPr marL="58468" marR="58468" marT="0" marB="0" anchor="ctr">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ctr">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a:noFill/>
                    </a:lnT>
                    <a:lnB>
                      <a:noFill/>
                    </a:lnB>
                  </a:tcPr>
                </a:tc>
              </a:tr>
              <a:tr h="305990">
                <a:tc>
                  <a:txBody>
                    <a:bodyPr/>
                    <a:lstStyle/>
                    <a:p>
                      <a:pPr>
                        <a:lnSpc>
                          <a:spcPct val="107000"/>
                        </a:lnSpc>
                        <a:spcAft>
                          <a:spcPts val="0"/>
                        </a:spcAft>
                      </a:pPr>
                      <a:r>
                        <a:rPr lang="en-GB" sz="1650" dirty="0">
                          <a:solidFill>
                            <a:srgbClr val="000000"/>
                          </a:solidFill>
                          <a:effectLst/>
                          <a:latin typeface="+mn-lt"/>
                          <a:ea typeface="Times New Roman" panose="02020603050405020304" pitchFamily="18" charset="0"/>
                          <a:cs typeface="Times New Roman" panose="02020603050405020304" pitchFamily="18" charset="0"/>
                        </a:rPr>
                        <a:t>Slaughter </a:t>
                      </a:r>
                      <a:r>
                        <a:rPr lang="en-GB" sz="1650" dirty="0" smtClean="0">
                          <a:solidFill>
                            <a:srgbClr val="000000"/>
                          </a:solidFill>
                          <a:effectLst/>
                          <a:latin typeface="+mn-lt"/>
                          <a:ea typeface="Times New Roman" panose="02020603050405020304" pitchFamily="18" charset="0"/>
                          <a:cs typeface="Times New Roman" panose="02020603050405020304" pitchFamily="18" charset="0"/>
                        </a:rPr>
                        <a:t>Cortisol </a:t>
                      </a:r>
                      <a:r>
                        <a:rPr lang="en-GB" sz="1650" dirty="0">
                          <a:solidFill>
                            <a:srgbClr val="000000"/>
                          </a:solidFill>
                          <a:effectLst/>
                          <a:latin typeface="+mn-lt"/>
                          <a:ea typeface="Times New Roman" panose="02020603050405020304" pitchFamily="18" charset="0"/>
                          <a:cs typeface="Times New Roman" panose="02020603050405020304" pitchFamily="18" charset="0"/>
                        </a:rPr>
                        <a:t>(</a:t>
                      </a:r>
                      <a:r>
                        <a:rPr lang="en-GB" sz="1650" dirty="0" err="1">
                          <a:solidFill>
                            <a:srgbClr val="000000"/>
                          </a:solidFill>
                          <a:effectLst/>
                          <a:latin typeface="+mn-lt"/>
                          <a:ea typeface="Times New Roman" panose="02020603050405020304" pitchFamily="18" charset="0"/>
                          <a:cs typeface="Times New Roman" panose="02020603050405020304" pitchFamily="18" charset="0"/>
                        </a:rPr>
                        <a:t>nmol</a:t>
                      </a:r>
                      <a:r>
                        <a:rPr lang="en-GB" sz="1650" dirty="0">
                          <a:solidFill>
                            <a:srgbClr val="000000"/>
                          </a:solidFill>
                          <a:effectLst/>
                          <a:latin typeface="+mn-lt"/>
                          <a:ea typeface="Times New Roman" panose="02020603050405020304" pitchFamily="18" charset="0"/>
                          <a:cs typeface="Times New Roman" panose="02020603050405020304" pitchFamily="18" charset="0"/>
                        </a:rPr>
                        <a:t>/l)</a:t>
                      </a:r>
                      <a:endParaRPr lang="en-GB" sz="1650" dirty="0">
                        <a:effectLst/>
                        <a:latin typeface="+mn-lt"/>
                        <a:ea typeface="Calibri" panose="020F0502020204030204" pitchFamily="34" charset="0"/>
                        <a:cs typeface="Times New Roman" panose="02020603050405020304" pitchFamily="18" charset="0"/>
                      </a:endParaRPr>
                    </a:p>
                  </a:txBody>
                  <a:tcPr marL="58468" marR="58468" marT="0" marB="0" anchor="ctr">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ctr">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62.1</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76.5</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72.1</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14.15</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ns</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r>
              <a:tr h="305990">
                <a:tc>
                  <a:txBody>
                    <a:bodyPr/>
                    <a:lstStyle/>
                    <a:p>
                      <a:pPr>
                        <a:lnSpc>
                          <a:spcPct val="107000"/>
                        </a:lnSpc>
                        <a:spcAft>
                          <a:spcPts val="0"/>
                        </a:spcAft>
                      </a:pPr>
                      <a:r>
                        <a:rPr lang="en-GB" sz="1650" dirty="0">
                          <a:solidFill>
                            <a:srgbClr val="000000"/>
                          </a:solidFill>
                          <a:effectLst/>
                          <a:latin typeface="+mn-lt"/>
                          <a:ea typeface="Times New Roman" panose="02020603050405020304" pitchFamily="18" charset="0"/>
                          <a:cs typeface="Times New Roman" panose="02020603050405020304" pitchFamily="18" charset="0"/>
                        </a:rPr>
                        <a:t>Slaughter </a:t>
                      </a:r>
                      <a:r>
                        <a:rPr lang="en-GB" sz="1650" dirty="0" smtClean="0">
                          <a:solidFill>
                            <a:srgbClr val="000000"/>
                          </a:solidFill>
                          <a:effectLst/>
                          <a:latin typeface="+mn-lt"/>
                          <a:ea typeface="Times New Roman" panose="02020603050405020304" pitchFamily="18" charset="0"/>
                          <a:cs typeface="Times New Roman" panose="02020603050405020304" pitchFamily="18" charset="0"/>
                        </a:rPr>
                        <a:t>CK </a:t>
                      </a:r>
                      <a:r>
                        <a:rPr lang="en-GB" sz="1650" dirty="0">
                          <a:solidFill>
                            <a:srgbClr val="000000"/>
                          </a:solidFill>
                          <a:effectLst/>
                          <a:latin typeface="+mn-lt"/>
                          <a:ea typeface="Times New Roman" panose="02020603050405020304" pitchFamily="18" charset="0"/>
                          <a:cs typeface="Times New Roman" panose="02020603050405020304" pitchFamily="18" charset="0"/>
                        </a:rPr>
                        <a:t>(</a:t>
                      </a:r>
                      <a:r>
                        <a:rPr lang="en-GB" sz="1650" dirty="0" err="1">
                          <a:solidFill>
                            <a:srgbClr val="000000"/>
                          </a:solidFill>
                          <a:effectLst/>
                          <a:latin typeface="+mn-lt"/>
                          <a:ea typeface="Times New Roman" panose="02020603050405020304" pitchFamily="18" charset="0"/>
                          <a:cs typeface="Times New Roman" panose="02020603050405020304" pitchFamily="18" charset="0"/>
                        </a:rPr>
                        <a:t>ui</a:t>
                      </a:r>
                      <a:r>
                        <a:rPr lang="en-GB" sz="1650" dirty="0">
                          <a:solidFill>
                            <a:srgbClr val="000000"/>
                          </a:solidFill>
                          <a:effectLst/>
                          <a:latin typeface="+mn-lt"/>
                          <a:ea typeface="Times New Roman" panose="02020603050405020304" pitchFamily="18" charset="0"/>
                          <a:cs typeface="Times New Roman" panose="02020603050405020304" pitchFamily="18" charset="0"/>
                        </a:rPr>
                        <a:t>/l)</a:t>
                      </a:r>
                      <a:endParaRPr lang="en-GB" sz="1650" dirty="0">
                        <a:effectLst/>
                        <a:latin typeface="+mn-lt"/>
                        <a:ea typeface="Calibri" panose="020F0502020204030204" pitchFamily="34" charset="0"/>
                        <a:cs typeface="Times New Roman" panose="02020603050405020304" pitchFamily="18" charset="0"/>
                      </a:endParaRPr>
                    </a:p>
                  </a:txBody>
                  <a:tcPr marL="58468" marR="58468" marT="0" marB="0" anchor="ctr">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ctr">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559 </a:t>
                      </a:r>
                      <a:r>
                        <a:rPr lang="en-GB" sz="1650" baseline="30000">
                          <a:solidFill>
                            <a:srgbClr val="000000"/>
                          </a:solidFill>
                          <a:effectLst/>
                          <a:latin typeface="+mn-lt"/>
                          <a:ea typeface="Times New Roman" panose="02020603050405020304" pitchFamily="18" charset="0"/>
                          <a:cs typeface="Times New Roman" panose="02020603050405020304" pitchFamily="18" charset="0"/>
                        </a:rPr>
                        <a:t>a</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982 </a:t>
                      </a:r>
                      <a:r>
                        <a:rPr lang="en-GB" sz="1650" baseline="30000">
                          <a:solidFill>
                            <a:srgbClr val="000000"/>
                          </a:solidFill>
                          <a:effectLst/>
                          <a:latin typeface="+mn-lt"/>
                          <a:ea typeface="Times New Roman" panose="02020603050405020304" pitchFamily="18" charset="0"/>
                          <a:cs typeface="Times New Roman" panose="02020603050405020304" pitchFamily="18" charset="0"/>
                        </a:rPr>
                        <a:t>b</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1458 </a:t>
                      </a:r>
                      <a:r>
                        <a:rPr lang="en-GB" sz="1650" baseline="30000">
                          <a:solidFill>
                            <a:srgbClr val="000000"/>
                          </a:solidFill>
                          <a:effectLst/>
                          <a:latin typeface="+mn-lt"/>
                          <a:ea typeface="Times New Roman" panose="02020603050405020304" pitchFamily="18" charset="0"/>
                          <a:cs typeface="Times New Roman" panose="02020603050405020304" pitchFamily="18" charset="0"/>
                        </a:rPr>
                        <a:t>c</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211.0</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c>
                  <a:txBody>
                    <a:bodyPr/>
                    <a:lstStyle/>
                    <a:p>
                      <a:pPr algn="ctr">
                        <a:lnSpc>
                          <a:spcPct val="107000"/>
                        </a:lnSpc>
                        <a:spcAft>
                          <a:spcPts val="0"/>
                        </a:spcAft>
                      </a:pPr>
                      <a:r>
                        <a:rPr lang="en-GB" sz="1650" dirty="0">
                          <a:solidFill>
                            <a:srgbClr val="000000"/>
                          </a:solidFill>
                          <a:effectLst/>
                          <a:latin typeface="+mn-lt"/>
                          <a:ea typeface="Times New Roman" panose="02020603050405020304" pitchFamily="18" charset="0"/>
                          <a:cs typeface="Times New Roman" panose="02020603050405020304" pitchFamily="18" charset="0"/>
                        </a:rPr>
                        <a:t>&lt;0.001</a:t>
                      </a:r>
                      <a:endParaRPr lang="en-GB" sz="1650" dirty="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a:noFill/>
                    </a:lnB>
                  </a:tcPr>
                </a:tc>
              </a:tr>
              <a:tr h="305990">
                <a:tc>
                  <a:txBody>
                    <a:bodyPr/>
                    <a:lstStyle/>
                    <a:p>
                      <a:pPr>
                        <a:lnSpc>
                          <a:spcPct val="107000"/>
                        </a:lnSpc>
                        <a:spcAft>
                          <a:spcPts val="0"/>
                        </a:spcAft>
                      </a:pPr>
                      <a:r>
                        <a:rPr lang="en-GB" sz="1650" dirty="0">
                          <a:solidFill>
                            <a:srgbClr val="000000"/>
                          </a:solidFill>
                          <a:effectLst/>
                          <a:latin typeface="+mn-lt"/>
                          <a:ea typeface="Times New Roman" panose="02020603050405020304" pitchFamily="18" charset="0"/>
                          <a:cs typeface="Times New Roman" panose="02020603050405020304" pitchFamily="18" charset="0"/>
                        </a:rPr>
                        <a:t>Slaughter </a:t>
                      </a:r>
                      <a:r>
                        <a:rPr lang="en-GB" sz="1650" dirty="0" smtClean="0">
                          <a:solidFill>
                            <a:srgbClr val="000000"/>
                          </a:solidFill>
                          <a:effectLst/>
                          <a:latin typeface="+mn-lt"/>
                          <a:ea typeface="Times New Roman" panose="02020603050405020304" pitchFamily="18" charset="0"/>
                          <a:cs typeface="Times New Roman" panose="02020603050405020304" pitchFamily="18" charset="0"/>
                        </a:rPr>
                        <a:t>LDH </a:t>
                      </a:r>
                      <a:r>
                        <a:rPr lang="en-GB" sz="1650" dirty="0">
                          <a:solidFill>
                            <a:srgbClr val="000000"/>
                          </a:solidFill>
                          <a:effectLst/>
                          <a:latin typeface="+mn-lt"/>
                          <a:ea typeface="Times New Roman" panose="02020603050405020304" pitchFamily="18" charset="0"/>
                          <a:cs typeface="Times New Roman" panose="02020603050405020304" pitchFamily="18" charset="0"/>
                        </a:rPr>
                        <a:t>(</a:t>
                      </a:r>
                      <a:r>
                        <a:rPr lang="en-GB" sz="1650" dirty="0" err="1">
                          <a:solidFill>
                            <a:srgbClr val="000000"/>
                          </a:solidFill>
                          <a:effectLst/>
                          <a:latin typeface="+mn-lt"/>
                          <a:ea typeface="Times New Roman" panose="02020603050405020304" pitchFamily="18" charset="0"/>
                          <a:cs typeface="Times New Roman" panose="02020603050405020304" pitchFamily="18" charset="0"/>
                        </a:rPr>
                        <a:t>ui</a:t>
                      </a:r>
                      <a:r>
                        <a:rPr lang="en-GB" sz="1650" dirty="0">
                          <a:solidFill>
                            <a:srgbClr val="000000"/>
                          </a:solidFill>
                          <a:effectLst/>
                          <a:latin typeface="+mn-lt"/>
                          <a:ea typeface="Times New Roman" panose="02020603050405020304" pitchFamily="18" charset="0"/>
                          <a:cs typeface="Times New Roman" panose="02020603050405020304" pitchFamily="18" charset="0"/>
                        </a:rPr>
                        <a:t>/l)</a:t>
                      </a:r>
                      <a:endParaRPr lang="en-GB" sz="1650" dirty="0">
                        <a:effectLst/>
                        <a:latin typeface="+mn-lt"/>
                        <a:ea typeface="Calibri" panose="020F0502020204030204" pitchFamily="34" charset="0"/>
                        <a:cs typeface="Times New Roman" panose="02020603050405020304" pitchFamily="18" charset="0"/>
                      </a:endParaRPr>
                    </a:p>
                  </a:txBody>
                  <a:tcPr marL="58468" marR="58468"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3596</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3829</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3949</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nSpc>
                          <a:spcPct val="107000"/>
                        </a:lnSpc>
                      </a:pPr>
                      <a:endParaRPr lang="en-GB" sz="1650">
                        <a:effectLst/>
                        <a:latin typeface="+mn-lt"/>
                        <a:cs typeface="Times New Roman" panose="02020603050405020304" pitchFamily="18" charset="0"/>
                      </a:endParaRPr>
                    </a:p>
                  </a:txBody>
                  <a:tcPr marL="58468" marR="58468"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50">
                          <a:solidFill>
                            <a:srgbClr val="000000"/>
                          </a:solidFill>
                          <a:effectLst/>
                          <a:latin typeface="+mn-lt"/>
                          <a:ea typeface="Times New Roman" panose="02020603050405020304" pitchFamily="18" charset="0"/>
                          <a:cs typeface="Times New Roman" panose="02020603050405020304" pitchFamily="18" charset="0"/>
                        </a:rPr>
                        <a:t>214.2</a:t>
                      </a:r>
                      <a:endParaRPr lang="en-GB" sz="165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650" dirty="0">
                          <a:solidFill>
                            <a:srgbClr val="000000"/>
                          </a:solidFill>
                          <a:effectLst/>
                          <a:latin typeface="+mn-lt"/>
                          <a:ea typeface="Times New Roman" panose="02020603050405020304" pitchFamily="18" charset="0"/>
                          <a:cs typeface="Times New Roman" panose="02020603050405020304" pitchFamily="18" charset="0"/>
                        </a:rPr>
                        <a:t>ns</a:t>
                      </a:r>
                      <a:endParaRPr lang="en-GB" sz="1650" dirty="0">
                        <a:effectLst/>
                        <a:latin typeface="+mn-lt"/>
                        <a:ea typeface="Calibri" panose="020F0502020204030204" pitchFamily="34" charset="0"/>
                        <a:cs typeface="Times New Roman" panose="02020603050405020304" pitchFamily="18" charset="0"/>
                      </a:endParaRPr>
                    </a:p>
                  </a:txBody>
                  <a:tcPr marL="58468" marR="58468" marT="0" marB="0" anchor="b">
                    <a:lnL>
                      <a:noFill/>
                    </a:lnL>
                    <a:lnR>
                      <a:noFill/>
                    </a:lnR>
                    <a:lnT>
                      <a:noFill/>
                    </a:lnT>
                    <a:lnB w="12700" cap="flat" cmpd="sng" algn="ctr">
                      <a:solidFill>
                        <a:schemeClr val="tx1"/>
                      </a:solidFill>
                      <a:prstDash val="solid"/>
                      <a:round/>
                      <a:headEnd type="none" w="med" len="med"/>
                      <a:tailEnd type="none" w="med" len="med"/>
                    </a:lnB>
                  </a:tcPr>
                </a:tc>
              </a:tr>
            </a:tbl>
          </a:graphicData>
        </a:graphic>
      </p:graphicFrame>
      <p:sp>
        <p:nvSpPr>
          <p:cNvPr id="12" name="Rounded Rectangle 11"/>
          <p:cNvSpPr/>
          <p:nvPr/>
        </p:nvSpPr>
        <p:spPr>
          <a:xfrm>
            <a:off x="873850" y="1807199"/>
            <a:ext cx="7401428" cy="622102"/>
          </a:xfrm>
          <a:prstGeom prst="roundRect">
            <a:avLst/>
          </a:prstGeom>
          <a:noFill/>
          <a:ln w="19050">
            <a:solidFill>
              <a:srgbClr val="009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873850" y="2969102"/>
            <a:ext cx="7401428" cy="602344"/>
          </a:xfrm>
          <a:prstGeom prst="roundRect">
            <a:avLst/>
          </a:prstGeom>
          <a:noFill/>
          <a:ln w="19050">
            <a:solidFill>
              <a:srgbClr val="009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873850" y="3571446"/>
            <a:ext cx="7401428" cy="331814"/>
          </a:xfrm>
          <a:prstGeom prst="roundRect">
            <a:avLst/>
          </a:prstGeom>
          <a:noFill/>
          <a:ln w="19050">
            <a:solidFill>
              <a:srgbClr val="009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873850" y="2615895"/>
            <a:ext cx="7401428" cy="331814"/>
          </a:xfrm>
          <a:prstGeom prst="roundRect">
            <a:avLst/>
          </a:prstGeom>
          <a:noFill/>
          <a:ln w="19050">
            <a:solidFill>
              <a:srgbClr val="009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873850" y="4235074"/>
            <a:ext cx="7401428" cy="286603"/>
          </a:xfrm>
          <a:prstGeom prst="roundRect">
            <a:avLst/>
          </a:prstGeom>
          <a:noFill/>
          <a:ln w="19050">
            <a:solidFill>
              <a:srgbClr val="009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873850" y="5123814"/>
            <a:ext cx="7401428" cy="286603"/>
          </a:xfrm>
          <a:prstGeom prst="roundRect">
            <a:avLst/>
          </a:prstGeom>
          <a:noFill/>
          <a:ln w="19050">
            <a:solidFill>
              <a:srgbClr val="009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266972" y="5752875"/>
            <a:ext cx="2615184" cy="338554"/>
          </a:xfrm>
          <a:prstGeom prst="rect">
            <a:avLst/>
          </a:prstGeom>
          <a:noFill/>
        </p:spPr>
        <p:txBody>
          <a:bodyPr wrap="square" rtlCol="0">
            <a:spAutoFit/>
          </a:bodyPr>
          <a:lstStyle/>
          <a:p>
            <a:r>
              <a:rPr lang="en-GB" sz="1600" dirty="0" smtClean="0">
                <a:solidFill>
                  <a:srgbClr val="000000"/>
                </a:solidFill>
                <a:ea typeface="Times New Roman" panose="02020603050405020304" pitchFamily="18" charset="0"/>
                <a:cs typeface="Times New Roman" panose="02020603050405020304" pitchFamily="18" charset="0"/>
              </a:rPr>
              <a:t>RT = </a:t>
            </a:r>
            <a:r>
              <a:rPr lang="en-GB" sz="1600" dirty="0">
                <a:solidFill>
                  <a:srgbClr val="000000"/>
                </a:solidFill>
                <a:ea typeface="Times New Roman" panose="02020603050405020304" pitchFamily="18" charset="0"/>
                <a:cs typeface="Times New Roman" panose="02020603050405020304" pitchFamily="18" charset="0"/>
              </a:rPr>
              <a:t>Rumen temperature</a:t>
            </a:r>
            <a:endParaRPr lang="en-GB" sz="1600" dirty="0"/>
          </a:p>
        </p:txBody>
      </p:sp>
    </p:spTree>
    <p:extLst>
      <p:ext uri="{BB962C8B-B14F-4D97-AF65-F5344CB8AC3E}">
        <p14:creationId xmlns:p14="http://schemas.microsoft.com/office/powerpoint/2010/main" val="84308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7" grpId="0" animBg="1"/>
      <p:bldP spid="17" grpId="1"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Results</a:t>
            </a:r>
            <a:endParaRPr lang="en-GB" dirty="0"/>
          </a:p>
        </p:txBody>
      </p:sp>
      <p:graphicFrame>
        <p:nvGraphicFramePr>
          <p:cNvPr id="7" name="Table 6"/>
          <p:cNvGraphicFramePr>
            <a:graphicFrameLocks noGrp="1"/>
          </p:cNvGraphicFramePr>
          <p:nvPr>
            <p:extLst/>
          </p:nvPr>
        </p:nvGraphicFramePr>
        <p:xfrm>
          <a:off x="1068206" y="1473546"/>
          <a:ext cx="7012718" cy="4336121"/>
        </p:xfrm>
        <a:graphic>
          <a:graphicData uri="http://schemas.openxmlformats.org/drawingml/2006/table">
            <a:tbl>
              <a:tblPr/>
              <a:tblGrid>
                <a:gridCol w="2480713"/>
                <a:gridCol w="3689074"/>
                <a:gridCol w="842931"/>
              </a:tblGrid>
              <a:tr h="3780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mn-lt"/>
                          <a:ea typeface="+mn-ea"/>
                          <a:cs typeface="+mn-cs"/>
                        </a:rPr>
                        <a:t>Table 3: </a:t>
                      </a:r>
                      <a:r>
                        <a:rPr kumimoji="0" lang="en-GB" sz="1800" b="0" i="0" u="none" strike="noStrike" kern="1200" cap="none" spc="0" normalizeH="0" baseline="0" noProof="0" dirty="0" smtClean="0">
                          <a:ln>
                            <a:noFill/>
                          </a:ln>
                          <a:solidFill>
                            <a:prstClr val="black"/>
                          </a:solidFill>
                          <a:effectLst/>
                          <a:uLnTx/>
                          <a:uFillTx/>
                          <a:latin typeface="+mn-lt"/>
                          <a:ea typeface="+mn-ea"/>
                          <a:cs typeface="+mn-cs"/>
                        </a:rPr>
                        <a:t>Prediction of meat quality based on rumen temperature and post-slaughter haematological variables</a:t>
                      </a:r>
                    </a:p>
                  </a:txBody>
                  <a:tcPr marL="7481" marR="7481" marT="7481" marB="0" anchor="b">
                    <a:lnL>
                      <a:noFill/>
                    </a:lnL>
                    <a:lnR>
                      <a:noFill/>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050" b="1" i="0" u="none" strike="noStrike">
                        <a:solidFill>
                          <a:srgbClr val="000000"/>
                        </a:solidFill>
                        <a:effectLst/>
                        <a:latin typeface="+mn-lt"/>
                      </a:endParaRPr>
                    </a:p>
                  </a:txBody>
                  <a:tcPr marL="7481" marR="7481" marT="7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GB" sz="1050" b="1" i="0" u="none" strike="noStrike" dirty="0">
                        <a:solidFill>
                          <a:srgbClr val="000000"/>
                        </a:solidFill>
                        <a:effectLst/>
                        <a:latin typeface="+mn-lt"/>
                      </a:endParaRPr>
                    </a:p>
                  </a:txBody>
                  <a:tcPr marL="7481" marR="7481" marT="7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8000">
                <a:tc>
                  <a:txBody>
                    <a:bodyPr/>
                    <a:lstStyle/>
                    <a:p>
                      <a:pPr algn="l" fontAlgn="b"/>
                      <a:r>
                        <a:rPr lang="en-GB" sz="1800" b="1" i="0" u="none" strike="noStrike" dirty="0">
                          <a:solidFill>
                            <a:srgbClr val="000000"/>
                          </a:solidFill>
                          <a:effectLst/>
                          <a:latin typeface="+mn-lt"/>
                        </a:rPr>
                        <a:t>Y</a:t>
                      </a:r>
                    </a:p>
                  </a:txBody>
                  <a:tcPr marL="7481" marR="7481" marT="7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800" b="1" i="0" u="none" strike="noStrike">
                          <a:solidFill>
                            <a:srgbClr val="000000"/>
                          </a:solidFill>
                          <a:effectLst/>
                          <a:latin typeface="+mn-lt"/>
                        </a:rPr>
                        <a:t>Model (X</a:t>
                      </a:r>
                      <a:r>
                        <a:rPr lang="en-GB" sz="1800" b="1" i="0" u="none" strike="noStrike" baseline="-25000">
                          <a:solidFill>
                            <a:srgbClr val="000000"/>
                          </a:solidFill>
                          <a:effectLst/>
                          <a:latin typeface="+mn-lt"/>
                        </a:rPr>
                        <a:t>1</a:t>
                      </a:r>
                      <a:r>
                        <a:rPr lang="en-GB" sz="1800" b="1" i="0" u="none" strike="noStrike">
                          <a:solidFill>
                            <a:srgbClr val="000000"/>
                          </a:solidFill>
                          <a:effectLst/>
                          <a:latin typeface="+mn-lt"/>
                        </a:rPr>
                        <a:t>+X</a:t>
                      </a:r>
                      <a:r>
                        <a:rPr lang="en-GB" sz="1800" b="1" i="0" u="none" strike="noStrike" baseline="-25000">
                          <a:solidFill>
                            <a:srgbClr val="000000"/>
                          </a:solidFill>
                          <a:effectLst/>
                          <a:latin typeface="+mn-lt"/>
                        </a:rPr>
                        <a:t>2</a:t>
                      </a:r>
                      <a:r>
                        <a:rPr lang="en-GB" sz="1800" b="1" i="0" u="none" strike="noStrike">
                          <a:solidFill>
                            <a:srgbClr val="000000"/>
                          </a:solidFill>
                          <a:effectLst/>
                          <a:latin typeface="+mn-lt"/>
                        </a:rPr>
                        <a:t>+X</a:t>
                      </a:r>
                      <a:r>
                        <a:rPr lang="en-GB" sz="1800" b="1" i="0" u="none" strike="noStrike" baseline="-25000">
                          <a:solidFill>
                            <a:srgbClr val="000000"/>
                          </a:solidFill>
                          <a:effectLst/>
                          <a:latin typeface="+mn-lt"/>
                        </a:rPr>
                        <a:t>3</a:t>
                      </a:r>
                      <a:r>
                        <a:rPr lang="en-GB" sz="1800" b="1" i="0" u="none" strike="noStrike">
                          <a:solidFill>
                            <a:srgbClr val="000000"/>
                          </a:solidFill>
                          <a:effectLst/>
                          <a:latin typeface="+mn-lt"/>
                        </a:rPr>
                        <a:t>)</a:t>
                      </a:r>
                    </a:p>
                  </a:txBody>
                  <a:tcPr marL="7481" marR="7481" marT="7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1" i="0" u="none" strike="noStrike" dirty="0">
                          <a:solidFill>
                            <a:srgbClr val="000000"/>
                          </a:solidFill>
                          <a:effectLst/>
                          <a:latin typeface="+mn-lt"/>
                        </a:rPr>
                        <a:t>R</a:t>
                      </a:r>
                      <a:r>
                        <a:rPr lang="en-GB" sz="1800" b="1" i="0" u="none" strike="noStrike" baseline="30000" dirty="0">
                          <a:solidFill>
                            <a:srgbClr val="000000"/>
                          </a:solidFill>
                          <a:effectLst/>
                          <a:latin typeface="+mn-lt"/>
                        </a:rPr>
                        <a:t>2</a:t>
                      </a:r>
                      <a:endParaRPr lang="en-GB" sz="1800" b="1" i="0" u="none" strike="noStrike" dirty="0">
                        <a:solidFill>
                          <a:srgbClr val="000000"/>
                        </a:solidFill>
                        <a:effectLst/>
                        <a:latin typeface="+mn-lt"/>
                      </a:endParaRPr>
                    </a:p>
                  </a:txBody>
                  <a:tcPr marL="7481" marR="7481" marT="748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8000">
                <a:tc>
                  <a:txBody>
                    <a:bodyPr/>
                    <a:lstStyle/>
                    <a:p>
                      <a:pPr algn="l" fontAlgn="b"/>
                      <a:r>
                        <a:rPr lang="en-GB" sz="1800" b="0" i="0" u="none" strike="noStrike" dirty="0">
                          <a:solidFill>
                            <a:srgbClr val="000000"/>
                          </a:solidFill>
                          <a:effectLst/>
                          <a:latin typeface="+mn-lt"/>
                        </a:rPr>
                        <a:t>pH</a:t>
                      </a:r>
                      <a:r>
                        <a:rPr lang="en-GB" sz="1800" b="0" i="0" u="none" strike="noStrike" baseline="-25000" dirty="0">
                          <a:solidFill>
                            <a:srgbClr val="000000"/>
                          </a:solidFill>
                          <a:effectLst/>
                          <a:latin typeface="+mn-lt"/>
                        </a:rPr>
                        <a:t>ult</a:t>
                      </a:r>
                      <a:endParaRPr lang="en-GB" sz="1800" b="0" i="0" u="none" strike="noStrike" dirty="0">
                        <a:solidFill>
                          <a:srgbClr val="000000"/>
                        </a:solidFill>
                        <a:effectLst/>
                        <a:latin typeface="+mn-lt"/>
                      </a:endParaRPr>
                    </a:p>
                  </a:txBody>
                  <a:tcPr marL="7481" marR="7481" marT="748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1800" b="0" i="0" u="none" strike="noStrike" dirty="0" smtClean="0">
                          <a:solidFill>
                            <a:srgbClr val="000000"/>
                          </a:solidFill>
                          <a:effectLst/>
                          <a:latin typeface="+mn-lt"/>
                        </a:rPr>
                        <a:t>Max lairage</a:t>
                      </a:r>
                      <a:r>
                        <a:rPr lang="en-GB" sz="1800" b="0" i="0" u="none" strike="noStrike" baseline="0" dirty="0" smtClean="0">
                          <a:solidFill>
                            <a:srgbClr val="000000"/>
                          </a:solidFill>
                          <a:effectLst/>
                          <a:latin typeface="+mn-lt"/>
                        </a:rPr>
                        <a:t> </a:t>
                      </a:r>
                      <a:r>
                        <a:rPr lang="en-GB" sz="1800" b="0" i="0" u="none" strike="noStrike" dirty="0" smtClean="0">
                          <a:solidFill>
                            <a:srgbClr val="000000"/>
                          </a:solidFill>
                          <a:effectLst/>
                          <a:latin typeface="+mn-lt"/>
                        </a:rPr>
                        <a:t>RT </a:t>
                      </a:r>
                      <a:r>
                        <a:rPr lang="en-GB" sz="1800" b="0" i="0" u="none" strike="noStrike" dirty="0">
                          <a:solidFill>
                            <a:srgbClr val="000000"/>
                          </a:solidFill>
                          <a:effectLst/>
                          <a:latin typeface="+mn-lt"/>
                        </a:rPr>
                        <a:t>+ </a:t>
                      </a:r>
                      <a:r>
                        <a:rPr lang="en-GB" sz="1800" b="0" i="0" u="none" strike="noStrike" dirty="0" smtClean="0">
                          <a:solidFill>
                            <a:srgbClr val="000000"/>
                          </a:solidFill>
                          <a:effectLst/>
                          <a:latin typeface="+mn-lt"/>
                        </a:rPr>
                        <a:t>T3Cortisol </a:t>
                      </a:r>
                      <a:r>
                        <a:rPr lang="en-GB" sz="1800" b="0" i="0" u="none" strike="noStrike" dirty="0">
                          <a:solidFill>
                            <a:srgbClr val="000000"/>
                          </a:solidFill>
                          <a:effectLst/>
                          <a:latin typeface="+mn-lt"/>
                        </a:rPr>
                        <a:t>+ T3CK</a:t>
                      </a:r>
                    </a:p>
                  </a:txBody>
                  <a:tcPr marL="7481" marR="7481" marT="748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GB" sz="1800" b="0" i="0" u="none" strike="noStrike" dirty="0">
                          <a:solidFill>
                            <a:srgbClr val="000000"/>
                          </a:solidFill>
                          <a:effectLst/>
                          <a:latin typeface="+mn-lt"/>
                        </a:rPr>
                        <a:t>53.1</a:t>
                      </a:r>
                    </a:p>
                  </a:txBody>
                  <a:tcPr marL="7481" marR="7481" marT="7481" marB="0" anchor="ctr">
                    <a:lnL>
                      <a:noFill/>
                    </a:lnL>
                    <a:lnR>
                      <a:noFill/>
                    </a:lnR>
                    <a:lnT w="6350" cap="flat" cmpd="sng" algn="ctr">
                      <a:solidFill>
                        <a:srgbClr val="000000"/>
                      </a:solidFill>
                      <a:prstDash val="solid"/>
                      <a:round/>
                      <a:headEnd type="none" w="med" len="med"/>
                      <a:tailEnd type="none" w="med" len="med"/>
                    </a:lnT>
                    <a:lnB>
                      <a:noFill/>
                    </a:lnB>
                  </a:tcPr>
                </a:tc>
              </a:tr>
              <a:tr h="378000">
                <a:tc>
                  <a:txBody>
                    <a:bodyPr/>
                    <a:lstStyle/>
                    <a:p>
                      <a:pPr algn="l" fontAlgn="b"/>
                      <a:r>
                        <a:rPr lang="en-GB" sz="1800" b="0" i="0" u="none" strike="noStrike" dirty="0">
                          <a:solidFill>
                            <a:srgbClr val="000000"/>
                          </a:solidFill>
                          <a:effectLst/>
                          <a:latin typeface="+mn-lt"/>
                        </a:rPr>
                        <a:t>L*</a:t>
                      </a:r>
                    </a:p>
                  </a:txBody>
                  <a:tcPr marL="7481" marR="7481" marT="7481" marB="0" anchor="ctr">
                    <a:lnL>
                      <a:noFill/>
                    </a:lnL>
                    <a:lnR>
                      <a:noFill/>
                    </a:lnR>
                    <a:lnT>
                      <a:noFill/>
                    </a:lnT>
                    <a:lnB>
                      <a:noFill/>
                    </a:lnB>
                  </a:tcPr>
                </a:tc>
                <a:tc>
                  <a:txBody>
                    <a:bodyPr/>
                    <a:lstStyle/>
                    <a:p>
                      <a:pPr algn="l" fontAlgn="b"/>
                      <a:r>
                        <a:rPr lang="en-GB" sz="1800" b="0" i="0" u="none" strike="noStrike" dirty="0" smtClean="0">
                          <a:solidFill>
                            <a:srgbClr val="000000"/>
                          </a:solidFill>
                          <a:effectLst/>
                          <a:latin typeface="+mn-lt"/>
                        </a:rPr>
                        <a:t>Max lairage</a:t>
                      </a:r>
                      <a:r>
                        <a:rPr lang="en-GB" sz="1800" b="0" i="0" u="none" strike="noStrike" baseline="0" dirty="0" smtClean="0">
                          <a:solidFill>
                            <a:srgbClr val="000000"/>
                          </a:solidFill>
                          <a:effectLst/>
                          <a:latin typeface="+mn-lt"/>
                        </a:rPr>
                        <a:t> </a:t>
                      </a:r>
                      <a:r>
                        <a:rPr lang="en-GB" sz="1800" b="0" i="0" u="none" strike="noStrike" dirty="0" smtClean="0">
                          <a:solidFill>
                            <a:srgbClr val="000000"/>
                          </a:solidFill>
                          <a:effectLst/>
                          <a:latin typeface="+mn-lt"/>
                        </a:rPr>
                        <a:t>RT </a:t>
                      </a:r>
                      <a:endParaRPr lang="en-GB" sz="1800" b="0" i="0" u="none" strike="noStrike" dirty="0">
                        <a:solidFill>
                          <a:srgbClr val="000000"/>
                        </a:solidFill>
                        <a:effectLst/>
                        <a:latin typeface="+mn-lt"/>
                      </a:endParaRPr>
                    </a:p>
                  </a:txBody>
                  <a:tcPr marL="7481" marR="7481" marT="7481" marB="0" anchor="ctr">
                    <a:lnL>
                      <a:noFill/>
                    </a:lnL>
                    <a:lnR>
                      <a:noFill/>
                    </a:lnR>
                    <a:lnT>
                      <a:noFill/>
                    </a:lnT>
                    <a:lnB>
                      <a:noFill/>
                    </a:lnB>
                  </a:tcPr>
                </a:tc>
                <a:tc>
                  <a:txBody>
                    <a:bodyPr/>
                    <a:lstStyle/>
                    <a:p>
                      <a:pPr algn="ctr" fontAlgn="b"/>
                      <a:r>
                        <a:rPr lang="en-GB" sz="1800" b="0" i="0" u="none" strike="noStrike">
                          <a:solidFill>
                            <a:srgbClr val="000000"/>
                          </a:solidFill>
                          <a:effectLst/>
                          <a:latin typeface="+mn-lt"/>
                        </a:rPr>
                        <a:t>14.3</a:t>
                      </a:r>
                    </a:p>
                  </a:txBody>
                  <a:tcPr marL="7481" marR="7481" marT="7481" marB="0" anchor="ctr">
                    <a:lnL>
                      <a:noFill/>
                    </a:lnL>
                    <a:lnR>
                      <a:noFill/>
                    </a:lnR>
                    <a:lnT>
                      <a:noFill/>
                    </a:lnT>
                    <a:lnB>
                      <a:noFill/>
                    </a:lnB>
                  </a:tcPr>
                </a:tc>
              </a:tr>
              <a:tr h="378000">
                <a:tc>
                  <a:txBody>
                    <a:bodyPr/>
                    <a:lstStyle/>
                    <a:p>
                      <a:pPr algn="l" fontAlgn="b"/>
                      <a:r>
                        <a:rPr lang="en-GB" sz="1800" b="0" i="0" u="none" strike="noStrike">
                          <a:solidFill>
                            <a:srgbClr val="000000"/>
                          </a:solidFill>
                          <a:effectLst/>
                          <a:latin typeface="+mn-lt"/>
                        </a:rPr>
                        <a:t>a* </a:t>
                      </a:r>
                    </a:p>
                  </a:txBody>
                  <a:tcPr marL="7481" marR="7481" marT="7481" marB="0" anchor="ctr">
                    <a:lnL>
                      <a:noFill/>
                    </a:lnL>
                    <a:lnR>
                      <a:noFill/>
                    </a:lnR>
                    <a:lnT>
                      <a:noFill/>
                    </a:lnT>
                    <a:lnB>
                      <a:noFill/>
                    </a:lnB>
                  </a:tcPr>
                </a:tc>
                <a:tc>
                  <a:txBody>
                    <a:bodyPr/>
                    <a:lstStyle/>
                    <a:p>
                      <a:pPr algn="l" fontAlgn="b"/>
                      <a:r>
                        <a:rPr lang="en-GB" sz="1800" b="0" i="0" u="none" strike="noStrike" dirty="0" smtClean="0">
                          <a:solidFill>
                            <a:srgbClr val="000000"/>
                          </a:solidFill>
                          <a:effectLst/>
                          <a:latin typeface="+mn-lt"/>
                        </a:rPr>
                        <a:t>Max lairage</a:t>
                      </a:r>
                      <a:r>
                        <a:rPr lang="en-GB" sz="1800" b="0" i="0" u="none" strike="noStrike" baseline="0" dirty="0" smtClean="0">
                          <a:solidFill>
                            <a:srgbClr val="000000"/>
                          </a:solidFill>
                          <a:effectLst/>
                          <a:latin typeface="+mn-lt"/>
                        </a:rPr>
                        <a:t> </a:t>
                      </a:r>
                      <a:r>
                        <a:rPr lang="en-GB" sz="1800" b="0" i="0" u="none" strike="noStrike" dirty="0" smtClean="0">
                          <a:solidFill>
                            <a:srgbClr val="000000"/>
                          </a:solidFill>
                          <a:effectLst/>
                          <a:latin typeface="+mn-lt"/>
                        </a:rPr>
                        <a:t>RT  </a:t>
                      </a:r>
                      <a:r>
                        <a:rPr lang="en-GB" sz="1800" b="0" i="0" u="none" strike="noStrike" dirty="0">
                          <a:solidFill>
                            <a:srgbClr val="000000"/>
                          </a:solidFill>
                          <a:effectLst/>
                          <a:latin typeface="+mn-lt"/>
                        </a:rPr>
                        <a:t>+ T3CK</a:t>
                      </a:r>
                    </a:p>
                  </a:txBody>
                  <a:tcPr marL="7481" marR="7481" marT="7481" marB="0" anchor="ctr">
                    <a:lnL>
                      <a:noFill/>
                    </a:lnL>
                    <a:lnR>
                      <a:noFill/>
                    </a:lnR>
                    <a:lnT>
                      <a:noFill/>
                    </a:lnT>
                    <a:lnB>
                      <a:noFill/>
                    </a:lnB>
                  </a:tcPr>
                </a:tc>
                <a:tc>
                  <a:txBody>
                    <a:bodyPr/>
                    <a:lstStyle/>
                    <a:p>
                      <a:pPr algn="ctr" fontAlgn="b"/>
                      <a:r>
                        <a:rPr lang="en-GB" sz="1800" b="0" i="0" u="none" strike="noStrike">
                          <a:solidFill>
                            <a:srgbClr val="000000"/>
                          </a:solidFill>
                          <a:effectLst/>
                          <a:latin typeface="+mn-lt"/>
                        </a:rPr>
                        <a:t>47.2</a:t>
                      </a:r>
                    </a:p>
                  </a:txBody>
                  <a:tcPr marL="7481" marR="7481" marT="7481" marB="0" anchor="ctr">
                    <a:lnL>
                      <a:noFill/>
                    </a:lnL>
                    <a:lnR>
                      <a:noFill/>
                    </a:lnR>
                    <a:lnT>
                      <a:noFill/>
                    </a:lnT>
                    <a:lnB>
                      <a:noFill/>
                    </a:lnB>
                  </a:tcPr>
                </a:tc>
              </a:tr>
              <a:tr h="378000">
                <a:tc>
                  <a:txBody>
                    <a:bodyPr/>
                    <a:lstStyle/>
                    <a:p>
                      <a:pPr algn="l" fontAlgn="b"/>
                      <a:r>
                        <a:rPr lang="en-GB" sz="1800" b="0" i="0" u="none" strike="noStrike">
                          <a:solidFill>
                            <a:srgbClr val="000000"/>
                          </a:solidFill>
                          <a:effectLst/>
                          <a:latin typeface="+mn-lt"/>
                        </a:rPr>
                        <a:t>b*</a:t>
                      </a:r>
                    </a:p>
                  </a:txBody>
                  <a:tcPr marL="7481" marR="7481" marT="7481" marB="0" anchor="ctr">
                    <a:lnL>
                      <a:noFill/>
                    </a:lnL>
                    <a:lnR>
                      <a:noFill/>
                    </a:lnR>
                    <a:lnT>
                      <a:noFill/>
                    </a:lnT>
                    <a:lnB>
                      <a:noFill/>
                    </a:lnB>
                  </a:tcPr>
                </a:tc>
                <a:tc>
                  <a:txBody>
                    <a:bodyPr/>
                    <a:lstStyle/>
                    <a:p>
                      <a:pPr algn="l" fontAlgn="b"/>
                      <a:r>
                        <a:rPr lang="en-GB" sz="1800" b="0" i="0" u="none" strike="noStrike" dirty="0" smtClean="0">
                          <a:solidFill>
                            <a:srgbClr val="000000"/>
                          </a:solidFill>
                          <a:effectLst/>
                          <a:latin typeface="+mn-lt"/>
                        </a:rPr>
                        <a:t>Max lairage</a:t>
                      </a:r>
                      <a:r>
                        <a:rPr lang="en-GB" sz="1800" b="0" i="0" u="none" strike="noStrike" baseline="0" dirty="0" smtClean="0">
                          <a:solidFill>
                            <a:srgbClr val="000000"/>
                          </a:solidFill>
                          <a:effectLst/>
                          <a:latin typeface="+mn-lt"/>
                        </a:rPr>
                        <a:t> </a:t>
                      </a:r>
                      <a:r>
                        <a:rPr lang="en-GB" sz="1800" b="0" i="0" u="none" strike="noStrike" dirty="0" smtClean="0">
                          <a:solidFill>
                            <a:srgbClr val="000000"/>
                          </a:solidFill>
                          <a:effectLst/>
                          <a:latin typeface="+mn-lt"/>
                        </a:rPr>
                        <a:t>RT  </a:t>
                      </a:r>
                      <a:r>
                        <a:rPr lang="en-GB" sz="1800" b="0" i="0" u="none" strike="noStrike" dirty="0">
                          <a:solidFill>
                            <a:srgbClr val="000000"/>
                          </a:solidFill>
                          <a:effectLst/>
                          <a:latin typeface="+mn-lt"/>
                        </a:rPr>
                        <a:t>+ T3CK</a:t>
                      </a:r>
                    </a:p>
                  </a:txBody>
                  <a:tcPr marL="7481" marR="7481" marT="7481" marB="0" anchor="ctr">
                    <a:lnL>
                      <a:noFill/>
                    </a:lnL>
                    <a:lnR>
                      <a:noFill/>
                    </a:lnR>
                    <a:lnT>
                      <a:noFill/>
                    </a:lnT>
                    <a:lnB>
                      <a:noFill/>
                    </a:lnB>
                  </a:tcPr>
                </a:tc>
                <a:tc>
                  <a:txBody>
                    <a:bodyPr/>
                    <a:lstStyle/>
                    <a:p>
                      <a:pPr algn="ctr" fontAlgn="b"/>
                      <a:r>
                        <a:rPr lang="en-GB" sz="1800" b="0" i="0" u="none" strike="noStrike">
                          <a:solidFill>
                            <a:srgbClr val="000000"/>
                          </a:solidFill>
                          <a:effectLst/>
                          <a:latin typeface="+mn-lt"/>
                        </a:rPr>
                        <a:t>45.4</a:t>
                      </a:r>
                    </a:p>
                  </a:txBody>
                  <a:tcPr marL="7481" marR="7481" marT="7481" marB="0" anchor="ctr">
                    <a:lnL>
                      <a:noFill/>
                    </a:lnL>
                    <a:lnR>
                      <a:noFill/>
                    </a:lnR>
                    <a:lnT>
                      <a:noFill/>
                    </a:lnT>
                    <a:lnB>
                      <a:noFill/>
                    </a:lnB>
                  </a:tcPr>
                </a:tc>
              </a:tr>
              <a:tr h="378000">
                <a:tc>
                  <a:txBody>
                    <a:bodyPr/>
                    <a:lstStyle/>
                    <a:p>
                      <a:pPr algn="l" fontAlgn="b"/>
                      <a:r>
                        <a:rPr lang="en-GB" sz="1800" b="0" i="0" u="none" strike="noStrike" dirty="0">
                          <a:solidFill>
                            <a:srgbClr val="000000"/>
                          </a:solidFill>
                          <a:effectLst/>
                          <a:latin typeface="+mn-lt"/>
                        </a:rPr>
                        <a:t>Cooking Loss D7</a:t>
                      </a:r>
                    </a:p>
                  </a:txBody>
                  <a:tcPr marL="7481" marR="7481" marT="7481" marB="0" anchor="ctr">
                    <a:lnL>
                      <a:noFill/>
                    </a:lnL>
                    <a:lnR>
                      <a:noFill/>
                    </a:lnR>
                    <a:lnT>
                      <a:noFill/>
                    </a:lnT>
                    <a:lnB>
                      <a:noFill/>
                    </a:lnB>
                  </a:tcPr>
                </a:tc>
                <a:tc>
                  <a:txBody>
                    <a:bodyPr/>
                    <a:lstStyle/>
                    <a:p>
                      <a:pPr algn="l" fontAlgn="b"/>
                      <a:r>
                        <a:rPr lang="en-GB" sz="1800" b="0" i="0" u="none" strike="noStrike" dirty="0" smtClean="0">
                          <a:solidFill>
                            <a:srgbClr val="000000"/>
                          </a:solidFill>
                          <a:effectLst/>
                          <a:latin typeface="+mn-lt"/>
                        </a:rPr>
                        <a:t>Max lairage</a:t>
                      </a:r>
                      <a:r>
                        <a:rPr lang="en-GB" sz="1800" b="0" i="0" u="none" strike="noStrike" baseline="0" dirty="0" smtClean="0">
                          <a:solidFill>
                            <a:srgbClr val="000000"/>
                          </a:solidFill>
                          <a:effectLst/>
                          <a:latin typeface="+mn-lt"/>
                        </a:rPr>
                        <a:t> </a:t>
                      </a:r>
                      <a:r>
                        <a:rPr lang="en-GB" sz="1800" b="0" i="0" u="none" strike="noStrike" dirty="0" smtClean="0">
                          <a:solidFill>
                            <a:srgbClr val="000000"/>
                          </a:solidFill>
                          <a:effectLst/>
                          <a:latin typeface="+mn-lt"/>
                        </a:rPr>
                        <a:t>RT  </a:t>
                      </a:r>
                      <a:r>
                        <a:rPr lang="en-GB" sz="1800" b="0" i="0" u="none" strike="noStrike" dirty="0">
                          <a:solidFill>
                            <a:srgbClr val="000000"/>
                          </a:solidFill>
                          <a:effectLst/>
                          <a:latin typeface="+mn-lt"/>
                        </a:rPr>
                        <a:t>+ T3CK</a:t>
                      </a:r>
                    </a:p>
                  </a:txBody>
                  <a:tcPr marL="7481" marR="7481" marT="7481" marB="0" anchor="ctr">
                    <a:lnL>
                      <a:noFill/>
                    </a:lnL>
                    <a:lnR>
                      <a:noFill/>
                    </a:lnR>
                    <a:lnT>
                      <a:noFill/>
                    </a:lnT>
                    <a:lnB>
                      <a:noFill/>
                    </a:lnB>
                  </a:tcPr>
                </a:tc>
                <a:tc>
                  <a:txBody>
                    <a:bodyPr/>
                    <a:lstStyle/>
                    <a:p>
                      <a:pPr algn="ctr" fontAlgn="b"/>
                      <a:r>
                        <a:rPr lang="en-GB" sz="1800" b="0" i="0" u="none" strike="noStrike" dirty="0">
                          <a:solidFill>
                            <a:srgbClr val="000000"/>
                          </a:solidFill>
                          <a:effectLst/>
                          <a:latin typeface="+mn-lt"/>
                        </a:rPr>
                        <a:t>33.4</a:t>
                      </a:r>
                    </a:p>
                  </a:txBody>
                  <a:tcPr marL="7481" marR="7481" marT="7481" marB="0" anchor="ctr">
                    <a:lnL>
                      <a:noFill/>
                    </a:lnL>
                    <a:lnR>
                      <a:noFill/>
                    </a:lnR>
                    <a:lnT>
                      <a:noFill/>
                    </a:lnT>
                    <a:lnB>
                      <a:noFill/>
                    </a:lnB>
                  </a:tcPr>
                </a:tc>
              </a:tr>
              <a:tr h="378000">
                <a:tc>
                  <a:txBody>
                    <a:bodyPr/>
                    <a:lstStyle/>
                    <a:p>
                      <a:pPr algn="l" fontAlgn="b"/>
                      <a:r>
                        <a:rPr lang="en-GB" sz="1800" b="0" i="0" u="none" strike="noStrike" dirty="0">
                          <a:solidFill>
                            <a:srgbClr val="000000"/>
                          </a:solidFill>
                          <a:effectLst/>
                          <a:latin typeface="+mn-lt"/>
                        </a:rPr>
                        <a:t>Cooking Loss D14</a:t>
                      </a:r>
                    </a:p>
                  </a:txBody>
                  <a:tcPr marL="7481" marR="7481" marT="7481" marB="0" anchor="ctr">
                    <a:lnL>
                      <a:noFill/>
                    </a:lnL>
                    <a:lnR>
                      <a:noFill/>
                    </a:lnR>
                    <a:lnT>
                      <a:noFill/>
                    </a:lnT>
                    <a:lnB>
                      <a:noFill/>
                    </a:lnB>
                  </a:tcPr>
                </a:tc>
                <a:tc>
                  <a:txBody>
                    <a:bodyPr/>
                    <a:lstStyle/>
                    <a:p>
                      <a:pPr algn="l" fontAlgn="b"/>
                      <a:r>
                        <a:rPr lang="en-GB" sz="1800" b="0" i="0" u="none" strike="noStrike" dirty="0" smtClean="0">
                          <a:solidFill>
                            <a:srgbClr val="000000"/>
                          </a:solidFill>
                          <a:effectLst/>
                          <a:latin typeface="+mn-lt"/>
                        </a:rPr>
                        <a:t>Max lairage</a:t>
                      </a:r>
                      <a:r>
                        <a:rPr lang="en-GB" sz="1800" b="0" i="0" u="none" strike="noStrike" baseline="0" dirty="0" smtClean="0">
                          <a:solidFill>
                            <a:srgbClr val="000000"/>
                          </a:solidFill>
                          <a:effectLst/>
                          <a:latin typeface="+mn-lt"/>
                        </a:rPr>
                        <a:t> </a:t>
                      </a:r>
                      <a:r>
                        <a:rPr lang="en-GB" sz="1800" b="0" i="0" u="none" strike="noStrike" dirty="0" smtClean="0">
                          <a:solidFill>
                            <a:srgbClr val="000000"/>
                          </a:solidFill>
                          <a:effectLst/>
                          <a:latin typeface="+mn-lt"/>
                        </a:rPr>
                        <a:t>RT + T3Cortisol</a:t>
                      </a:r>
                      <a:endParaRPr lang="en-GB" sz="1800" b="0" i="0" u="none" strike="noStrike" dirty="0">
                        <a:solidFill>
                          <a:srgbClr val="000000"/>
                        </a:solidFill>
                        <a:effectLst/>
                        <a:latin typeface="+mn-lt"/>
                      </a:endParaRPr>
                    </a:p>
                  </a:txBody>
                  <a:tcPr marL="7481" marR="7481" marT="7481" marB="0" anchor="ctr">
                    <a:lnL>
                      <a:noFill/>
                    </a:lnL>
                    <a:lnR>
                      <a:noFill/>
                    </a:lnR>
                    <a:lnT>
                      <a:noFill/>
                    </a:lnT>
                    <a:lnB>
                      <a:noFill/>
                    </a:lnB>
                  </a:tcPr>
                </a:tc>
                <a:tc>
                  <a:txBody>
                    <a:bodyPr/>
                    <a:lstStyle/>
                    <a:p>
                      <a:pPr algn="ctr" fontAlgn="b"/>
                      <a:r>
                        <a:rPr lang="en-GB" sz="1800" b="0" i="0" u="none" strike="noStrike" dirty="0">
                          <a:solidFill>
                            <a:srgbClr val="000000"/>
                          </a:solidFill>
                          <a:effectLst/>
                          <a:latin typeface="+mn-lt"/>
                        </a:rPr>
                        <a:t>9.2</a:t>
                      </a:r>
                    </a:p>
                  </a:txBody>
                  <a:tcPr marL="7481" marR="7481" marT="7481" marB="0" anchor="ctr">
                    <a:lnL>
                      <a:noFill/>
                    </a:lnL>
                    <a:lnR>
                      <a:noFill/>
                    </a:lnR>
                    <a:lnT>
                      <a:noFill/>
                    </a:lnT>
                    <a:lnB>
                      <a:noFill/>
                    </a:lnB>
                  </a:tcPr>
                </a:tc>
              </a:tr>
              <a:tr h="378000">
                <a:tc>
                  <a:txBody>
                    <a:bodyPr/>
                    <a:lstStyle/>
                    <a:p>
                      <a:pPr algn="l" fontAlgn="b"/>
                      <a:r>
                        <a:rPr lang="en-GB" sz="1800" b="0" i="0" u="none" strike="noStrike">
                          <a:solidFill>
                            <a:srgbClr val="000000"/>
                          </a:solidFill>
                          <a:effectLst/>
                          <a:latin typeface="+mn-lt"/>
                        </a:rPr>
                        <a:t>WBSF D7</a:t>
                      </a:r>
                    </a:p>
                  </a:txBody>
                  <a:tcPr marL="7481" marR="7481" marT="7481" marB="0" anchor="ctr">
                    <a:lnL>
                      <a:noFill/>
                    </a:lnL>
                    <a:lnR>
                      <a:noFill/>
                    </a:lnR>
                    <a:lnT>
                      <a:noFill/>
                    </a:lnT>
                    <a:lnB>
                      <a:noFill/>
                    </a:lnB>
                  </a:tcPr>
                </a:tc>
                <a:tc>
                  <a:txBody>
                    <a:bodyPr/>
                    <a:lstStyle/>
                    <a:p>
                      <a:pPr algn="l" fontAlgn="b"/>
                      <a:r>
                        <a:rPr lang="en-GB" sz="1800" b="0" i="0" u="none" strike="noStrike" dirty="0" smtClean="0">
                          <a:solidFill>
                            <a:srgbClr val="000000"/>
                          </a:solidFill>
                          <a:effectLst/>
                          <a:latin typeface="+mn-lt"/>
                        </a:rPr>
                        <a:t>Mean lairage</a:t>
                      </a:r>
                      <a:r>
                        <a:rPr lang="en-GB" sz="1800" b="0" i="0" u="none" strike="noStrike" baseline="0" dirty="0" smtClean="0">
                          <a:solidFill>
                            <a:srgbClr val="000000"/>
                          </a:solidFill>
                          <a:effectLst/>
                          <a:latin typeface="+mn-lt"/>
                        </a:rPr>
                        <a:t> </a:t>
                      </a:r>
                      <a:r>
                        <a:rPr lang="en-GB" sz="1800" b="0" i="0" u="none" strike="noStrike" dirty="0" smtClean="0">
                          <a:solidFill>
                            <a:srgbClr val="000000"/>
                          </a:solidFill>
                          <a:effectLst/>
                          <a:latin typeface="+mn-lt"/>
                        </a:rPr>
                        <a:t>RT  </a:t>
                      </a:r>
                      <a:r>
                        <a:rPr lang="en-GB" sz="1800" b="0" i="0" u="none" strike="noStrike" dirty="0">
                          <a:solidFill>
                            <a:srgbClr val="000000"/>
                          </a:solidFill>
                          <a:effectLst/>
                          <a:latin typeface="+mn-lt"/>
                        </a:rPr>
                        <a:t>+ T3CK</a:t>
                      </a:r>
                    </a:p>
                  </a:txBody>
                  <a:tcPr marL="7481" marR="7481" marT="7481" marB="0" anchor="ctr">
                    <a:lnL>
                      <a:noFill/>
                    </a:lnL>
                    <a:lnR>
                      <a:noFill/>
                    </a:lnR>
                    <a:lnT>
                      <a:noFill/>
                    </a:lnT>
                    <a:lnB>
                      <a:noFill/>
                    </a:lnB>
                  </a:tcPr>
                </a:tc>
                <a:tc>
                  <a:txBody>
                    <a:bodyPr/>
                    <a:lstStyle/>
                    <a:p>
                      <a:pPr algn="ctr" fontAlgn="b"/>
                      <a:r>
                        <a:rPr lang="en-GB" sz="1800" b="0" i="0" u="none" strike="noStrike" dirty="0">
                          <a:solidFill>
                            <a:srgbClr val="000000"/>
                          </a:solidFill>
                          <a:effectLst/>
                          <a:latin typeface="+mn-lt"/>
                        </a:rPr>
                        <a:t>17.5</a:t>
                      </a:r>
                    </a:p>
                  </a:txBody>
                  <a:tcPr marL="7481" marR="7481" marT="7481" marB="0" anchor="ctr">
                    <a:lnL>
                      <a:noFill/>
                    </a:lnL>
                    <a:lnR>
                      <a:noFill/>
                    </a:lnR>
                    <a:lnT>
                      <a:noFill/>
                    </a:lnT>
                    <a:lnB>
                      <a:noFill/>
                    </a:lnB>
                  </a:tcPr>
                </a:tc>
              </a:tr>
              <a:tr h="378000">
                <a:tc>
                  <a:txBody>
                    <a:bodyPr/>
                    <a:lstStyle/>
                    <a:p>
                      <a:pPr algn="l" fontAlgn="b"/>
                      <a:r>
                        <a:rPr lang="en-GB" sz="1800" b="0" i="0" u="none" strike="noStrike" dirty="0">
                          <a:solidFill>
                            <a:srgbClr val="000000"/>
                          </a:solidFill>
                          <a:effectLst/>
                          <a:latin typeface="+mn-lt"/>
                        </a:rPr>
                        <a:t>WBSF D14</a:t>
                      </a:r>
                    </a:p>
                  </a:txBody>
                  <a:tcPr marL="7481" marR="7481" marT="7481"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GB" sz="1800" b="0" i="0" u="none" strike="noStrike" dirty="0" smtClean="0">
                          <a:solidFill>
                            <a:srgbClr val="000000"/>
                          </a:solidFill>
                          <a:effectLst/>
                          <a:latin typeface="+mn-lt"/>
                        </a:rPr>
                        <a:t>Mean lairage</a:t>
                      </a:r>
                      <a:r>
                        <a:rPr lang="en-GB" sz="1800" b="0" i="0" u="none" strike="noStrike" baseline="0" dirty="0" smtClean="0">
                          <a:solidFill>
                            <a:srgbClr val="000000"/>
                          </a:solidFill>
                          <a:effectLst/>
                          <a:latin typeface="+mn-lt"/>
                        </a:rPr>
                        <a:t> </a:t>
                      </a:r>
                      <a:r>
                        <a:rPr lang="en-GB" sz="1800" b="0" i="0" u="none" strike="noStrike" dirty="0" smtClean="0">
                          <a:solidFill>
                            <a:srgbClr val="000000"/>
                          </a:solidFill>
                          <a:effectLst/>
                          <a:latin typeface="+mn-lt"/>
                        </a:rPr>
                        <a:t>RT  </a:t>
                      </a:r>
                      <a:r>
                        <a:rPr lang="en-GB" sz="1800" b="0" i="0" u="none" strike="noStrike" dirty="0">
                          <a:solidFill>
                            <a:srgbClr val="000000"/>
                          </a:solidFill>
                          <a:effectLst/>
                          <a:latin typeface="+mn-lt"/>
                        </a:rPr>
                        <a:t>+ T3CK</a:t>
                      </a:r>
                    </a:p>
                  </a:txBody>
                  <a:tcPr marL="7481" marR="7481" marT="7481"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mn-lt"/>
                        </a:rPr>
                        <a:t>23.2</a:t>
                      </a:r>
                    </a:p>
                  </a:txBody>
                  <a:tcPr marL="7481" marR="7481" marT="7481" marB="0" anchor="ctr">
                    <a:lnL>
                      <a:noFill/>
                    </a:lnL>
                    <a:lnR>
                      <a:noFill/>
                    </a:lnR>
                    <a:lnT>
                      <a:noFill/>
                    </a:lnT>
                    <a:lnB w="12700" cap="flat" cmpd="sng" algn="ctr">
                      <a:solidFill>
                        <a:schemeClr val="tx1"/>
                      </a:solidFill>
                      <a:prstDash val="solid"/>
                      <a:round/>
                      <a:headEnd type="none" w="med" len="med"/>
                      <a:tailEnd type="none" w="med" len="med"/>
                    </a:lnB>
                  </a:tcPr>
                </a:tc>
              </a:tr>
              <a:tr h="378000">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000000"/>
                          </a:solidFill>
                          <a:effectLst/>
                          <a:uLnTx/>
                          <a:uFillTx/>
                          <a:latin typeface="+mn-lt"/>
                          <a:ea typeface="+mn-ea"/>
                          <a:cs typeface="+mn-cs"/>
                        </a:rPr>
                        <a:t>RT = rumen temperature; T3CK = </a:t>
                      </a:r>
                      <a:r>
                        <a:rPr kumimoji="0" lang="en-GB" sz="1400" b="0" i="0" u="none" strike="noStrike" kern="1200" cap="none" spc="0" normalizeH="0" baseline="0" noProof="0" dirty="0" err="1" smtClean="0">
                          <a:ln>
                            <a:noFill/>
                          </a:ln>
                          <a:solidFill>
                            <a:srgbClr val="000000"/>
                          </a:solidFill>
                          <a:effectLst/>
                          <a:uLnTx/>
                          <a:uFillTx/>
                          <a:latin typeface="+mn-lt"/>
                          <a:ea typeface="+mn-ea"/>
                          <a:cs typeface="+mn-cs"/>
                        </a:rPr>
                        <a:t>creatine</a:t>
                      </a:r>
                      <a:r>
                        <a:rPr kumimoji="0" lang="en-GB" sz="1400" b="0" i="0" u="none" strike="noStrike" kern="1200" cap="none" spc="0" normalizeH="0" baseline="0" noProof="0" dirty="0" smtClean="0">
                          <a:ln>
                            <a:noFill/>
                          </a:ln>
                          <a:solidFill>
                            <a:srgbClr val="000000"/>
                          </a:solidFill>
                          <a:effectLst/>
                          <a:uLnTx/>
                          <a:uFillTx/>
                          <a:latin typeface="+mn-lt"/>
                          <a:ea typeface="+mn-ea"/>
                          <a:cs typeface="+mn-cs"/>
                        </a:rPr>
                        <a:t> kinase at slaughter; T3Cortisol = cortisol at slaughter</a:t>
                      </a:r>
                      <a:endParaRPr lang="en-GB" sz="1800" b="0" i="0" u="none" strike="noStrike" dirty="0">
                        <a:solidFill>
                          <a:srgbClr val="000000"/>
                        </a:solidFill>
                        <a:effectLst/>
                        <a:latin typeface="+mn-lt"/>
                      </a:endParaRPr>
                    </a:p>
                  </a:txBody>
                  <a:tcPr marL="7481" marR="7481" marT="7481"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GB" sz="1200" b="0" i="0" u="none" strike="noStrike" dirty="0">
                        <a:solidFill>
                          <a:srgbClr val="000000"/>
                        </a:solidFill>
                        <a:effectLst/>
                        <a:latin typeface="+mn-lt"/>
                      </a:endParaRPr>
                    </a:p>
                  </a:txBody>
                  <a:tcPr marL="7481" marR="7481" marT="7481"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en-GB" sz="1200" b="0" i="0" u="none" strike="noStrike" dirty="0">
                        <a:solidFill>
                          <a:srgbClr val="000000"/>
                        </a:solidFill>
                        <a:effectLst/>
                        <a:latin typeface="+mn-lt"/>
                      </a:endParaRPr>
                    </a:p>
                  </a:txBody>
                  <a:tcPr marL="7481" marR="7481" marT="7481"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10" name="Rounded Rectangle 9"/>
          <p:cNvSpPr/>
          <p:nvPr/>
        </p:nvSpPr>
        <p:spPr>
          <a:xfrm>
            <a:off x="873851" y="2407700"/>
            <a:ext cx="7207073" cy="431034"/>
          </a:xfrm>
          <a:prstGeom prst="roundRect">
            <a:avLst/>
          </a:prstGeom>
          <a:noFill/>
          <a:ln w="19050">
            <a:solidFill>
              <a:srgbClr val="009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264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Conclusion</a:t>
            </a:r>
            <a:endParaRPr lang="en-GB" dirty="0"/>
          </a:p>
        </p:txBody>
      </p:sp>
      <p:sp>
        <p:nvSpPr>
          <p:cNvPr id="3" name="Content Placeholder 2"/>
          <p:cNvSpPr>
            <a:spLocks noGrp="1"/>
          </p:cNvSpPr>
          <p:nvPr>
            <p:ph idx="1"/>
          </p:nvPr>
        </p:nvSpPr>
        <p:spPr>
          <a:xfrm>
            <a:off x="290457" y="1863090"/>
            <a:ext cx="8568216" cy="4003322"/>
          </a:xfrm>
        </p:spPr>
        <p:txBody>
          <a:bodyPr/>
          <a:lstStyle/>
          <a:p>
            <a:r>
              <a:rPr lang="en-GB" dirty="0"/>
              <a:t>Rumen temperature rose significantly during the pre-slaughter </a:t>
            </a:r>
            <a:r>
              <a:rPr lang="en-GB" dirty="0" smtClean="0"/>
              <a:t>phase</a:t>
            </a:r>
          </a:p>
          <a:p>
            <a:pPr marL="0" indent="0">
              <a:buNone/>
            </a:pPr>
            <a:endParaRPr lang="en-GB" dirty="0"/>
          </a:p>
          <a:p>
            <a:r>
              <a:rPr lang="en-GB" dirty="0" smtClean="0"/>
              <a:t>This </a:t>
            </a:r>
            <a:r>
              <a:rPr lang="en-GB" dirty="0"/>
              <a:t>technology may provide insights into stress-induced </a:t>
            </a:r>
            <a:r>
              <a:rPr lang="en-GB" dirty="0" smtClean="0"/>
              <a:t>hyperthermia &amp; meat quality prediction </a:t>
            </a:r>
            <a:endParaRPr lang="en-GB" dirty="0"/>
          </a:p>
        </p:txBody>
      </p:sp>
      <p:pic>
        <p:nvPicPr>
          <p:cNvPr id="4" name="Picture 3"/>
          <p:cNvPicPr>
            <a:picLocks noChangeAspect="1"/>
          </p:cNvPicPr>
          <p:nvPr/>
        </p:nvPicPr>
        <p:blipFill>
          <a:blip r:embed="rId2"/>
          <a:stretch>
            <a:fillRect/>
          </a:stretch>
        </p:blipFill>
        <p:spPr>
          <a:xfrm>
            <a:off x="0" y="5144876"/>
            <a:ext cx="9120406" cy="1713124"/>
          </a:xfrm>
          <a:prstGeom prst="rect">
            <a:avLst/>
          </a:prstGeom>
        </p:spPr>
      </p:pic>
    </p:spTree>
    <p:extLst>
      <p:ext uri="{BB962C8B-B14F-4D97-AF65-F5344CB8AC3E}">
        <p14:creationId xmlns:p14="http://schemas.microsoft.com/office/powerpoint/2010/main" val="4073863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6440" t="25732" r="8305" b="25054"/>
          <a:stretch/>
        </p:blipFill>
        <p:spPr>
          <a:xfrm>
            <a:off x="1" y="1146875"/>
            <a:ext cx="9144000" cy="3949573"/>
          </a:xfrm>
          <a:prstGeom prst="rect">
            <a:avLst/>
          </a:prstGeom>
        </p:spPr>
      </p:pic>
    </p:spTree>
    <p:extLst>
      <p:ext uri="{BB962C8B-B14F-4D97-AF65-F5344CB8AC3E}">
        <p14:creationId xmlns:p14="http://schemas.microsoft.com/office/powerpoint/2010/main" val="3748454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Acknowledgements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921" y="1979899"/>
            <a:ext cx="5453765" cy="14034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9849" y="3742009"/>
            <a:ext cx="4425880" cy="161806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8353" y="5945193"/>
            <a:ext cx="4850353" cy="764038"/>
          </a:xfrm>
          <a:prstGeom prst="rect">
            <a:avLst/>
          </a:prstGeom>
        </p:spPr>
      </p:pic>
    </p:spTree>
    <p:extLst>
      <p:ext uri="{BB962C8B-B14F-4D97-AF65-F5344CB8AC3E}">
        <p14:creationId xmlns:p14="http://schemas.microsoft.com/office/powerpoint/2010/main" val="1300733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References</a:t>
            </a:r>
            <a:endParaRPr lang="en-GB" dirty="0"/>
          </a:p>
        </p:txBody>
      </p:sp>
      <p:sp>
        <p:nvSpPr>
          <p:cNvPr id="3" name="Content Placeholder 2"/>
          <p:cNvSpPr>
            <a:spLocks noGrp="1"/>
          </p:cNvSpPr>
          <p:nvPr>
            <p:ph idx="1"/>
          </p:nvPr>
        </p:nvSpPr>
        <p:spPr/>
        <p:txBody>
          <a:bodyPr/>
          <a:lstStyle/>
          <a:p>
            <a:pPr marL="342900" lvl="0" indent="-342900" eaLnBrk="0" fontAlgn="base" hangingPunct="0">
              <a:lnSpc>
                <a:spcPct val="100000"/>
              </a:lnSpc>
              <a:spcBef>
                <a:spcPct val="20000"/>
              </a:spcBef>
              <a:spcAft>
                <a:spcPct val="0"/>
              </a:spcAft>
              <a:buFontTx/>
              <a:buChar char="•"/>
            </a:pPr>
            <a:r>
              <a:rPr lang="en-GB" sz="1400" kern="0" dirty="0">
                <a:solidFill>
                  <a:srgbClr val="000000"/>
                </a:solidFill>
              </a:rPr>
              <a:t>FERGUSON, D. M. &amp; WARNER, R. D. 2008. Have we underestimated the impact of pre-slaughter stress on meat quality in ruminants? </a:t>
            </a:r>
            <a:r>
              <a:rPr lang="en-GB" sz="1400" i="1" kern="0" dirty="0">
                <a:solidFill>
                  <a:srgbClr val="000000"/>
                </a:solidFill>
              </a:rPr>
              <a:t>Meat Science,</a:t>
            </a:r>
            <a:r>
              <a:rPr lang="en-GB" sz="1400" kern="0" dirty="0">
                <a:solidFill>
                  <a:srgbClr val="000000"/>
                </a:solidFill>
              </a:rPr>
              <a:t> 80</a:t>
            </a:r>
            <a:r>
              <a:rPr lang="en-GB" sz="1400" b="1" kern="0" dirty="0">
                <a:solidFill>
                  <a:srgbClr val="000000"/>
                </a:solidFill>
              </a:rPr>
              <a:t>,</a:t>
            </a:r>
            <a:r>
              <a:rPr lang="en-GB" sz="1400" kern="0" dirty="0">
                <a:solidFill>
                  <a:srgbClr val="000000"/>
                </a:solidFill>
              </a:rPr>
              <a:t> 12-19.</a:t>
            </a:r>
          </a:p>
          <a:p>
            <a:pPr marL="342900" lvl="0" indent="-342900" eaLnBrk="0" fontAlgn="base" hangingPunct="0">
              <a:lnSpc>
                <a:spcPct val="100000"/>
              </a:lnSpc>
              <a:spcBef>
                <a:spcPct val="20000"/>
              </a:spcBef>
              <a:spcAft>
                <a:spcPct val="0"/>
              </a:spcAft>
              <a:buFontTx/>
              <a:buChar char="•"/>
            </a:pPr>
            <a:r>
              <a:rPr lang="en-GB" sz="1400" kern="0" dirty="0">
                <a:solidFill>
                  <a:srgbClr val="000000"/>
                </a:solidFill>
              </a:rPr>
              <a:t>PONNAMPALAM, E. N., HOPKINS, D. L., BRUCE, H., LI, D., BALDI, G. &amp; EL-DIN BEKHIT, A. 2017. Causes and Contributing Factors to "Dark Cutting" Meat: Current Trends and Future Directions: A Review. </a:t>
            </a:r>
            <a:r>
              <a:rPr lang="en-GB" sz="1400" i="1" kern="0" dirty="0">
                <a:solidFill>
                  <a:srgbClr val="000000"/>
                </a:solidFill>
              </a:rPr>
              <a:t>Comprehensive Reviews in Food Science and Food Safety,</a:t>
            </a:r>
            <a:r>
              <a:rPr lang="en-GB" sz="1400" kern="0" dirty="0">
                <a:solidFill>
                  <a:srgbClr val="000000"/>
                </a:solidFill>
              </a:rPr>
              <a:t> 16</a:t>
            </a:r>
            <a:r>
              <a:rPr lang="en-GB" sz="1400" b="1" kern="0" dirty="0">
                <a:solidFill>
                  <a:srgbClr val="000000"/>
                </a:solidFill>
              </a:rPr>
              <a:t>,</a:t>
            </a:r>
            <a:r>
              <a:rPr lang="en-GB" sz="1400" kern="0" dirty="0">
                <a:solidFill>
                  <a:srgbClr val="000000"/>
                </a:solidFill>
              </a:rPr>
              <a:t> 400-430.</a:t>
            </a:r>
          </a:p>
          <a:p>
            <a:pPr marL="342900" lvl="0" indent="-342900" eaLnBrk="0" fontAlgn="base" hangingPunct="0">
              <a:lnSpc>
                <a:spcPct val="100000"/>
              </a:lnSpc>
              <a:spcBef>
                <a:spcPct val="20000"/>
              </a:spcBef>
              <a:spcAft>
                <a:spcPct val="0"/>
              </a:spcAft>
              <a:buFontTx/>
              <a:buChar char="•"/>
            </a:pPr>
            <a:r>
              <a:rPr lang="en-GB" sz="1400" kern="0" dirty="0">
                <a:solidFill>
                  <a:srgbClr val="000000"/>
                </a:solidFill>
              </a:rPr>
              <a:t>BOOTH-MCLEAN, M. E., SCHWARTZKOPF-GENSWEIN, K. S., BROWN, F. A., HOLMES, C. L., SCHAEFER, A. L., MCALLISTER, T. A. &amp; MEARS, G. J. 2007. Physiological and behavioural responses to short-haul transport by stock trailer in finished steers. </a:t>
            </a:r>
            <a:r>
              <a:rPr lang="en-GB" sz="1400" i="1" kern="0" dirty="0">
                <a:solidFill>
                  <a:srgbClr val="000000"/>
                </a:solidFill>
              </a:rPr>
              <a:t>Canadian Journal of Animal Science,</a:t>
            </a:r>
            <a:r>
              <a:rPr lang="en-GB" sz="1400" kern="0" dirty="0">
                <a:solidFill>
                  <a:srgbClr val="000000"/>
                </a:solidFill>
              </a:rPr>
              <a:t> 87</a:t>
            </a:r>
            <a:r>
              <a:rPr lang="en-GB" sz="1400" b="1" kern="0" dirty="0">
                <a:solidFill>
                  <a:srgbClr val="000000"/>
                </a:solidFill>
              </a:rPr>
              <a:t>,</a:t>
            </a:r>
            <a:r>
              <a:rPr lang="en-GB" sz="1400" kern="0" dirty="0">
                <a:solidFill>
                  <a:srgbClr val="000000"/>
                </a:solidFill>
              </a:rPr>
              <a:t> 291-297.</a:t>
            </a:r>
          </a:p>
          <a:p>
            <a:pPr marL="342900" lvl="0" indent="-342900" eaLnBrk="0" fontAlgn="base" hangingPunct="0">
              <a:lnSpc>
                <a:spcPct val="100000"/>
              </a:lnSpc>
              <a:spcBef>
                <a:spcPct val="20000"/>
              </a:spcBef>
              <a:spcAft>
                <a:spcPct val="0"/>
              </a:spcAft>
              <a:buFontTx/>
              <a:buChar char="•"/>
            </a:pPr>
            <a:r>
              <a:rPr lang="en-GB" sz="1400" kern="0" dirty="0">
                <a:solidFill>
                  <a:srgbClr val="000000"/>
                </a:solidFill>
              </a:rPr>
              <a:t>BURDICK, N. C., CARROLL, J. A., HULBERT, L. E., DAILEY, J. W., WILLARD, S. T., VANN, R. C., WELSH JR., T. H. &amp; RANDEL, R. D. 2010. Relationships between temperament and transportation with rectal temperature and serum concentrations of cortisol and epinephrine in bulls. </a:t>
            </a:r>
            <a:r>
              <a:rPr lang="en-GB" sz="1400" i="1" kern="0" dirty="0">
                <a:solidFill>
                  <a:srgbClr val="000000"/>
                </a:solidFill>
              </a:rPr>
              <a:t>Livestock Science,</a:t>
            </a:r>
            <a:r>
              <a:rPr lang="en-GB" sz="1400" kern="0" dirty="0">
                <a:solidFill>
                  <a:srgbClr val="000000"/>
                </a:solidFill>
              </a:rPr>
              <a:t> 129</a:t>
            </a:r>
            <a:r>
              <a:rPr lang="en-GB" sz="1400" b="1" kern="0" dirty="0">
                <a:solidFill>
                  <a:srgbClr val="000000"/>
                </a:solidFill>
              </a:rPr>
              <a:t>,</a:t>
            </a:r>
            <a:r>
              <a:rPr lang="en-GB" sz="1400" kern="0" dirty="0">
                <a:solidFill>
                  <a:srgbClr val="000000"/>
                </a:solidFill>
              </a:rPr>
              <a:t> 166-172.</a:t>
            </a:r>
          </a:p>
          <a:p>
            <a:pPr marL="342900" lvl="0" indent="-342900" eaLnBrk="0" fontAlgn="base" hangingPunct="0">
              <a:lnSpc>
                <a:spcPct val="100000"/>
              </a:lnSpc>
              <a:spcBef>
                <a:spcPct val="20000"/>
              </a:spcBef>
              <a:spcAft>
                <a:spcPct val="0"/>
              </a:spcAft>
              <a:buFontTx/>
              <a:buChar char="•"/>
            </a:pPr>
            <a:r>
              <a:rPr lang="en-GB" sz="1400" kern="0" dirty="0">
                <a:solidFill>
                  <a:srgbClr val="000000"/>
                </a:solidFill>
              </a:rPr>
              <a:t>PASCUAL-ALONSO, M., MIRANDA-DE LA LAMA, G. C., AGUAYO-ULLOA, L., VILLARROEL, M., MITCHELL, M. &amp; MARIA, G. A. 2017. Thermophysiological, haematological, biochemical and behavioural stress responses of sheep transported on road. </a:t>
            </a:r>
            <a:r>
              <a:rPr lang="de-DE" sz="1400" i="1" kern="0" dirty="0">
                <a:solidFill>
                  <a:srgbClr val="000000"/>
                </a:solidFill>
              </a:rPr>
              <a:t>J Anim Physiol Anim Nutr (Berl),</a:t>
            </a:r>
            <a:r>
              <a:rPr lang="de-DE" sz="1400" kern="0" dirty="0">
                <a:solidFill>
                  <a:srgbClr val="000000"/>
                </a:solidFill>
              </a:rPr>
              <a:t> 101</a:t>
            </a:r>
            <a:r>
              <a:rPr lang="de-DE" sz="1400" b="1" kern="0" dirty="0">
                <a:solidFill>
                  <a:srgbClr val="000000"/>
                </a:solidFill>
              </a:rPr>
              <a:t>,</a:t>
            </a:r>
            <a:r>
              <a:rPr lang="de-DE" sz="1400" kern="0" dirty="0">
                <a:solidFill>
                  <a:srgbClr val="000000"/>
                </a:solidFill>
              </a:rPr>
              <a:t> 541-551.</a:t>
            </a:r>
          </a:p>
          <a:p>
            <a:pPr marL="342900" lvl="0" indent="-342900" eaLnBrk="0" fontAlgn="base" hangingPunct="0">
              <a:lnSpc>
                <a:spcPct val="100000"/>
              </a:lnSpc>
              <a:spcBef>
                <a:spcPct val="20000"/>
              </a:spcBef>
              <a:spcAft>
                <a:spcPct val="0"/>
              </a:spcAft>
              <a:buFontTx/>
              <a:buChar char="•"/>
            </a:pPr>
            <a:r>
              <a:rPr lang="en-GB" sz="1400" kern="0" dirty="0">
                <a:solidFill>
                  <a:srgbClr val="000000"/>
                </a:solidFill>
              </a:rPr>
              <a:t>LOSADA-ESPINOSA, N., VILLARROEL, M., MARIA, G. A. &amp; MIRANDA-DE LA LAMA, G. C. 2018. Pre-slaughter cattle welfare indicators for use in commercial abattoirs with voluntary monitoring systems: A systematic review. </a:t>
            </a:r>
            <a:r>
              <a:rPr lang="en-GB" sz="1400" i="1" kern="0" dirty="0">
                <a:solidFill>
                  <a:srgbClr val="000000"/>
                </a:solidFill>
              </a:rPr>
              <a:t>Meat Science,</a:t>
            </a:r>
            <a:r>
              <a:rPr lang="en-GB" sz="1400" kern="0" dirty="0">
                <a:solidFill>
                  <a:srgbClr val="000000"/>
                </a:solidFill>
              </a:rPr>
              <a:t> 138</a:t>
            </a:r>
            <a:r>
              <a:rPr lang="en-GB" sz="1400" b="1" kern="0" dirty="0">
                <a:solidFill>
                  <a:srgbClr val="000000"/>
                </a:solidFill>
              </a:rPr>
              <a:t>,</a:t>
            </a:r>
            <a:r>
              <a:rPr lang="en-GB" sz="1400" kern="0" dirty="0">
                <a:solidFill>
                  <a:srgbClr val="000000"/>
                </a:solidFill>
              </a:rPr>
              <a:t> 34-48.</a:t>
            </a:r>
          </a:p>
          <a:p>
            <a:endParaRPr lang="en-GB" dirty="0"/>
          </a:p>
        </p:txBody>
      </p:sp>
    </p:spTree>
    <p:extLst>
      <p:ext uri="{BB962C8B-B14F-4D97-AF65-F5344CB8AC3E}">
        <p14:creationId xmlns:p14="http://schemas.microsoft.com/office/powerpoint/2010/main" val="3663923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Rectangle 2"/>
          <p:cNvSpPr/>
          <p:nvPr/>
        </p:nvSpPr>
        <p:spPr>
          <a:xfrm>
            <a:off x="3380014" y="1322614"/>
            <a:ext cx="5519057" cy="5094515"/>
          </a:xfrm>
          <a:prstGeom prst="rect">
            <a:avLst/>
          </a:prstGeom>
          <a:solidFill>
            <a:srgbClr val="0098A5"/>
          </a:solidFill>
          <a:ln>
            <a:solidFill>
              <a:srgbClr val="0098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413657" y="4383106"/>
            <a:ext cx="2677886" cy="830997"/>
          </a:xfrm>
          <a:prstGeom prst="rect">
            <a:avLst/>
          </a:prstGeom>
          <a:noFill/>
          <a:ln>
            <a:noFill/>
          </a:ln>
        </p:spPr>
        <p:txBody>
          <a:bodyPr wrap="square" rtlCol="0">
            <a:spAutoFit/>
          </a:bodyPr>
          <a:lstStyle/>
          <a:p>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N </a:t>
            </a:r>
            <a:r>
              <a:rPr lang="en-GB"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Rutherford</a:t>
            </a:r>
            <a:r>
              <a:rPr lang="en-GB" sz="1600" baseline="300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1,2</a:t>
            </a:r>
            <a:endParaRPr lang="en-GB"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GB"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F </a:t>
            </a: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Lively</a:t>
            </a:r>
            <a:r>
              <a:rPr lang="en-GB" sz="1600"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r>
              <a:rPr lang="en-GB" sz="16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G </a:t>
            </a:r>
            <a:r>
              <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Arnott</a:t>
            </a:r>
            <a:r>
              <a:rPr lang="en-GB" sz="1600"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2" name="TextBox 11"/>
          <p:cNvSpPr txBox="1"/>
          <p:nvPr/>
        </p:nvSpPr>
        <p:spPr>
          <a:xfrm>
            <a:off x="413657" y="5328165"/>
            <a:ext cx="2677886" cy="707886"/>
          </a:xfrm>
          <a:prstGeom prst="rect">
            <a:avLst/>
          </a:prstGeom>
          <a:noFill/>
          <a:ln>
            <a:noFill/>
          </a:ln>
        </p:spPr>
        <p:txBody>
          <a:bodyPr wrap="square" rtlCol="0">
            <a:spAutoFit/>
          </a:bodyPr>
          <a:lstStyle/>
          <a:p>
            <a:r>
              <a:rPr lang="en-GB" sz="1000"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 Agri-Food and Biosciences Institute, Hillsborough, NI</a:t>
            </a:r>
          </a:p>
          <a:p>
            <a:r>
              <a:rPr lang="en-GB" sz="1000"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r>
              <a:rPr lang="en-GB"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 School of Biological Sciences, Queen’s University Belfast, NI</a:t>
            </a:r>
          </a:p>
        </p:txBody>
      </p:sp>
      <p:pic>
        <p:nvPicPr>
          <p:cNvPr id="14" name="Picture 13"/>
          <p:cNvPicPr>
            <a:picLocks noChangeAspect="1"/>
          </p:cNvPicPr>
          <p:nvPr/>
        </p:nvPicPr>
        <p:blipFill rotWithShape="1">
          <a:blip r:embed="rId4"/>
          <a:srcRect l="10904" t="2557" r="34673" b="3732"/>
          <a:stretch/>
        </p:blipFill>
        <p:spPr>
          <a:xfrm>
            <a:off x="302150" y="1339297"/>
            <a:ext cx="2910177" cy="2819234"/>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380013" y="1610242"/>
            <a:ext cx="5519057" cy="3046988"/>
          </a:xfrm>
          <a:prstGeom prst="rect">
            <a:avLst/>
          </a:prstGeom>
          <a:noFill/>
        </p:spPr>
        <p:txBody>
          <a:bodyPr wrap="square" rtlCol="0">
            <a:spAutoFit/>
          </a:bodyPr>
          <a:lstStyle/>
          <a:p>
            <a:r>
              <a:rPr lang="en-GB"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Evaluating rumen temperature during the pre-slaughter phase as a </a:t>
            </a:r>
            <a:r>
              <a:rPr lang="en-GB" sz="3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novel welfare indicator and predictor </a:t>
            </a:r>
            <a:r>
              <a:rPr lang="en-GB"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for meat quality</a:t>
            </a:r>
          </a:p>
        </p:txBody>
      </p:sp>
    </p:spTree>
    <p:extLst>
      <p:ext uri="{BB962C8B-B14F-4D97-AF65-F5344CB8AC3E}">
        <p14:creationId xmlns:p14="http://schemas.microsoft.com/office/powerpoint/2010/main" val="2040902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Thank you for listening</a:t>
            </a:r>
            <a:endParaRPr lang="en-GB" dirty="0"/>
          </a:p>
        </p:txBody>
      </p:sp>
      <p:sp>
        <p:nvSpPr>
          <p:cNvPr id="3" name="Content Placeholder 2"/>
          <p:cNvSpPr>
            <a:spLocks noGrp="1"/>
          </p:cNvSpPr>
          <p:nvPr>
            <p:ph idx="1"/>
          </p:nvPr>
        </p:nvSpPr>
        <p:spPr/>
        <p:txBody>
          <a:bodyPr>
            <a:normAutofit/>
          </a:bodyPr>
          <a:lstStyle/>
          <a:p>
            <a:pPr marL="0" indent="0" algn="ctr">
              <a:buNone/>
            </a:pPr>
            <a:endParaRPr lang="en-GB" sz="4400" dirty="0" smtClean="0"/>
          </a:p>
          <a:p>
            <a:pPr marL="0" indent="0" algn="ctr">
              <a:buNone/>
            </a:pPr>
            <a:r>
              <a:rPr lang="en-GB" sz="4400" dirty="0" smtClean="0"/>
              <a:t>Any questions?</a:t>
            </a:r>
            <a:endParaRPr lang="en-GB" sz="4400" dirty="0"/>
          </a:p>
        </p:txBody>
      </p:sp>
      <p:pic>
        <p:nvPicPr>
          <p:cNvPr id="4" name="Picture 3"/>
          <p:cNvPicPr>
            <a:picLocks noChangeAspect="1"/>
          </p:cNvPicPr>
          <p:nvPr/>
        </p:nvPicPr>
        <p:blipFill>
          <a:blip r:embed="rId2"/>
          <a:stretch>
            <a:fillRect/>
          </a:stretch>
        </p:blipFill>
        <p:spPr>
          <a:xfrm>
            <a:off x="0" y="3762259"/>
            <a:ext cx="9120406" cy="1713124"/>
          </a:xfrm>
          <a:prstGeom prst="rect">
            <a:avLst/>
          </a:prstGeom>
        </p:spPr>
      </p:pic>
    </p:spTree>
    <p:extLst>
      <p:ext uri="{BB962C8B-B14F-4D97-AF65-F5344CB8AC3E}">
        <p14:creationId xmlns:p14="http://schemas.microsoft.com/office/powerpoint/2010/main" val="3140287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Precision Livestock Farming</a:t>
            </a:r>
          </a:p>
        </p:txBody>
      </p:sp>
      <p:sp>
        <p:nvSpPr>
          <p:cNvPr id="3" name="Content Placeholder 2"/>
          <p:cNvSpPr>
            <a:spLocks noGrp="1"/>
          </p:cNvSpPr>
          <p:nvPr>
            <p:ph idx="1"/>
          </p:nvPr>
        </p:nvSpPr>
        <p:spPr>
          <a:xfrm>
            <a:off x="290457" y="1527586"/>
            <a:ext cx="8568216" cy="929287"/>
          </a:xfrm>
        </p:spPr>
        <p:txBody>
          <a:bodyPr/>
          <a:lstStyle/>
          <a:p>
            <a:pPr marL="0" indent="0" algn="ctr">
              <a:buNone/>
            </a:pPr>
            <a:r>
              <a:rPr lang="en-GB" dirty="0"/>
              <a:t>Utilising technology to increase efficiency, sustainability and profitability</a:t>
            </a:r>
          </a:p>
          <a:p>
            <a:pPr marL="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40" y="2729880"/>
            <a:ext cx="2857500" cy="1905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rotWithShape="1">
          <a:blip r:embed="rId4"/>
          <a:srcRect r="8368"/>
          <a:stretch/>
        </p:blipFill>
        <p:spPr>
          <a:xfrm>
            <a:off x="5881078" y="2638440"/>
            <a:ext cx="2979892" cy="1905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5"/>
          <a:stretch>
            <a:fillRect/>
          </a:stretch>
        </p:blipFill>
        <p:spPr>
          <a:xfrm>
            <a:off x="2916600" y="4723556"/>
            <a:ext cx="2857500" cy="1905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p:cNvSpPr txBox="1"/>
          <p:nvPr/>
        </p:nvSpPr>
        <p:spPr>
          <a:xfrm>
            <a:off x="3203848" y="3359382"/>
            <a:ext cx="1303497"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smtClean="0"/>
              <a:t>Targeted</a:t>
            </a:r>
            <a:endParaRPr lang="en-GB" sz="2400" dirty="0"/>
          </a:p>
        </p:txBody>
      </p:sp>
      <p:sp>
        <p:nvSpPr>
          <p:cNvPr id="8" name="TextBox 7"/>
          <p:cNvSpPr txBox="1"/>
          <p:nvPr/>
        </p:nvSpPr>
        <p:spPr>
          <a:xfrm>
            <a:off x="6555425" y="4634880"/>
            <a:ext cx="149868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smtClean="0"/>
              <a:t>Controlled</a:t>
            </a:r>
            <a:endParaRPr lang="en-GB" sz="2400" dirty="0"/>
          </a:p>
        </p:txBody>
      </p:sp>
      <p:sp>
        <p:nvSpPr>
          <p:cNvPr id="9" name="TextBox 8"/>
          <p:cNvSpPr txBox="1"/>
          <p:nvPr/>
        </p:nvSpPr>
        <p:spPr>
          <a:xfrm>
            <a:off x="1487055" y="5441975"/>
            <a:ext cx="1327256"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r"/>
            <a:r>
              <a:rPr lang="en-GB" sz="2400" dirty="0" smtClean="0"/>
              <a:t>Accurate</a:t>
            </a:r>
            <a:endParaRPr lang="en-GB" sz="2400" dirty="0"/>
          </a:p>
        </p:txBody>
      </p:sp>
    </p:spTree>
    <p:extLst>
      <p:ext uri="{BB962C8B-B14F-4D97-AF65-F5344CB8AC3E}">
        <p14:creationId xmlns:p14="http://schemas.microsoft.com/office/powerpoint/2010/main" val="760032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Rumen temperature boluses</a:t>
            </a:r>
            <a:endParaRPr lang="en-GB" dirty="0"/>
          </a:p>
        </p:txBody>
      </p:sp>
      <p:pic>
        <p:nvPicPr>
          <p:cNvPr id="4" name="Picture 3"/>
          <p:cNvPicPr>
            <a:picLocks noChangeAspect="1"/>
          </p:cNvPicPr>
          <p:nvPr/>
        </p:nvPicPr>
        <p:blipFill>
          <a:blip r:embed="rId3"/>
          <a:stretch>
            <a:fillRect/>
          </a:stretch>
        </p:blipFill>
        <p:spPr>
          <a:xfrm>
            <a:off x="290457" y="2410003"/>
            <a:ext cx="3633731" cy="2838852"/>
          </a:xfrm>
          <a:prstGeom prst="rect">
            <a:avLst/>
          </a:prstGeom>
        </p:spPr>
      </p:pic>
      <p:sp>
        <p:nvSpPr>
          <p:cNvPr id="6" name="TextBox 5"/>
          <p:cNvSpPr txBox="1"/>
          <p:nvPr/>
        </p:nvSpPr>
        <p:spPr>
          <a:xfrm>
            <a:off x="4266866" y="3829429"/>
            <a:ext cx="4475596" cy="2553891"/>
          </a:xfrm>
          <a:prstGeom prst="roundRect">
            <a:avLst/>
          </a:prstGeom>
          <a:gradFill flip="none" rotWithShape="1">
            <a:gsLst>
              <a:gs pos="0">
                <a:srgbClr val="0098A5">
                  <a:tint val="66000"/>
                  <a:satMod val="160000"/>
                </a:srgbClr>
              </a:gs>
              <a:gs pos="50000">
                <a:srgbClr val="0098A5">
                  <a:tint val="44500"/>
                  <a:satMod val="160000"/>
                </a:srgbClr>
              </a:gs>
              <a:gs pos="100000">
                <a:srgbClr val="0098A5">
                  <a:tint val="23500"/>
                  <a:satMod val="160000"/>
                </a:srgbClr>
              </a:gs>
            </a:gsLst>
            <a:lin ang="13500000" scaled="1"/>
            <a:tileRect/>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342900" marR="0" lvl="0" indent="-34290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0" cap="none" spc="0" normalizeH="0" baseline="0" noProof="0" dirty="0" smtClean="0">
                <a:ln>
                  <a:noFill/>
                </a:ln>
                <a:solidFill>
                  <a:srgbClr val="000000"/>
                </a:solidFill>
                <a:effectLst/>
                <a:uLnTx/>
                <a:uFillTx/>
                <a:latin typeface="Arial"/>
                <a:cs typeface="+mn-cs"/>
              </a:rPr>
              <a:t>Non-invasive</a:t>
            </a:r>
          </a:p>
          <a:p>
            <a:pPr marL="342900" marR="0" lvl="0" indent="-34290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0" cap="none" spc="0" normalizeH="0" baseline="0" noProof="0" dirty="0" smtClean="0">
                <a:ln>
                  <a:noFill/>
                </a:ln>
                <a:solidFill>
                  <a:srgbClr val="000000"/>
                </a:solidFill>
                <a:effectLst/>
                <a:uLnTx/>
                <a:uFillTx/>
                <a:latin typeface="Arial"/>
                <a:cs typeface="+mn-cs"/>
              </a:rPr>
              <a:t>Record rumen temperature at five minute intervals</a:t>
            </a:r>
          </a:p>
          <a:p>
            <a:pPr marL="342900" marR="0" lvl="0" indent="-34290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0" cap="none" spc="0" normalizeH="0" baseline="0" noProof="0" dirty="0" smtClean="0">
                <a:ln>
                  <a:noFill/>
                </a:ln>
                <a:solidFill>
                  <a:srgbClr val="000000"/>
                </a:solidFill>
                <a:effectLst/>
                <a:uLnTx/>
                <a:uFillTx/>
                <a:latin typeface="Arial"/>
                <a:cs typeface="+mn-cs"/>
              </a:rPr>
              <a:t>Data automatically downloaded</a:t>
            </a:r>
          </a:p>
          <a:p>
            <a:pPr marL="342900" marR="0" lvl="0" indent="-34290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0" cap="none" spc="0" normalizeH="0" baseline="0" noProof="0" dirty="0" smtClean="0">
                <a:ln>
                  <a:noFill/>
                </a:ln>
                <a:solidFill>
                  <a:srgbClr val="000000"/>
                </a:solidFill>
                <a:effectLst/>
                <a:uLnTx/>
                <a:uFillTx/>
                <a:latin typeface="Arial"/>
                <a:cs typeface="+mn-cs"/>
              </a:rPr>
              <a:t>No human contact required</a:t>
            </a:r>
          </a:p>
        </p:txBody>
      </p:sp>
      <p:sp>
        <p:nvSpPr>
          <p:cNvPr id="7" name="TextBox 6"/>
          <p:cNvSpPr txBox="1"/>
          <p:nvPr/>
        </p:nvSpPr>
        <p:spPr>
          <a:xfrm>
            <a:off x="4266866" y="1608697"/>
            <a:ext cx="4475596" cy="1736646"/>
          </a:xfrm>
          <a:prstGeom prst="roundRect">
            <a:avLst/>
          </a:prstGeom>
          <a:gradFill flip="none" rotWithShape="1">
            <a:gsLst>
              <a:gs pos="0">
                <a:srgbClr val="0098A5">
                  <a:tint val="66000"/>
                  <a:satMod val="160000"/>
                </a:srgbClr>
              </a:gs>
              <a:gs pos="50000">
                <a:srgbClr val="0098A5">
                  <a:tint val="44500"/>
                  <a:satMod val="160000"/>
                </a:srgbClr>
              </a:gs>
              <a:gs pos="100000">
                <a:srgbClr val="0098A5">
                  <a:tint val="23500"/>
                  <a:satMod val="160000"/>
                </a:srgbClr>
              </a:gs>
            </a:gsLst>
            <a:lin ang="13500000" scaled="1"/>
            <a:tileRect/>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342900" marR="0" lvl="0" indent="-342900"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0" cap="none" spc="0" normalizeH="0" baseline="0" noProof="0" dirty="0" smtClean="0">
                <a:ln>
                  <a:noFill/>
                </a:ln>
                <a:solidFill>
                  <a:srgbClr val="000000"/>
                </a:solidFill>
                <a:effectLst/>
                <a:uLnTx/>
                <a:uFillTx/>
                <a:latin typeface="Arial"/>
                <a:cs typeface="+mn-cs"/>
              </a:rPr>
              <a:t>Used</a:t>
            </a:r>
            <a:r>
              <a:rPr kumimoji="0" lang="en-GB" sz="2400" b="0" i="0" u="none" strike="noStrike" kern="0" cap="none" spc="0" normalizeH="0" noProof="0" dirty="0" smtClean="0">
                <a:ln>
                  <a:noFill/>
                </a:ln>
                <a:solidFill>
                  <a:srgbClr val="000000"/>
                </a:solidFill>
                <a:effectLst/>
                <a:uLnTx/>
                <a:uFillTx/>
                <a:latin typeface="Arial"/>
                <a:cs typeface="+mn-cs"/>
              </a:rPr>
              <a:t> </a:t>
            </a:r>
            <a:r>
              <a:rPr lang="en-GB" sz="2400" kern="0" dirty="0" smtClean="0">
                <a:solidFill>
                  <a:srgbClr val="000000"/>
                </a:solidFill>
                <a:latin typeface="Arial"/>
              </a:rPr>
              <a:t>for the d</a:t>
            </a:r>
            <a:r>
              <a:rPr kumimoji="0" lang="en-GB" sz="2400" b="0" i="0" u="none" strike="noStrike" kern="0" cap="none" spc="0" normalizeH="0" baseline="0" noProof="0" dirty="0" err="1" smtClean="0">
                <a:ln>
                  <a:noFill/>
                </a:ln>
                <a:solidFill>
                  <a:srgbClr val="000000"/>
                </a:solidFill>
                <a:effectLst/>
                <a:uLnTx/>
                <a:uFillTx/>
                <a:latin typeface="Arial"/>
                <a:cs typeface="+mn-cs"/>
              </a:rPr>
              <a:t>etection</a:t>
            </a:r>
            <a:r>
              <a:rPr kumimoji="0" lang="en-GB" sz="2400" b="0" i="0" u="none" strike="noStrike" kern="0" cap="none" spc="0" normalizeH="0" noProof="0" dirty="0" smtClean="0">
                <a:ln>
                  <a:noFill/>
                </a:ln>
                <a:solidFill>
                  <a:srgbClr val="000000"/>
                </a:solidFill>
                <a:effectLst/>
                <a:uLnTx/>
                <a:uFillTx/>
                <a:latin typeface="Arial"/>
                <a:cs typeface="+mn-cs"/>
              </a:rPr>
              <a:t> of:</a:t>
            </a:r>
          </a:p>
          <a:p>
            <a:pPr marL="800100" lvl="1" indent="-342900" eaLnBrk="0" fontAlgn="base" hangingPunct="0">
              <a:spcBef>
                <a:spcPct val="0"/>
              </a:spcBef>
              <a:spcAft>
                <a:spcPct val="0"/>
              </a:spcAft>
              <a:buFont typeface="Arial" panose="020B0604020202020204" pitchFamily="34" charset="0"/>
              <a:buChar char="•"/>
              <a:defRPr/>
            </a:pPr>
            <a:r>
              <a:rPr lang="en-GB" sz="2400" kern="0" baseline="0" dirty="0" smtClean="0">
                <a:solidFill>
                  <a:srgbClr val="000000"/>
                </a:solidFill>
                <a:latin typeface="Arial"/>
              </a:rPr>
              <a:t>Ill</a:t>
            </a:r>
            <a:r>
              <a:rPr lang="en-GB" sz="2400" kern="0" dirty="0" smtClean="0">
                <a:solidFill>
                  <a:srgbClr val="000000"/>
                </a:solidFill>
                <a:latin typeface="Arial"/>
              </a:rPr>
              <a:t> health</a:t>
            </a:r>
          </a:p>
          <a:p>
            <a:pPr marL="800100" lvl="1" indent="-342900" eaLnBrk="0" fontAlgn="base" hangingPunct="0">
              <a:spcBef>
                <a:spcPct val="0"/>
              </a:spcBef>
              <a:spcAft>
                <a:spcPct val="0"/>
              </a:spcAft>
              <a:buFont typeface="Arial" panose="020B0604020202020204" pitchFamily="34" charset="0"/>
              <a:buChar char="•"/>
              <a:defRPr/>
            </a:pPr>
            <a:r>
              <a:rPr kumimoji="0" lang="en-GB" sz="2400" b="0" i="0" u="none" strike="noStrike" kern="0" cap="none" spc="0" normalizeH="0" baseline="0" noProof="0" dirty="0" smtClean="0">
                <a:ln>
                  <a:noFill/>
                </a:ln>
                <a:solidFill>
                  <a:srgbClr val="000000"/>
                </a:solidFill>
                <a:effectLst/>
                <a:uLnTx/>
                <a:uFillTx/>
                <a:latin typeface="Arial"/>
                <a:cs typeface="+mn-cs"/>
              </a:rPr>
              <a:t>Estrus</a:t>
            </a:r>
          </a:p>
          <a:p>
            <a:pPr marL="800100" lvl="1" indent="-342900" eaLnBrk="0" fontAlgn="base" hangingPunct="0">
              <a:spcBef>
                <a:spcPct val="0"/>
              </a:spcBef>
              <a:spcAft>
                <a:spcPct val="0"/>
              </a:spcAft>
              <a:buFont typeface="Arial" panose="020B0604020202020204" pitchFamily="34" charset="0"/>
              <a:buChar char="•"/>
              <a:defRPr/>
            </a:pPr>
            <a:r>
              <a:rPr lang="en-GB" sz="2400" kern="0" dirty="0" smtClean="0">
                <a:solidFill>
                  <a:srgbClr val="000000"/>
                </a:solidFill>
                <a:latin typeface="Arial"/>
              </a:rPr>
              <a:t>Calving</a:t>
            </a:r>
            <a:endParaRPr kumimoji="0" lang="en-GB" sz="2400" b="0" i="0" u="none" strike="noStrike" kern="0" cap="none" spc="0" normalizeH="0" baseline="0" noProof="0" dirty="0" smtClean="0">
              <a:ln>
                <a:noFill/>
              </a:ln>
              <a:solidFill>
                <a:srgbClr val="000000"/>
              </a:solidFill>
              <a:effectLst/>
              <a:uLnTx/>
              <a:uFillTx/>
              <a:latin typeface="Arial"/>
              <a:cs typeface="+mn-cs"/>
            </a:endParaRPr>
          </a:p>
        </p:txBody>
      </p:sp>
      <p:cxnSp>
        <p:nvCxnSpPr>
          <p:cNvPr id="9" name="Straight Arrow Connector 8"/>
          <p:cNvCxnSpPr/>
          <p:nvPr/>
        </p:nvCxnSpPr>
        <p:spPr>
          <a:xfrm flipV="1">
            <a:off x="3753134" y="2647666"/>
            <a:ext cx="513732" cy="27295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753134" y="4363431"/>
            <a:ext cx="513732" cy="3177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402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The pre-slaughter phase</a:t>
            </a:r>
            <a:endParaRPr lang="en-GB" dirty="0"/>
          </a:p>
        </p:txBody>
      </p:sp>
      <p:pic>
        <p:nvPicPr>
          <p:cNvPr id="5" name="Picture 4"/>
          <p:cNvPicPr>
            <a:picLocks noChangeAspect="1"/>
          </p:cNvPicPr>
          <p:nvPr/>
        </p:nvPicPr>
        <p:blipFill>
          <a:blip r:embed="rId3"/>
          <a:stretch>
            <a:fillRect/>
          </a:stretch>
        </p:blipFill>
        <p:spPr>
          <a:xfrm>
            <a:off x="5303612" y="4219381"/>
            <a:ext cx="3166347" cy="22940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5344207" y="1490173"/>
            <a:ext cx="3173010" cy="23691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rotWithShape="1">
          <a:blip r:embed="rId5"/>
          <a:srcRect l="-239" t="10022" r="18660" b="4071"/>
          <a:stretch/>
        </p:blipFill>
        <p:spPr>
          <a:xfrm>
            <a:off x="626569" y="1490173"/>
            <a:ext cx="3280439" cy="23088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rotWithShape="1">
          <a:blip r:embed="rId6"/>
          <a:srcRect l="21544" t="11989"/>
          <a:stretch/>
        </p:blipFill>
        <p:spPr>
          <a:xfrm>
            <a:off x="626569" y="4219381"/>
            <a:ext cx="3277343" cy="23419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9" name="Group 8"/>
          <p:cNvGrpSpPr/>
          <p:nvPr/>
        </p:nvGrpSpPr>
        <p:grpSpPr>
          <a:xfrm>
            <a:off x="2718814" y="3160896"/>
            <a:ext cx="3585688" cy="1785696"/>
            <a:chOff x="2718814" y="3160896"/>
            <a:chExt cx="3585688" cy="1785696"/>
          </a:xfrm>
        </p:grpSpPr>
        <p:sp>
          <p:nvSpPr>
            <p:cNvPr id="10" name="Oval 9"/>
            <p:cNvSpPr/>
            <p:nvPr/>
          </p:nvSpPr>
          <p:spPr bwMode="auto">
            <a:xfrm>
              <a:off x="2984912" y="3160896"/>
              <a:ext cx="3053493" cy="1665433"/>
            </a:xfrm>
            <a:prstGeom prst="ellipse">
              <a:avLst/>
            </a:prstGeom>
            <a:ln>
              <a:solidFill>
                <a:srgbClr val="0098A5"/>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11" name="TextBox 10"/>
            <p:cNvSpPr txBox="1"/>
            <p:nvPr/>
          </p:nvSpPr>
          <p:spPr>
            <a:xfrm>
              <a:off x="2718814" y="3500042"/>
              <a:ext cx="3585688" cy="1446550"/>
            </a:xfrm>
            <a:prstGeom prst="rect">
              <a:avLst/>
            </a:prstGeom>
            <a:noFill/>
          </p:spPr>
          <p:txBody>
            <a:bodyPr wrap="square" rtlCol="0">
              <a:spAutoFit/>
            </a:bodyPr>
            <a:lstStyle/>
            <a:p>
              <a:pPr algn="ctr"/>
              <a:r>
                <a:rPr lang="en-GB" sz="3200" b="1" dirty="0">
                  <a:solidFill>
                    <a:srgbClr val="008290"/>
                  </a:solidFill>
                </a:rPr>
                <a:t>Pre-slaughter</a:t>
              </a:r>
            </a:p>
            <a:p>
              <a:pPr algn="ctr"/>
              <a:r>
                <a:rPr lang="en-GB" sz="3200" b="1" dirty="0">
                  <a:solidFill>
                    <a:srgbClr val="008290"/>
                  </a:solidFill>
                </a:rPr>
                <a:t>stressors</a:t>
              </a:r>
            </a:p>
            <a:p>
              <a:endParaRPr lang="en-GB" dirty="0"/>
            </a:p>
          </p:txBody>
        </p:sp>
      </p:grpSp>
      <p:sp>
        <p:nvSpPr>
          <p:cNvPr id="12" name="TextBox 11"/>
          <p:cNvSpPr txBox="1"/>
          <p:nvPr/>
        </p:nvSpPr>
        <p:spPr>
          <a:xfrm>
            <a:off x="1702820" y="6159799"/>
            <a:ext cx="1124839"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dirty="0" smtClean="0"/>
              <a:t>Mixing</a:t>
            </a:r>
            <a:endParaRPr lang="en-GB" sz="2400" dirty="0"/>
          </a:p>
        </p:txBody>
      </p:sp>
      <p:sp>
        <p:nvSpPr>
          <p:cNvPr id="13" name="TextBox 12"/>
          <p:cNvSpPr txBox="1"/>
          <p:nvPr/>
        </p:nvSpPr>
        <p:spPr>
          <a:xfrm>
            <a:off x="1419469" y="3431465"/>
            <a:ext cx="144016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dirty="0" smtClean="0"/>
              <a:t>Handling</a:t>
            </a:r>
            <a:endParaRPr lang="en-GB" sz="2400" dirty="0"/>
          </a:p>
        </p:txBody>
      </p:sp>
      <p:sp>
        <p:nvSpPr>
          <p:cNvPr id="14" name="TextBox 13"/>
          <p:cNvSpPr txBox="1"/>
          <p:nvPr/>
        </p:nvSpPr>
        <p:spPr>
          <a:xfrm>
            <a:off x="6188207" y="3482562"/>
            <a:ext cx="148501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dirty="0" smtClean="0"/>
              <a:t>Transport</a:t>
            </a:r>
            <a:endParaRPr lang="en-GB" sz="2400" dirty="0"/>
          </a:p>
        </p:txBody>
      </p:sp>
      <p:sp>
        <p:nvSpPr>
          <p:cNvPr id="15" name="TextBox 14"/>
          <p:cNvSpPr txBox="1"/>
          <p:nvPr/>
        </p:nvSpPr>
        <p:spPr>
          <a:xfrm>
            <a:off x="5580145" y="6159798"/>
            <a:ext cx="261328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dirty="0" smtClean="0"/>
              <a:t>Novel environment</a:t>
            </a:r>
            <a:endParaRPr lang="en-GB" sz="2400" dirty="0"/>
          </a:p>
        </p:txBody>
      </p:sp>
    </p:spTree>
    <p:extLst>
      <p:ext uri="{BB962C8B-B14F-4D97-AF65-F5344CB8AC3E}">
        <p14:creationId xmlns:p14="http://schemas.microsoft.com/office/powerpoint/2010/main" val="1166524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Stress response</a:t>
            </a:r>
            <a:endParaRPr lang="en-GB" dirty="0"/>
          </a:p>
        </p:txBody>
      </p:sp>
      <p:pic>
        <p:nvPicPr>
          <p:cNvPr id="4" name="Picture 3"/>
          <p:cNvPicPr>
            <a:picLocks noChangeAspect="1"/>
          </p:cNvPicPr>
          <p:nvPr/>
        </p:nvPicPr>
        <p:blipFill rotWithShape="1">
          <a:blip r:embed="rId3"/>
          <a:srcRect t="11812" r="7554" b="13376"/>
          <a:stretch/>
        </p:blipFill>
        <p:spPr>
          <a:xfrm>
            <a:off x="3029861" y="2930866"/>
            <a:ext cx="3297274" cy="19553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a:off x="120769" y="1526228"/>
            <a:ext cx="281481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smtClean="0"/>
              <a:t>Previous experiences</a:t>
            </a:r>
            <a:endParaRPr lang="en-GB" sz="2400" dirty="0"/>
          </a:p>
        </p:txBody>
      </p:sp>
      <p:sp>
        <p:nvSpPr>
          <p:cNvPr id="6" name="TextBox 5"/>
          <p:cNvSpPr txBox="1"/>
          <p:nvPr/>
        </p:nvSpPr>
        <p:spPr>
          <a:xfrm>
            <a:off x="3361927" y="1725478"/>
            <a:ext cx="2633141"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smtClean="0"/>
              <a:t>Intensity of stressor</a:t>
            </a:r>
            <a:endParaRPr lang="en-GB" sz="2400" dirty="0"/>
          </a:p>
        </p:txBody>
      </p:sp>
      <p:sp>
        <p:nvSpPr>
          <p:cNvPr id="7" name="TextBox 6"/>
          <p:cNvSpPr txBox="1"/>
          <p:nvPr/>
        </p:nvSpPr>
        <p:spPr>
          <a:xfrm>
            <a:off x="6327135" y="1526523"/>
            <a:ext cx="2707683"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smtClean="0"/>
              <a:t>Duration of stressor</a:t>
            </a:r>
            <a:endParaRPr lang="en-GB" sz="2400" dirty="0"/>
          </a:p>
        </p:txBody>
      </p:sp>
      <p:cxnSp>
        <p:nvCxnSpPr>
          <p:cNvPr id="9" name="Straight Arrow Connector 8"/>
          <p:cNvCxnSpPr/>
          <p:nvPr/>
        </p:nvCxnSpPr>
        <p:spPr>
          <a:xfrm>
            <a:off x="1665027" y="2187143"/>
            <a:ext cx="967551" cy="5754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678498" y="2296688"/>
            <a:ext cx="29861" cy="4948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516552" y="2187143"/>
            <a:ext cx="962286" cy="5754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57993" y="5614807"/>
            <a:ext cx="284101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smtClean="0"/>
              <a:t>Physiological changes</a:t>
            </a:r>
            <a:endParaRPr lang="en-GB" sz="2400" dirty="0"/>
          </a:p>
        </p:txBody>
      </p:sp>
      <p:cxnSp>
        <p:nvCxnSpPr>
          <p:cNvPr id="18" name="Straight Arrow Connector 17"/>
          <p:cNvCxnSpPr/>
          <p:nvPr/>
        </p:nvCxnSpPr>
        <p:spPr>
          <a:xfrm>
            <a:off x="4678498" y="5094185"/>
            <a:ext cx="0" cy="5113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831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Stress induced hyperthermia</a:t>
            </a:r>
            <a:endParaRPr lang="en-GB" dirty="0"/>
          </a:p>
        </p:txBody>
      </p:sp>
      <p:sp>
        <p:nvSpPr>
          <p:cNvPr id="5" name="TextBox 4"/>
          <p:cNvSpPr txBox="1"/>
          <p:nvPr/>
        </p:nvSpPr>
        <p:spPr>
          <a:xfrm>
            <a:off x="290457" y="1586202"/>
            <a:ext cx="3097763" cy="2246769"/>
          </a:xfrm>
          <a:prstGeom prst="rect">
            <a:avLst/>
          </a:prstGeom>
          <a:noFill/>
        </p:spPr>
        <p:txBody>
          <a:bodyPr wrap="square" rtlCol="0">
            <a:spAutoFit/>
          </a:bodyPr>
          <a:lstStyle/>
          <a:p>
            <a:r>
              <a:rPr lang="en-GB" sz="2800" dirty="0" smtClean="0"/>
              <a:t>Occurs when the thermoregulatory system is altered by the autonomic nervous system</a:t>
            </a:r>
            <a:endParaRPr lang="en-GB" sz="2800" dirty="0"/>
          </a:p>
        </p:txBody>
      </p:sp>
      <p:sp>
        <p:nvSpPr>
          <p:cNvPr id="6" name="TextBox 5"/>
          <p:cNvSpPr txBox="1"/>
          <p:nvPr/>
        </p:nvSpPr>
        <p:spPr>
          <a:xfrm>
            <a:off x="5760910" y="4158427"/>
            <a:ext cx="3097763" cy="2246769"/>
          </a:xfrm>
          <a:prstGeom prst="rect">
            <a:avLst/>
          </a:prstGeom>
          <a:noFill/>
        </p:spPr>
        <p:txBody>
          <a:bodyPr wrap="square" rtlCol="0">
            <a:spAutoFit/>
          </a:bodyPr>
          <a:lstStyle/>
          <a:p>
            <a:r>
              <a:rPr lang="en-GB" sz="2800" dirty="0" smtClean="0"/>
              <a:t>Causes a short term elevation in core body temperature in response to a stressor</a:t>
            </a:r>
            <a:endParaRPr lang="en-GB" sz="2800" dirty="0"/>
          </a:p>
        </p:txBody>
      </p:sp>
      <p:pic>
        <p:nvPicPr>
          <p:cNvPr id="7" name="Picture 6"/>
          <p:cNvPicPr>
            <a:picLocks noChangeAspect="1"/>
          </p:cNvPicPr>
          <p:nvPr/>
        </p:nvPicPr>
        <p:blipFill rotWithShape="1">
          <a:blip r:embed="rId3"/>
          <a:srcRect b="7734"/>
          <a:stretch/>
        </p:blipFill>
        <p:spPr>
          <a:xfrm>
            <a:off x="3439553" y="2261620"/>
            <a:ext cx="2051812" cy="2920842"/>
          </a:xfrm>
          <a:prstGeom prst="rect">
            <a:avLst/>
          </a:prstGeom>
        </p:spPr>
      </p:pic>
    </p:spTree>
    <p:extLst>
      <p:ext uri="{BB962C8B-B14F-4D97-AF65-F5344CB8AC3E}">
        <p14:creationId xmlns:p14="http://schemas.microsoft.com/office/powerpoint/2010/main" val="1641116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2503700" y="5461350"/>
            <a:ext cx="2070865" cy="519814"/>
          </a:xfrm>
          <a:prstGeom prst="roundRect">
            <a:avLst/>
          </a:prstGeom>
          <a:solidFill>
            <a:srgbClr val="FFFFCC"/>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5" name="Explosion 2 4"/>
          <p:cNvSpPr/>
          <p:nvPr/>
        </p:nvSpPr>
        <p:spPr bwMode="auto">
          <a:xfrm rot="974294">
            <a:off x="568128" y="1402820"/>
            <a:ext cx="1728192" cy="1000532"/>
          </a:xfrm>
          <a:prstGeom prst="irregularSeal2">
            <a:avLst/>
          </a:prstGeom>
          <a:solidFill>
            <a:srgbClr val="FF9999"/>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solidFill>
                  <a:srgbClr val="FF0000"/>
                </a:solidFill>
              </a:ln>
              <a:solidFill>
                <a:schemeClr val="tx1"/>
              </a:solidFill>
              <a:effectLst/>
              <a:latin typeface="Arial" charset="0"/>
              <a:ea typeface="ＭＳ Ｐゴシック" pitchFamily="1" charset="-128"/>
            </a:endParaRPr>
          </a:p>
        </p:txBody>
      </p:sp>
      <p:graphicFrame>
        <p:nvGraphicFramePr>
          <p:cNvPr id="4" name="Diagram 3"/>
          <p:cNvGraphicFramePr/>
          <p:nvPr>
            <p:extLst>
              <p:ext uri="{D42A27DB-BD31-4B8C-83A1-F6EECF244321}">
                <p14:modId xmlns:p14="http://schemas.microsoft.com/office/powerpoint/2010/main" val="307667269"/>
              </p:ext>
            </p:extLst>
          </p:nvPr>
        </p:nvGraphicFramePr>
        <p:xfrm>
          <a:off x="462709" y="508121"/>
          <a:ext cx="5697407"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pPr algn="ctr"/>
            <a:r>
              <a:rPr lang="en-GB" dirty="0" smtClean="0"/>
              <a:t>Impact on meat quality</a:t>
            </a:r>
            <a:endParaRPr lang="en-GB" dirty="0"/>
          </a:p>
        </p:txBody>
      </p:sp>
      <p:pic>
        <p:nvPicPr>
          <p:cNvPr id="7" name="Picture 6"/>
          <p:cNvPicPr>
            <a:picLocks noChangeAspect="1"/>
          </p:cNvPicPr>
          <p:nvPr/>
        </p:nvPicPr>
        <p:blipFill>
          <a:blip r:embed="rId8"/>
          <a:stretch>
            <a:fillRect/>
          </a:stretch>
        </p:blipFill>
        <p:spPr>
          <a:xfrm>
            <a:off x="5094533" y="5120887"/>
            <a:ext cx="2091117" cy="15663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a:xfrm>
            <a:off x="5744775" y="2430756"/>
            <a:ext cx="2881750" cy="1464231"/>
          </a:xfrm>
          <a:prstGeom prst="round2DiagRect">
            <a:avLst/>
          </a:prstGeom>
          <a:solidFill>
            <a:schemeClr val="tx1"/>
          </a:solidFill>
          <a:ln>
            <a:solidFill>
              <a:schemeClr val="tx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2000" dirty="0" smtClean="0">
                <a:solidFill>
                  <a:schemeClr val="bg1"/>
                </a:solidFill>
                <a:latin typeface="Trebuchet MS" panose="020B0603020202020204" pitchFamily="34" charset="0"/>
              </a:rPr>
              <a:t>Pre-slaughter stress has implications for:</a:t>
            </a:r>
          </a:p>
          <a:p>
            <a:pPr marL="342900" indent="-342900">
              <a:buFont typeface="Arial" panose="020B0604020202020204" pitchFamily="34" charset="0"/>
              <a:buChar char="•"/>
            </a:pPr>
            <a:r>
              <a:rPr lang="en-GB" sz="2000" dirty="0">
                <a:solidFill>
                  <a:schemeClr val="bg1"/>
                </a:solidFill>
                <a:latin typeface="Trebuchet MS" panose="020B0603020202020204" pitchFamily="34" charset="0"/>
              </a:rPr>
              <a:t>a</a:t>
            </a:r>
            <a:r>
              <a:rPr lang="en-GB" sz="2000" dirty="0" smtClean="0">
                <a:solidFill>
                  <a:schemeClr val="bg1"/>
                </a:solidFill>
                <a:latin typeface="Trebuchet MS" panose="020B0603020202020204" pitchFamily="34" charset="0"/>
              </a:rPr>
              <a:t>nimal welfare</a:t>
            </a:r>
          </a:p>
          <a:p>
            <a:pPr marL="342900" indent="-342900">
              <a:buFont typeface="Arial" panose="020B0604020202020204" pitchFamily="34" charset="0"/>
              <a:buChar char="•"/>
            </a:pPr>
            <a:r>
              <a:rPr lang="en-GB" sz="2000" dirty="0">
                <a:solidFill>
                  <a:schemeClr val="bg1"/>
                </a:solidFill>
                <a:latin typeface="Trebuchet MS" panose="020B0603020202020204" pitchFamily="34" charset="0"/>
              </a:rPr>
              <a:t>r</a:t>
            </a:r>
            <a:r>
              <a:rPr lang="en-GB" sz="2000" dirty="0" smtClean="0">
                <a:solidFill>
                  <a:schemeClr val="bg1"/>
                </a:solidFill>
                <a:latin typeface="Trebuchet MS" panose="020B0603020202020204" pitchFamily="34" charset="0"/>
              </a:rPr>
              <a:t>ed meat industry </a:t>
            </a:r>
            <a:endParaRPr lang="en-GB" sz="20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993227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Objective</a:t>
            </a:r>
            <a:endParaRPr lang="en-GB" dirty="0"/>
          </a:p>
        </p:txBody>
      </p:sp>
      <p:sp>
        <p:nvSpPr>
          <p:cNvPr id="3" name="Content Placeholder 2"/>
          <p:cNvSpPr>
            <a:spLocks noGrp="1"/>
          </p:cNvSpPr>
          <p:nvPr>
            <p:ph idx="1"/>
          </p:nvPr>
        </p:nvSpPr>
        <p:spPr/>
        <p:txBody>
          <a:bodyPr/>
          <a:lstStyle/>
          <a:p>
            <a:pPr marL="0" indent="0" algn="ctr">
              <a:buNone/>
            </a:pPr>
            <a:r>
              <a:rPr lang="en-GB" dirty="0"/>
              <a:t>The objective of this study was to investigate the relationship between pre-slaughter rumen temperature, existing welfare measures and instrumental meat quality. </a:t>
            </a:r>
          </a:p>
        </p:txBody>
      </p:sp>
      <p:pic>
        <p:nvPicPr>
          <p:cNvPr id="4" name="Picture 3"/>
          <p:cNvPicPr>
            <a:picLocks noChangeAspect="1"/>
          </p:cNvPicPr>
          <p:nvPr/>
        </p:nvPicPr>
        <p:blipFill>
          <a:blip r:embed="rId3"/>
          <a:stretch>
            <a:fillRect/>
          </a:stretch>
        </p:blipFill>
        <p:spPr>
          <a:xfrm>
            <a:off x="14362" y="3852274"/>
            <a:ext cx="9120406" cy="1713124"/>
          </a:xfrm>
          <a:prstGeom prst="rect">
            <a:avLst/>
          </a:prstGeom>
        </p:spPr>
      </p:pic>
    </p:spTree>
    <p:extLst>
      <p:ext uri="{BB962C8B-B14F-4D97-AF65-F5344CB8AC3E}">
        <p14:creationId xmlns:p14="http://schemas.microsoft.com/office/powerpoint/2010/main" val="720326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TotalTime>
  <Words>1926</Words>
  <Application>Microsoft Office PowerPoint</Application>
  <PresentationFormat>On-screen Show (4:3)</PresentationFormat>
  <Paragraphs>278</Paragraphs>
  <Slides>20</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Arial</vt:lpstr>
      <vt:lpstr>Calibri</vt:lpstr>
      <vt:lpstr>Open Sans</vt:lpstr>
      <vt:lpstr>Times New Roman</vt:lpstr>
      <vt:lpstr>Trebuchet MS</vt:lpstr>
      <vt:lpstr>Office Theme</vt:lpstr>
      <vt:lpstr>PowerPoint Presentation</vt:lpstr>
      <vt:lpstr>PowerPoint Presentation</vt:lpstr>
      <vt:lpstr>Precision Livestock Farming</vt:lpstr>
      <vt:lpstr>Rumen temperature boluses</vt:lpstr>
      <vt:lpstr>The pre-slaughter phase</vt:lpstr>
      <vt:lpstr>Stress response</vt:lpstr>
      <vt:lpstr>Stress induced hyperthermia</vt:lpstr>
      <vt:lpstr>Impact on meat quality</vt:lpstr>
      <vt:lpstr>Objective</vt:lpstr>
      <vt:lpstr>Materials and methods</vt:lpstr>
      <vt:lpstr>Materials and methods</vt:lpstr>
      <vt:lpstr>Results</vt:lpstr>
      <vt:lpstr>Results</vt:lpstr>
      <vt:lpstr>Results</vt:lpstr>
      <vt:lpstr>Results</vt:lpstr>
      <vt:lpstr>Conclusion</vt:lpstr>
      <vt:lpstr>PowerPoint Presentation</vt:lpstr>
      <vt:lpstr>Acknowledgements</vt:lpstr>
      <vt:lpstr>References</vt:lpstr>
      <vt:lpstr>Thank you for listening</vt:lpstr>
    </vt:vector>
  </TitlesOfParts>
  <Company>NICS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Armour</dc:creator>
  <cp:lastModifiedBy>Joanne Dale</cp:lastModifiedBy>
  <cp:revision>44</cp:revision>
  <dcterms:created xsi:type="dcterms:W3CDTF">2019-05-21T08:54:00Z</dcterms:created>
  <dcterms:modified xsi:type="dcterms:W3CDTF">2019-09-04T11:29:50Z</dcterms:modified>
</cp:coreProperties>
</file>