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63" r:id="rId3"/>
    <p:sldId id="264" r:id="rId4"/>
    <p:sldId id="267" r:id="rId5"/>
    <p:sldId id="277" r:id="rId6"/>
    <p:sldId id="279" r:id="rId7"/>
    <p:sldId id="272" r:id="rId8"/>
    <p:sldId id="269" r:id="rId9"/>
    <p:sldId id="275" r:id="rId10"/>
    <p:sldId id="268" r:id="rId11"/>
    <p:sldId id="273" r:id="rId12"/>
    <p:sldId id="258" r:id="rId13"/>
    <p:sldId id="259" r:id="rId14"/>
    <p:sldId id="260" r:id="rId15"/>
    <p:sldId id="274" r:id="rId16"/>
    <p:sldId id="281" r:id="rId17"/>
    <p:sldId id="266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88969" autoAdjust="0"/>
  </p:normalViewPr>
  <p:slideViewPr>
    <p:cSldViewPr>
      <p:cViewPr varScale="1">
        <p:scale>
          <a:sx n="114" d="100"/>
          <a:sy n="114" d="100"/>
        </p:scale>
        <p:origin x="13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FB8BA-D072-49FB-81A7-0F9DDFB9A9BD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48B5C-58D3-4172-9901-A6473866877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0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 2 diabetes is a common chronic metabolic disease that leads to abnormally high levels of blood sugar in the blood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global incidence of type 2 diabetes is expected to rise at an alarming rate to 592 million by 2035.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Undiagnosed and poorly controlled diabetes can have some serious health implications such as stroke, heart disease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retinopathy as a result of high blood sugar levels. This massively impacts the economy and by 2030 costs are expected to rise to 490 billion USD.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vitro evidence suggests that whey protein isolate could have a positive effect on energy intake and glucose tolerance and via these mechanisms may affect body weight and risk of T2DM.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Epidemiological evidence indicates that consumption of dairy products is associated with decreased prevalence of metabolic related disorders and recent studies have focused on the whey component of milk.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Recent studies have shown that whey can be used to manipulate gut function and, as a result, slow gastric emptying and stimulate the secretion of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incretin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hormones.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incretin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hormones glucagon like peptide 1 and gastric inhibitory polypeptide potentiate insulin release in a glucose-dependant manner and are released from the gut following nutrient ingestion. </a:t>
            </a:r>
          </a:p>
          <a:p>
            <a:endParaRPr lang="en-GB" dirty="0" smtClean="0"/>
          </a:p>
          <a:p>
            <a:pPr>
              <a:buNone/>
            </a:pPr>
            <a:r>
              <a:rPr lang="en-GB" u="sng" dirty="0" smtClean="0"/>
              <a:t>Type 2 Diabetes Mellitus </a:t>
            </a:r>
          </a:p>
          <a:p>
            <a:pPr>
              <a:buNone/>
            </a:pPr>
            <a:endParaRPr lang="en-GB" u="sng" dirty="0" smtClean="0"/>
          </a:p>
          <a:p>
            <a:pPr>
              <a:buNone/>
            </a:pPr>
            <a:r>
              <a:rPr lang="en-GB" u="sng" dirty="0" smtClean="0"/>
              <a:t>Why is GLP-1 of interest? </a:t>
            </a:r>
          </a:p>
          <a:p>
            <a:pPr>
              <a:buNone/>
            </a:pPr>
            <a:endParaRPr lang="en-GB" u="sng" dirty="0" smtClean="0"/>
          </a:p>
          <a:p>
            <a:pPr>
              <a:buNone/>
            </a:pPr>
            <a:r>
              <a:rPr lang="en-GB" u="sng" dirty="0" smtClean="0"/>
              <a:t>Why is whey protein of interest?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48B5C-58D3-4172-9901-A6473866877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245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48B5C-58D3-4172-9901-A6473866877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05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48B5C-58D3-4172-9901-A6473866877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393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48B5C-58D3-4172-9901-A6473866877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31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48B5C-58D3-4172-9901-A6473866877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378D0-C8FE-44AB-9FFD-E7757FF8AA5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 dirty="0" smtClean="0"/>
              <a:t>Blood Processing </a:t>
            </a:r>
          </a:p>
        </p:txBody>
      </p:sp>
    </p:spTree>
    <p:extLst>
      <p:ext uri="{BB962C8B-B14F-4D97-AF65-F5344CB8AC3E}">
        <p14:creationId xmlns:p14="http://schemas.microsoft.com/office/powerpoint/2010/main" val="4110654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11DED-6613-426D-9E41-8CA53DA34A1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080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2BCDF-9C01-4ADE-AA3B-92024F98139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0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D187-489D-475F-8A47-47F745C0E97F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6BFF-D235-4E4E-8777-A6A1D528F7D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6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High-value functional dairy products from low-value whey proteins: </a:t>
            </a:r>
            <a:r>
              <a:rPr lang="en-GB" b="1" dirty="0" smtClean="0"/>
              <a:t>proving </a:t>
            </a:r>
            <a:r>
              <a:rPr lang="en-GB" b="1" dirty="0"/>
              <a:t>the concept.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825481"/>
            <a:ext cx="8172400" cy="1275928"/>
          </a:xfrm>
        </p:spPr>
        <p:txBody>
          <a:bodyPr/>
          <a:lstStyle/>
          <a:p>
            <a:pPr algn="r"/>
            <a:r>
              <a:rPr lang="en-GB" b="1" dirty="0" smtClean="0">
                <a:solidFill>
                  <a:schemeClr val="tx1"/>
                </a:solidFill>
              </a:rPr>
              <a:t>Joanna Shooter</a:t>
            </a:r>
          </a:p>
          <a:p>
            <a:pPr algn="r"/>
            <a:r>
              <a:rPr lang="en-GB" sz="2000" dirty="0" smtClean="0">
                <a:solidFill>
                  <a:schemeClr val="tx1"/>
                </a:solidFill>
              </a:rPr>
              <a:t>Supervisors: Dr B. Green and Prof. M. McKinley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20481" name="Picture 1" descr="2018 IGFS Logo"/>
          <p:cNvPicPr>
            <a:picLocks noChangeAspect="1" noChangeArrowheads="1"/>
          </p:cNvPicPr>
          <p:nvPr/>
        </p:nvPicPr>
        <p:blipFill>
          <a:blip r:embed="rId2" cstate="print"/>
          <a:srcRect t="20918" b="29591"/>
          <a:stretch>
            <a:fillRect/>
          </a:stretch>
        </p:blipFill>
        <p:spPr bwMode="auto">
          <a:xfrm>
            <a:off x="1704975" y="128812"/>
            <a:ext cx="5734051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Study Design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- </a:t>
            </a:r>
            <a:r>
              <a:rPr lang="en-GB" b="1" dirty="0" smtClean="0"/>
              <a:t>Double-blind randomised, placebo-controlled</a:t>
            </a:r>
          </a:p>
          <a:p>
            <a:pPr>
              <a:buNone/>
            </a:pPr>
            <a:r>
              <a:rPr lang="en-GB" b="1" dirty="0" smtClean="0"/>
              <a:t>crossover trial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- Involves three 2-week treatment periods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2 week washout period in between 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10 weeks in total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Overview of participant’s journey throughout the study</a:t>
            </a:r>
            <a:endParaRPr lang="en-GB" dirty="0"/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39576" y="1956398"/>
            <a:ext cx="8824912" cy="4352923"/>
            <a:chOff x="502" y="1712"/>
            <a:chExt cx="12517" cy="5891"/>
          </a:xfrm>
        </p:grpSpPr>
        <p:cxnSp>
          <p:nvCxnSpPr>
            <p:cNvPr id="6" name="Straight Arrow Connector 2"/>
            <p:cNvCxnSpPr>
              <a:cxnSpLocks/>
            </p:cNvCxnSpPr>
            <p:nvPr/>
          </p:nvCxnSpPr>
          <p:spPr bwMode="auto">
            <a:xfrm rot="5400000">
              <a:off x="494" y="2718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" name="Straight Arrow Connector 3"/>
            <p:cNvCxnSpPr>
              <a:cxnSpLocks/>
            </p:cNvCxnSpPr>
            <p:nvPr/>
          </p:nvCxnSpPr>
          <p:spPr bwMode="auto">
            <a:xfrm rot="5400000">
              <a:off x="2637" y="2725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" name="Straight Arrow Connector 4"/>
            <p:cNvCxnSpPr>
              <a:cxnSpLocks/>
            </p:cNvCxnSpPr>
            <p:nvPr/>
          </p:nvCxnSpPr>
          <p:spPr bwMode="auto">
            <a:xfrm rot="5400000">
              <a:off x="4803" y="2725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" name="Straight Arrow Connector 5"/>
            <p:cNvCxnSpPr>
              <a:cxnSpLocks/>
            </p:cNvCxnSpPr>
            <p:nvPr/>
          </p:nvCxnSpPr>
          <p:spPr bwMode="auto">
            <a:xfrm rot="5400000">
              <a:off x="7010" y="2725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" name="Straight Arrow Connector 6"/>
            <p:cNvCxnSpPr>
              <a:cxnSpLocks/>
            </p:cNvCxnSpPr>
            <p:nvPr/>
          </p:nvCxnSpPr>
          <p:spPr bwMode="auto">
            <a:xfrm rot="5400000">
              <a:off x="11299" y="2725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1" name="Straight Arrow Connector 7"/>
            <p:cNvCxnSpPr>
              <a:cxnSpLocks/>
            </p:cNvCxnSpPr>
            <p:nvPr/>
          </p:nvCxnSpPr>
          <p:spPr bwMode="auto">
            <a:xfrm rot="5400000">
              <a:off x="9137" y="2722"/>
              <a:ext cx="1680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2" name="Straight Connector 8"/>
            <p:cNvSpPr>
              <a:spLocks/>
            </p:cNvSpPr>
            <p:nvPr/>
          </p:nvSpPr>
          <p:spPr bwMode="auto">
            <a:xfrm>
              <a:off x="1559" y="1712"/>
              <a:ext cx="1683" cy="9"/>
            </a:xfrm>
            <a:prstGeom prst="line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Straight Connector 9"/>
            <p:cNvSpPr>
              <a:spLocks/>
            </p:cNvSpPr>
            <p:nvPr/>
          </p:nvSpPr>
          <p:spPr bwMode="auto">
            <a:xfrm>
              <a:off x="5834" y="1716"/>
              <a:ext cx="1683" cy="9"/>
            </a:xfrm>
            <a:prstGeom prst="line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Straight Connector 10"/>
            <p:cNvSpPr>
              <a:spLocks/>
            </p:cNvSpPr>
            <p:nvPr/>
          </p:nvSpPr>
          <p:spPr bwMode="auto">
            <a:xfrm>
              <a:off x="10175" y="1716"/>
              <a:ext cx="1683" cy="9"/>
            </a:xfrm>
            <a:prstGeom prst="line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02" y="3705"/>
              <a:ext cx="1814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Baseline Period I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Acute study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samples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Lifestyle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Visual analogue scale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Waist circumference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Snack given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2"/>
            <p:cNvSpPr txBox="1">
              <a:spLocks/>
            </p:cNvSpPr>
            <p:nvPr/>
          </p:nvSpPr>
          <p:spPr bwMode="auto">
            <a:xfrm>
              <a:off x="1620" y="2415"/>
              <a:ext cx="1655" cy="9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Complete visual analogue scale at each meal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13"/>
            <p:cNvSpPr txBox="1">
              <a:spLocks/>
            </p:cNvSpPr>
            <p:nvPr/>
          </p:nvSpPr>
          <p:spPr bwMode="auto">
            <a:xfrm>
              <a:off x="5922" y="2419"/>
              <a:ext cx="1655" cy="9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Complete visual analogue scale at each meal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4"/>
            <p:cNvSpPr txBox="1">
              <a:spLocks/>
            </p:cNvSpPr>
            <p:nvPr/>
          </p:nvSpPr>
          <p:spPr bwMode="auto">
            <a:xfrm>
              <a:off x="10256" y="2419"/>
              <a:ext cx="1655" cy="9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Complete visual analogue scale at each meal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647" y="3705"/>
              <a:ext cx="1655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End of Period 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Fasting blood sample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visual analogue scales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Compliance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unused capsules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4957" y="3705"/>
              <a:ext cx="1814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Baseline Period II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Acute study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samples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Lifestyle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Visual analogue scale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Waist circumference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Snack given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7102" y="3705"/>
              <a:ext cx="1655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End of Period II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Fasting blood sample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visual analogue scales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Compliance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unused capsules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9217" y="3705"/>
              <a:ext cx="1814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Baseline Period III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Acute study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samples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Lifestyle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Visual analogue scale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Waist circumference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Snack given </a:t>
              </a:r>
              <a:endPara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11364" y="3692"/>
              <a:ext cx="1655" cy="38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End of Period III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Fasting blood sample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visual analogue scales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Weight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Blood pressure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Compliance questionnaire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Collect unused capsules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Give voucher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87625" y="1604790"/>
            <a:ext cx="676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cs typeface="Arial" pitchFamily="34" charset="0"/>
              </a:rPr>
              <a:t>Period 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160516" y="1633365"/>
            <a:ext cx="771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cs typeface="Arial" pitchFamily="34" charset="0"/>
              </a:rPr>
              <a:t>Period II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7118176" y="1614315"/>
            <a:ext cx="83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cs typeface="Arial" pitchFamily="34" charset="0"/>
              </a:rPr>
              <a:t>Period III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5536" y="17635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979712" y="17635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W2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W4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04048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516216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W8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8028384" y="17635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W1O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63813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Three interventions will be delivered in periods I, II and III in random order: placebo capsules; whey protein capsules – enteric; whey protein capsules - standard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670051" y="2008188"/>
            <a:ext cx="35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51" name="Rectangle 26"/>
          <p:cNvSpPr>
            <a:spLocks noChangeArrowheads="1"/>
          </p:cNvSpPr>
          <p:nvPr/>
        </p:nvSpPr>
        <p:spPr bwMode="auto">
          <a:xfrm>
            <a:off x="7178675" y="1939926"/>
            <a:ext cx="292100" cy="127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2052" name="Line 28"/>
          <p:cNvSpPr>
            <a:spLocks noChangeShapeType="1"/>
          </p:cNvSpPr>
          <p:nvPr/>
        </p:nvSpPr>
        <p:spPr bwMode="auto">
          <a:xfrm>
            <a:off x="1825626" y="3717925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53" name="Line 29"/>
          <p:cNvSpPr>
            <a:spLocks noChangeShapeType="1"/>
          </p:cNvSpPr>
          <p:nvPr/>
        </p:nvSpPr>
        <p:spPr bwMode="auto">
          <a:xfrm>
            <a:off x="3502026" y="370522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54" name="Text Box 65"/>
          <p:cNvSpPr txBox="1">
            <a:spLocks noChangeArrowheads="1"/>
          </p:cNvSpPr>
          <p:nvPr/>
        </p:nvSpPr>
        <p:spPr bwMode="auto">
          <a:xfrm>
            <a:off x="146050" y="1741489"/>
            <a:ext cx="17427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dirty="0"/>
              <a:t>1 x 5 ml clotted (</a:t>
            </a:r>
            <a:r>
              <a:rPr lang="en-GB" altLang="en-US" sz="1000" b="1" dirty="0">
                <a:solidFill>
                  <a:srgbClr val="FFFF00"/>
                </a:solidFill>
              </a:rPr>
              <a:t>YELLOW</a:t>
            </a:r>
            <a:r>
              <a:rPr lang="en-GB" altLang="en-US" sz="1000" b="1" dirty="0">
                <a:solidFill>
                  <a:srgbClr val="FF0000"/>
                </a:solidFill>
              </a:rPr>
              <a:t> </a:t>
            </a:r>
            <a:r>
              <a:rPr lang="en-GB" altLang="en-US" sz="1000" dirty="0"/>
              <a:t>top)</a:t>
            </a:r>
          </a:p>
          <a:p>
            <a:pPr eaLnBrk="1" hangingPunct="1"/>
            <a:r>
              <a:rPr lang="en-GB" altLang="en-US" sz="1000" dirty="0"/>
              <a:t>Store at room temperature</a:t>
            </a:r>
          </a:p>
          <a:p>
            <a:pPr eaLnBrk="1" hangingPunct="1"/>
            <a:r>
              <a:rPr lang="en-GB" altLang="en-US" sz="1000" dirty="0"/>
              <a:t>In dark for at least 1 hour</a:t>
            </a:r>
          </a:p>
        </p:txBody>
      </p:sp>
      <p:sp>
        <p:nvSpPr>
          <p:cNvPr id="2055" name="Text Box 66"/>
          <p:cNvSpPr txBox="1">
            <a:spLocks noChangeArrowheads="1"/>
          </p:cNvSpPr>
          <p:nvPr/>
        </p:nvSpPr>
        <p:spPr bwMode="auto">
          <a:xfrm>
            <a:off x="2063751" y="1843088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2</a:t>
            </a:r>
          </a:p>
        </p:txBody>
      </p:sp>
      <p:sp>
        <p:nvSpPr>
          <p:cNvPr id="2056" name="Text Box 67"/>
          <p:cNvSpPr txBox="1">
            <a:spLocks noChangeArrowheads="1"/>
          </p:cNvSpPr>
          <p:nvPr/>
        </p:nvSpPr>
        <p:spPr bwMode="auto">
          <a:xfrm>
            <a:off x="3397249" y="2563813"/>
            <a:ext cx="250741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Serum into three equal aliquots (2 x 1000 µl)</a:t>
            </a:r>
          </a:p>
        </p:txBody>
      </p:sp>
      <p:sp>
        <p:nvSpPr>
          <p:cNvPr id="2057" name="Text Box 68"/>
          <p:cNvSpPr txBox="1">
            <a:spLocks noChangeArrowheads="1"/>
          </p:cNvSpPr>
          <p:nvPr/>
        </p:nvSpPr>
        <p:spPr bwMode="auto">
          <a:xfrm>
            <a:off x="6973889" y="2132013"/>
            <a:ext cx="7585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Yellow cap</a:t>
            </a:r>
          </a:p>
        </p:txBody>
      </p:sp>
      <p:sp>
        <p:nvSpPr>
          <p:cNvPr id="2058" name="Text Box 70"/>
          <p:cNvSpPr txBox="1">
            <a:spLocks noChangeArrowheads="1"/>
          </p:cNvSpPr>
          <p:nvPr/>
        </p:nvSpPr>
        <p:spPr bwMode="auto">
          <a:xfrm>
            <a:off x="146049" y="3460750"/>
            <a:ext cx="215636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1 x 4 ml EDTA (</a:t>
            </a:r>
            <a:r>
              <a:rPr lang="en-GB" altLang="en-US" sz="1000" b="1">
                <a:solidFill>
                  <a:srgbClr val="800080"/>
                </a:solidFill>
              </a:rPr>
              <a:t>PURPLE</a:t>
            </a:r>
            <a:r>
              <a:rPr lang="en-GB" altLang="en-US" sz="1000"/>
              <a:t> top)</a:t>
            </a:r>
          </a:p>
          <a:p>
            <a:pPr eaLnBrk="1" hangingPunct="1"/>
            <a:r>
              <a:rPr lang="en-GB" altLang="en-US" sz="1000"/>
              <a:t>Store at 4</a:t>
            </a:r>
            <a:r>
              <a:rPr lang="en-GB" altLang="en-US" sz="1000">
                <a:cs typeface="Times New Roman" pitchFamily="18" charset="0"/>
              </a:rPr>
              <a:t>°C and centrifuge as </a:t>
            </a:r>
          </a:p>
          <a:p>
            <a:pPr eaLnBrk="1" hangingPunct="1"/>
            <a:r>
              <a:rPr lang="en-GB" altLang="en-US" sz="1000">
                <a:cs typeface="Times New Roman" pitchFamily="18" charset="0"/>
              </a:rPr>
              <a:t>Soon as is convenient (within 2 hours)</a:t>
            </a:r>
            <a:endParaRPr lang="en-GB" altLang="en-US" sz="1000"/>
          </a:p>
        </p:txBody>
      </p:sp>
      <p:sp>
        <p:nvSpPr>
          <p:cNvPr id="2059" name="Text Box 71"/>
          <p:cNvSpPr txBox="1">
            <a:spLocks noChangeArrowheads="1"/>
          </p:cNvSpPr>
          <p:nvPr/>
        </p:nvSpPr>
        <p:spPr bwMode="auto">
          <a:xfrm>
            <a:off x="2600326" y="3565525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0</a:t>
            </a:r>
          </a:p>
        </p:txBody>
      </p:sp>
      <p:sp>
        <p:nvSpPr>
          <p:cNvPr id="2060" name="Rectangle 143" descr="50%"/>
          <p:cNvSpPr>
            <a:spLocks noChangeArrowheads="1"/>
          </p:cNvSpPr>
          <p:nvPr/>
        </p:nvSpPr>
        <p:spPr bwMode="auto">
          <a:xfrm>
            <a:off x="8610600" y="304800"/>
            <a:ext cx="304800" cy="61722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061" name="Text Box 144"/>
          <p:cNvSpPr txBox="1">
            <a:spLocks noChangeArrowheads="1"/>
          </p:cNvSpPr>
          <p:nvPr/>
        </p:nvSpPr>
        <p:spPr bwMode="auto">
          <a:xfrm rot="-5400000">
            <a:off x="7622623" y="2915544"/>
            <a:ext cx="22744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400"/>
              <a:t>-80</a:t>
            </a:r>
            <a:r>
              <a:rPr lang="en-GB" altLang="en-US" sz="1400">
                <a:cs typeface="Times New Roman" pitchFamily="18" charset="0"/>
              </a:rPr>
              <a:t>° freezer (or at least -20</a:t>
            </a:r>
            <a:r>
              <a:rPr lang="en-GB" altLang="en-US" sz="1400">
                <a:cs typeface="Times New Roman" pitchFamily="18" charset="0"/>
                <a:sym typeface="Symbol" pitchFamily="18" charset="2"/>
              </a:rPr>
              <a:t>)</a:t>
            </a:r>
            <a:endParaRPr lang="en-GB" altLang="en-US" sz="1400">
              <a:sym typeface="Symbol" pitchFamily="18" charset="2"/>
            </a:endParaRPr>
          </a:p>
        </p:txBody>
      </p:sp>
      <p:sp>
        <p:nvSpPr>
          <p:cNvPr id="2062" name="Text Box 148"/>
          <p:cNvSpPr txBox="1">
            <a:spLocks noChangeArrowheads="1"/>
          </p:cNvSpPr>
          <p:nvPr/>
        </p:nvSpPr>
        <p:spPr bwMode="auto">
          <a:xfrm>
            <a:off x="3829050" y="2373314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2063" name="Text Box 153"/>
          <p:cNvSpPr txBox="1">
            <a:spLocks noChangeArrowheads="1"/>
          </p:cNvSpPr>
          <p:nvPr/>
        </p:nvSpPr>
        <p:spPr bwMode="auto">
          <a:xfrm>
            <a:off x="146050" y="1512889"/>
            <a:ext cx="308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a)</a:t>
            </a:r>
          </a:p>
        </p:txBody>
      </p:sp>
      <p:sp>
        <p:nvSpPr>
          <p:cNvPr id="2064" name="Text Box 154"/>
          <p:cNvSpPr txBox="1">
            <a:spLocks noChangeArrowheads="1"/>
          </p:cNvSpPr>
          <p:nvPr/>
        </p:nvSpPr>
        <p:spPr bwMode="auto">
          <a:xfrm>
            <a:off x="174625" y="3278189"/>
            <a:ext cx="316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b)</a:t>
            </a:r>
          </a:p>
        </p:txBody>
      </p:sp>
      <p:sp>
        <p:nvSpPr>
          <p:cNvPr id="2065" name="Text Box 159"/>
          <p:cNvSpPr txBox="1">
            <a:spLocks noChangeArrowheads="1"/>
          </p:cNvSpPr>
          <p:nvPr/>
        </p:nvSpPr>
        <p:spPr bwMode="auto">
          <a:xfrm>
            <a:off x="1320800" y="254000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Whey Study– BLOOD SCHEME (49 ml sample)</a:t>
            </a:r>
          </a:p>
        </p:txBody>
      </p:sp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3848100" y="1614488"/>
            <a:ext cx="228600" cy="685800"/>
            <a:chOff x="9441" y="2884"/>
            <a:chExt cx="360" cy="1080"/>
          </a:xfrm>
        </p:grpSpPr>
        <p:sp>
          <p:nvSpPr>
            <p:cNvPr id="2126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7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8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9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0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1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241"/>
          <p:cNvGrpSpPr>
            <a:grpSpLocks/>
          </p:cNvGrpSpPr>
          <p:nvPr/>
        </p:nvGrpSpPr>
        <p:grpSpPr bwMode="auto">
          <a:xfrm>
            <a:off x="4335463" y="1627188"/>
            <a:ext cx="228600" cy="685800"/>
            <a:chOff x="9441" y="2884"/>
            <a:chExt cx="360" cy="1080"/>
          </a:xfrm>
        </p:grpSpPr>
        <p:sp>
          <p:nvSpPr>
            <p:cNvPr id="2120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1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2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3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4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5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68" name="Line 28"/>
          <p:cNvSpPr>
            <a:spLocks noChangeShapeType="1"/>
          </p:cNvSpPr>
          <p:nvPr/>
        </p:nvSpPr>
        <p:spPr bwMode="auto">
          <a:xfrm>
            <a:off x="4821239" y="1989138"/>
            <a:ext cx="21605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69" name="Line 28"/>
          <p:cNvSpPr>
            <a:spLocks noChangeShapeType="1"/>
          </p:cNvSpPr>
          <p:nvPr/>
        </p:nvSpPr>
        <p:spPr bwMode="auto">
          <a:xfrm>
            <a:off x="2990851" y="2001838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70" name="Text Box 159"/>
          <p:cNvSpPr txBox="1">
            <a:spLocks noChangeArrowheads="1"/>
          </p:cNvSpPr>
          <p:nvPr/>
        </p:nvSpPr>
        <p:spPr bwMode="auto">
          <a:xfrm>
            <a:off x="1270000" y="563563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Weeks 0, 4 and 8</a:t>
            </a:r>
          </a:p>
        </p:txBody>
      </p:sp>
      <p:sp>
        <p:nvSpPr>
          <p:cNvPr id="2071" name="Text Box 67"/>
          <p:cNvSpPr txBox="1">
            <a:spLocks noChangeArrowheads="1"/>
          </p:cNvSpPr>
          <p:nvPr/>
        </p:nvSpPr>
        <p:spPr bwMode="auto">
          <a:xfrm>
            <a:off x="3695701" y="4191001"/>
            <a:ext cx="22252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Plasma into equal aliquots (2 x 1000 µl)</a:t>
            </a:r>
          </a:p>
        </p:txBody>
      </p:sp>
      <p:sp>
        <p:nvSpPr>
          <p:cNvPr id="2072" name="Text Box 148"/>
          <p:cNvSpPr txBox="1">
            <a:spLocks noChangeArrowheads="1"/>
          </p:cNvSpPr>
          <p:nvPr/>
        </p:nvSpPr>
        <p:spPr bwMode="auto">
          <a:xfrm>
            <a:off x="4198938" y="3983039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2073" name="Line 28"/>
          <p:cNvSpPr>
            <a:spLocks noChangeShapeType="1"/>
          </p:cNvSpPr>
          <p:nvPr/>
        </p:nvSpPr>
        <p:spPr bwMode="auto">
          <a:xfrm>
            <a:off x="7799389" y="3748088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74" name="Line 28"/>
          <p:cNvSpPr>
            <a:spLocks noChangeShapeType="1"/>
          </p:cNvSpPr>
          <p:nvPr/>
        </p:nvSpPr>
        <p:spPr bwMode="auto">
          <a:xfrm>
            <a:off x="5168901" y="3717925"/>
            <a:ext cx="1800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75" name="Rectangle 98"/>
          <p:cNvSpPr>
            <a:spLocks noChangeArrowheads="1"/>
          </p:cNvSpPr>
          <p:nvPr/>
        </p:nvSpPr>
        <p:spPr bwMode="auto">
          <a:xfrm>
            <a:off x="7196139" y="3690939"/>
            <a:ext cx="292100" cy="127000"/>
          </a:xfrm>
          <a:prstGeom prst="rect">
            <a:avLst/>
          </a:pr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76" name="Text Box 101"/>
          <p:cNvSpPr txBox="1">
            <a:spLocks noChangeArrowheads="1"/>
          </p:cNvSpPr>
          <p:nvPr/>
        </p:nvSpPr>
        <p:spPr bwMode="auto">
          <a:xfrm>
            <a:off x="6978652" y="3797301"/>
            <a:ext cx="7457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Purple cap</a:t>
            </a:r>
          </a:p>
        </p:txBody>
      </p:sp>
      <p:sp>
        <p:nvSpPr>
          <p:cNvPr id="2077" name="Text Box 248"/>
          <p:cNvSpPr txBox="1">
            <a:spLocks noChangeArrowheads="1"/>
          </p:cNvSpPr>
          <p:nvPr/>
        </p:nvSpPr>
        <p:spPr bwMode="auto">
          <a:xfrm>
            <a:off x="4090989" y="1895476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grpSp>
        <p:nvGrpSpPr>
          <p:cNvPr id="4" name="Group 234"/>
          <p:cNvGrpSpPr>
            <a:grpSpLocks/>
          </p:cNvGrpSpPr>
          <p:nvPr/>
        </p:nvGrpSpPr>
        <p:grpSpPr bwMode="auto">
          <a:xfrm>
            <a:off x="4227513" y="3265488"/>
            <a:ext cx="228600" cy="685800"/>
            <a:chOff x="9441" y="2884"/>
            <a:chExt cx="360" cy="1080"/>
          </a:xfrm>
        </p:grpSpPr>
        <p:sp>
          <p:nvSpPr>
            <p:cNvPr id="2114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5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6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7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8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9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241"/>
          <p:cNvGrpSpPr>
            <a:grpSpLocks/>
          </p:cNvGrpSpPr>
          <p:nvPr/>
        </p:nvGrpSpPr>
        <p:grpSpPr bwMode="auto">
          <a:xfrm>
            <a:off x="4714875" y="3278188"/>
            <a:ext cx="228600" cy="685800"/>
            <a:chOff x="9441" y="2884"/>
            <a:chExt cx="360" cy="1080"/>
          </a:xfrm>
        </p:grpSpPr>
        <p:sp>
          <p:nvSpPr>
            <p:cNvPr id="2108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0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1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2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3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80" name="Text Box 248"/>
          <p:cNvSpPr txBox="1">
            <a:spLocks noChangeArrowheads="1"/>
          </p:cNvSpPr>
          <p:nvPr/>
        </p:nvSpPr>
        <p:spPr bwMode="auto">
          <a:xfrm>
            <a:off x="4470400" y="3546476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sp>
        <p:nvSpPr>
          <p:cNvPr id="2081" name="Line 28"/>
          <p:cNvSpPr>
            <a:spLocks noChangeShapeType="1"/>
          </p:cNvSpPr>
          <p:nvPr/>
        </p:nvSpPr>
        <p:spPr bwMode="auto">
          <a:xfrm>
            <a:off x="7742239" y="2006600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4235451" y="4979988"/>
            <a:ext cx="228600" cy="685800"/>
            <a:chOff x="9441" y="2884"/>
            <a:chExt cx="360" cy="1080"/>
          </a:xfrm>
        </p:grpSpPr>
        <p:sp>
          <p:nvSpPr>
            <p:cNvPr id="2102" name="Line 8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3" name="Line 8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4" name="Line 8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5" name="Line 8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6" name="Line 8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7" name="Line 9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83" name="Line 102"/>
          <p:cNvSpPr>
            <a:spLocks noChangeShapeType="1"/>
          </p:cNvSpPr>
          <p:nvPr/>
        </p:nvSpPr>
        <p:spPr bwMode="auto">
          <a:xfrm>
            <a:off x="5213350" y="5356225"/>
            <a:ext cx="1798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0" name="Text Box 70"/>
          <p:cNvSpPr txBox="1">
            <a:spLocks noChangeArrowheads="1"/>
          </p:cNvSpPr>
          <p:nvPr/>
        </p:nvSpPr>
        <p:spPr bwMode="auto">
          <a:xfrm>
            <a:off x="146051" y="5103814"/>
            <a:ext cx="1854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1000" dirty="0"/>
              <a:t>2 x 2 ml Fluoride Oxalate at (</a:t>
            </a:r>
            <a:r>
              <a:rPr lang="en-GB" sz="1000" b="1" dirty="0">
                <a:solidFill>
                  <a:schemeClr val="bg1">
                    <a:lumMod val="50000"/>
                  </a:schemeClr>
                </a:solidFill>
              </a:rPr>
              <a:t>GREY</a:t>
            </a:r>
            <a:r>
              <a:rPr lang="en-GB" sz="1000" b="1" dirty="0">
                <a:solidFill>
                  <a:srgbClr val="800080"/>
                </a:solidFill>
              </a:rPr>
              <a:t> </a:t>
            </a:r>
            <a:r>
              <a:rPr lang="en-GB" sz="1000" dirty="0"/>
              <a:t>top)</a:t>
            </a:r>
          </a:p>
          <a:p>
            <a:pPr eaLnBrk="1" hangingPunct="1">
              <a:defRPr/>
            </a:pPr>
            <a:r>
              <a:rPr lang="en-GB" sz="1000" dirty="0"/>
              <a:t>Store at 4</a:t>
            </a:r>
            <a:r>
              <a:rPr lang="en-GB" sz="1000" dirty="0">
                <a:cs typeface="Times New Roman" pitchFamily="18" charset="0"/>
              </a:rPr>
              <a:t>°C and centrifuge as </a:t>
            </a:r>
          </a:p>
          <a:p>
            <a:pPr eaLnBrk="1" hangingPunct="1">
              <a:defRPr/>
            </a:pPr>
            <a:r>
              <a:rPr lang="en-GB" sz="1000" dirty="0">
                <a:cs typeface="Times New Roman" pitchFamily="18" charset="0"/>
              </a:rPr>
              <a:t>Soon as is convenient (within 2 hours)</a:t>
            </a:r>
            <a:endParaRPr lang="en-GB" sz="1000" dirty="0"/>
          </a:p>
        </p:txBody>
      </p:sp>
      <p:sp>
        <p:nvSpPr>
          <p:cNvPr id="2085" name="Text Box 154"/>
          <p:cNvSpPr txBox="1">
            <a:spLocks noChangeArrowheads="1"/>
          </p:cNvSpPr>
          <p:nvPr/>
        </p:nvSpPr>
        <p:spPr bwMode="auto">
          <a:xfrm>
            <a:off x="158749" y="4908551"/>
            <a:ext cx="2968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c)</a:t>
            </a:r>
          </a:p>
        </p:txBody>
      </p:sp>
      <p:sp>
        <p:nvSpPr>
          <p:cNvPr id="2086" name="Rectangle 26"/>
          <p:cNvSpPr>
            <a:spLocks noChangeArrowheads="1"/>
          </p:cNvSpPr>
          <p:nvPr/>
        </p:nvSpPr>
        <p:spPr bwMode="auto">
          <a:xfrm>
            <a:off x="7154863" y="5345114"/>
            <a:ext cx="292100" cy="1270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solidFill>
                <a:srgbClr val="00B0F0"/>
              </a:solidFill>
            </a:endParaRPr>
          </a:p>
        </p:txBody>
      </p:sp>
      <p:sp>
        <p:nvSpPr>
          <p:cNvPr id="2087" name="Text Box 68"/>
          <p:cNvSpPr txBox="1">
            <a:spLocks noChangeArrowheads="1"/>
          </p:cNvSpPr>
          <p:nvPr/>
        </p:nvSpPr>
        <p:spPr bwMode="auto">
          <a:xfrm>
            <a:off x="6956426" y="5483226"/>
            <a:ext cx="7216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Green cap</a:t>
            </a:r>
          </a:p>
        </p:txBody>
      </p:sp>
      <p:sp>
        <p:nvSpPr>
          <p:cNvPr id="2088" name="Text Box 66"/>
          <p:cNvSpPr txBox="1">
            <a:spLocks noChangeArrowheads="1"/>
          </p:cNvSpPr>
          <p:nvPr/>
        </p:nvSpPr>
        <p:spPr bwMode="auto">
          <a:xfrm>
            <a:off x="2368551" y="5176838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0</a:t>
            </a:r>
          </a:p>
        </p:txBody>
      </p:sp>
      <p:sp>
        <p:nvSpPr>
          <p:cNvPr id="2089" name="Line 28"/>
          <p:cNvSpPr>
            <a:spLocks noChangeShapeType="1"/>
          </p:cNvSpPr>
          <p:nvPr/>
        </p:nvSpPr>
        <p:spPr bwMode="auto">
          <a:xfrm>
            <a:off x="3371851" y="5335588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90" name="Line 2"/>
          <p:cNvSpPr>
            <a:spLocks noChangeShapeType="1"/>
          </p:cNvSpPr>
          <p:nvPr/>
        </p:nvSpPr>
        <p:spPr bwMode="auto">
          <a:xfrm>
            <a:off x="1911351" y="5329238"/>
            <a:ext cx="35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91" name="Line 28"/>
          <p:cNvSpPr>
            <a:spLocks noChangeShapeType="1"/>
          </p:cNvSpPr>
          <p:nvPr/>
        </p:nvSpPr>
        <p:spPr bwMode="auto">
          <a:xfrm>
            <a:off x="7734301" y="5408613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92" name="Text Box 148"/>
          <p:cNvSpPr txBox="1">
            <a:spLocks noChangeArrowheads="1"/>
          </p:cNvSpPr>
          <p:nvPr/>
        </p:nvSpPr>
        <p:spPr bwMode="auto">
          <a:xfrm>
            <a:off x="4022726" y="5656264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2093" name="Text Box 67"/>
          <p:cNvSpPr txBox="1">
            <a:spLocks noChangeArrowheads="1"/>
          </p:cNvSpPr>
          <p:nvPr/>
        </p:nvSpPr>
        <p:spPr bwMode="auto">
          <a:xfrm>
            <a:off x="3906837" y="5838826"/>
            <a:ext cx="15905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Equal aliquots (2 x 1000 µl)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770439" y="4978400"/>
            <a:ext cx="228600" cy="685800"/>
            <a:chOff x="9441" y="2884"/>
            <a:chExt cx="360" cy="1080"/>
          </a:xfrm>
        </p:grpSpPr>
        <p:sp>
          <p:nvSpPr>
            <p:cNvPr id="2096" name="Line 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7" name="Line 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8" name="Line 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9" name="Line 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0" name="Line 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1" name="Line 1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95" name="Text Box 248"/>
          <p:cNvSpPr txBox="1">
            <a:spLocks noChangeArrowheads="1"/>
          </p:cNvSpPr>
          <p:nvPr/>
        </p:nvSpPr>
        <p:spPr bwMode="auto">
          <a:xfrm>
            <a:off x="4510089" y="5213351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3" descr="50%"/>
          <p:cNvSpPr>
            <a:spLocks noChangeArrowheads="1"/>
          </p:cNvSpPr>
          <p:nvPr/>
        </p:nvSpPr>
        <p:spPr bwMode="auto">
          <a:xfrm>
            <a:off x="8610600" y="304800"/>
            <a:ext cx="304800" cy="61722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075" name="Text Box 144"/>
          <p:cNvSpPr txBox="1">
            <a:spLocks noChangeArrowheads="1"/>
          </p:cNvSpPr>
          <p:nvPr/>
        </p:nvSpPr>
        <p:spPr bwMode="auto">
          <a:xfrm rot="-5400000">
            <a:off x="7622623" y="2915544"/>
            <a:ext cx="22744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400"/>
              <a:t>-80</a:t>
            </a:r>
            <a:r>
              <a:rPr lang="en-GB" altLang="en-US" sz="1400">
                <a:cs typeface="Times New Roman" pitchFamily="18" charset="0"/>
              </a:rPr>
              <a:t>° freezer (or at least -20</a:t>
            </a:r>
            <a:r>
              <a:rPr lang="en-GB" altLang="en-US" sz="1400">
                <a:cs typeface="Times New Roman" pitchFamily="18" charset="0"/>
                <a:sym typeface="Symbol" pitchFamily="18" charset="2"/>
              </a:rPr>
              <a:t>)</a:t>
            </a:r>
            <a:endParaRPr lang="en-GB" altLang="en-US" sz="1400">
              <a:sym typeface="Symbol" pitchFamily="18" charset="2"/>
            </a:endParaRPr>
          </a:p>
        </p:txBody>
      </p:sp>
      <p:sp>
        <p:nvSpPr>
          <p:cNvPr id="3076" name="Text Box 159"/>
          <p:cNvSpPr txBox="1">
            <a:spLocks noChangeArrowheads="1"/>
          </p:cNvSpPr>
          <p:nvPr/>
        </p:nvSpPr>
        <p:spPr bwMode="auto">
          <a:xfrm>
            <a:off x="1320800" y="254000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Whey Study – BLOOD SCHEME (49 ml sample)</a:t>
            </a:r>
          </a:p>
        </p:txBody>
      </p:sp>
      <p:sp>
        <p:nvSpPr>
          <p:cNvPr id="3077" name="Text Box 159"/>
          <p:cNvSpPr txBox="1">
            <a:spLocks noChangeArrowheads="1"/>
          </p:cNvSpPr>
          <p:nvPr/>
        </p:nvSpPr>
        <p:spPr bwMode="auto">
          <a:xfrm>
            <a:off x="1270000" y="563563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Weeks 0, 4 and 8</a:t>
            </a:r>
          </a:p>
        </p:txBody>
      </p:sp>
      <p:sp>
        <p:nvSpPr>
          <p:cNvPr id="3078" name="Text Box 70"/>
          <p:cNvSpPr txBox="1">
            <a:spLocks noChangeArrowheads="1"/>
          </p:cNvSpPr>
          <p:nvPr/>
        </p:nvSpPr>
        <p:spPr bwMode="auto">
          <a:xfrm>
            <a:off x="165101" y="2122489"/>
            <a:ext cx="17653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1000" dirty="0"/>
              <a:t>1 x 6 ml EDTA at T 0,15,30,60,90 and 120 minutes (</a:t>
            </a:r>
            <a:r>
              <a:rPr lang="en-GB" altLang="en-US" sz="1000" b="1" dirty="0">
                <a:solidFill>
                  <a:srgbClr val="800080"/>
                </a:solidFill>
              </a:rPr>
              <a:t>PURPLE </a:t>
            </a:r>
            <a:r>
              <a:rPr lang="en-GB" altLang="en-US" sz="1000" dirty="0"/>
              <a:t>top)</a:t>
            </a:r>
          </a:p>
          <a:p>
            <a:pPr eaLnBrk="1" hangingPunct="1"/>
            <a:r>
              <a:rPr lang="en-GB" altLang="en-US" sz="1000" dirty="0"/>
              <a:t>Add 60µl DPP IV within 30 seconds.</a:t>
            </a:r>
          </a:p>
          <a:p>
            <a:pPr eaLnBrk="1" hangingPunct="1"/>
            <a:r>
              <a:rPr lang="en-GB" altLang="en-US" sz="1000" dirty="0"/>
              <a:t>Roll the tube for 2 minutes </a:t>
            </a:r>
          </a:p>
          <a:p>
            <a:pPr eaLnBrk="1" hangingPunct="1"/>
            <a:r>
              <a:rPr lang="en-GB" altLang="en-US" sz="1000" dirty="0">
                <a:cs typeface="Times New Roman" pitchFamily="18" charset="0"/>
              </a:rPr>
              <a:t>Centrifuge immediately</a:t>
            </a:r>
            <a:endParaRPr lang="en-GB" altLang="en-US" sz="1000" dirty="0"/>
          </a:p>
        </p:txBody>
      </p:sp>
      <p:sp>
        <p:nvSpPr>
          <p:cNvPr id="3079" name="Text Box 154"/>
          <p:cNvSpPr txBox="1">
            <a:spLocks noChangeArrowheads="1"/>
          </p:cNvSpPr>
          <p:nvPr/>
        </p:nvSpPr>
        <p:spPr bwMode="auto">
          <a:xfrm>
            <a:off x="168276" y="1927226"/>
            <a:ext cx="316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d)</a:t>
            </a:r>
          </a:p>
        </p:txBody>
      </p:sp>
      <p:sp>
        <p:nvSpPr>
          <p:cNvPr id="3080" name="Line 2"/>
          <p:cNvSpPr>
            <a:spLocks noChangeShapeType="1"/>
          </p:cNvSpPr>
          <p:nvPr/>
        </p:nvSpPr>
        <p:spPr bwMode="auto">
          <a:xfrm>
            <a:off x="3125788" y="2354263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81" name="Text Box 66"/>
          <p:cNvSpPr txBox="1">
            <a:spLocks noChangeArrowheads="1"/>
          </p:cNvSpPr>
          <p:nvPr/>
        </p:nvSpPr>
        <p:spPr bwMode="auto">
          <a:xfrm>
            <a:off x="2317749" y="2105026"/>
            <a:ext cx="94773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0</a:t>
            </a:r>
          </a:p>
          <a:p>
            <a:pPr eaLnBrk="1" hangingPunct="1"/>
            <a:r>
              <a:rPr lang="en-GB" altLang="en-US" sz="1000"/>
              <a:t>Refrigerated Centrifuge</a:t>
            </a:r>
          </a:p>
        </p:txBody>
      </p:sp>
      <p:sp>
        <p:nvSpPr>
          <p:cNvPr id="3082" name="Line 2"/>
          <p:cNvSpPr>
            <a:spLocks noChangeShapeType="1"/>
          </p:cNvSpPr>
          <p:nvPr/>
        </p:nvSpPr>
        <p:spPr bwMode="auto">
          <a:xfrm>
            <a:off x="1990726" y="2292350"/>
            <a:ext cx="358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83" name="Text Box 159"/>
          <p:cNvSpPr txBox="1">
            <a:spLocks noChangeArrowheads="1"/>
          </p:cNvSpPr>
          <p:nvPr/>
        </p:nvSpPr>
        <p:spPr bwMode="auto">
          <a:xfrm>
            <a:off x="1270000" y="901700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ACUTE STUDY. T 0,15,30,60,90 and 120 minutes. </a:t>
            </a:r>
          </a:p>
        </p:txBody>
      </p:sp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3571875" y="2070100"/>
            <a:ext cx="228600" cy="685800"/>
            <a:chOff x="9441" y="2884"/>
            <a:chExt cx="360" cy="1080"/>
          </a:xfrm>
        </p:grpSpPr>
        <p:sp>
          <p:nvSpPr>
            <p:cNvPr id="3107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241"/>
          <p:cNvGrpSpPr>
            <a:grpSpLocks/>
          </p:cNvGrpSpPr>
          <p:nvPr/>
        </p:nvGrpSpPr>
        <p:grpSpPr bwMode="auto">
          <a:xfrm>
            <a:off x="4017963" y="2082800"/>
            <a:ext cx="228600" cy="685800"/>
            <a:chOff x="9441" y="2884"/>
            <a:chExt cx="360" cy="1080"/>
          </a:xfrm>
        </p:grpSpPr>
        <p:sp>
          <p:nvSpPr>
            <p:cNvPr id="3101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6" name="Text Box 248"/>
          <p:cNvSpPr txBox="1">
            <a:spLocks noChangeArrowheads="1"/>
          </p:cNvSpPr>
          <p:nvPr/>
        </p:nvSpPr>
        <p:spPr bwMode="auto">
          <a:xfrm>
            <a:off x="3771900" y="2352676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sp>
        <p:nvSpPr>
          <p:cNvPr id="3087" name="Text Box 248"/>
          <p:cNvSpPr txBox="1">
            <a:spLocks noChangeArrowheads="1"/>
          </p:cNvSpPr>
          <p:nvPr/>
        </p:nvSpPr>
        <p:spPr bwMode="auto">
          <a:xfrm>
            <a:off x="4211639" y="2352676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grpSp>
        <p:nvGrpSpPr>
          <p:cNvPr id="4" name="Group 234"/>
          <p:cNvGrpSpPr>
            <a:grpSpLocks/>
          </p:cNvGrpSpPr>
          <p:nvPr/>
        </p:nvGrpSpPr>
        <p:grpSpPr bwMode="auto">
          <a:xfrm>
            <a:off x="4416425" y="2074863"/>
            <a:ext cx="228600" cy="685800"/>
            <a:chOff x="9441" y="2884"/>
            <a:chExt cx="360" cy="1080"/>
          </a:xfrm>
        </p:grpSpPr>
        <p:sp>
          <p:nvSpPr>
            <p:cNvPr id="3095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9" name="Text Box 148"/>
          <p:cNvSpPr txBox="1">
            <a:spLocks noChangeArrowheads="1"/>
          </p:cNvSpPr>
          <p:nvPr/>
        </p:nvSpPr>
        <p:spPr bwMode="auto">
          <a:xfrm>
            <a:off x="3484564" y="2908301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3090" name="Text Box 67"/>
          <p:cNvSpPr txBox="1">
            <a:spLocks noChangeArrowheads="1"/>
          </p:cNvSpPr>
          <p:nvPr/>
        </p:nvSpPr>
        <p:spPr bwMode="auto">
          <a:xfrm>
            <a:off x="3494089" y="3170238"/>
            <a:ext cx="18790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Plasma into aliquots (3 x 1000µl)</a:t>
            </a:r>
          </a:p>
          <a:p>
            <a:pPr eaLnBrk="1" hangingPunct="1"/>
            <a:r>
              <a:rPr lang="en-GB" altLang="en-US" sz="1000"/>
              <a:t>(at each time point)</a:t>
            </a:r>
          </a:p>
        </p:txBody>
      </p:sp>
      <p:sp>
        <p:nvSpPr>
          <p:cNvPr id="3091" name="Line 28"/>
          <p:cNvSpPr>
            <a:spLocks noChangeShapeType="1"/>
          </p:cNvSpPr>
          <p:nvPr/>
        </p:nvSpPr>
        <p:spPr bwMode="auto">
          <a:xfrm>
            <a:off x="4887913" y="2371725"/>
            <a:ext cx="2159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92" name="Rectangle 98"/>
          <p:cNvSpPr>
            <a:spLocks noChangeArrowheads="1"/>
          </p:cNvSpPr>
          <p:nvPr/>
        </p:nvSpPr>
        <p:spPr bwMode="auto">
          <a:xfrm>
            <a:off x="7227889" y="2308226"/>
            <a:ext cx="292100" cy="12700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93" name="Text Box 101"/>
          <p:cNvSpPr txBox="1">
            <a:spLocks noChangeArrowheads="1"/>
          </p:cNvSpPr>
          <p:nvPr/>
        </p:nvSpPr>
        <p:spPr bwMode="auto">
          <a:xfrm>
            <a:off x="7059614" y="2447926"/>
            <a:ext cx="6351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>
                <a:solidFill>
                  <a:srgbClr val="002060"/>
                </a:solidFill>
              </a:rPr>
              <a:t>Blue cap</a:t>
            </a:r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7799389" y="2376488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55576" y="4077072"/>
            <a:ext cx="7488832" cy="175432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Acute study – to assess insulin, glucose and GLP-1 concentration after taking the WPI 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fasting blood sample will be taken at time T 0 just before the capsules are ingested and then further blood samples will be taken at T 15, 30, 60, 90 and 120 minutes.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1701800" y="1676400"/>
            <a:ext cx="35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099" name="Rectangle 26"/>
          <p:cNvSpPr>
            <a:spLocks noChangeArrowheads="1"/>
          </p:cNvSpPr>
          <p:nvPr/>
        </p:nvSpPr>
        <p:spPr bwMode="auto">
          <a:xfrm>
            <a:off x="7210426" y="1608138"/>
            <a:ext cx="292100" cy="127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00" name="Line 28"/>
          <p:cNvSpPr>
            <a:spLocks noChangeShapeType="1"/>
          </p:cNvSpPr>
          <p:nvPr/>
        </p:nvSpPr>
        <p:spPr bwMode="auto">
          <a:xfrm>
            <a:off x="1841501" y="6013450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01" name="Line 29"/>
          <p:cNvSpPr>
            <a:spLocks noChangeShapeType="1"/>
          </p:cNvSpPr>
          <p:nvPr/>
        </p:nvSpPr>
        <p:spPr bwMode="auto">
          <a:xfrm>
            <a:off x="3517901" y="600075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02" name="Text Box 65"/>
          <p:cNvSpPr txBox="1">
            <a:spLocks noChangeArrowheads="1"/>
          </p:cNvSpPr>
          <p:nvPr/>
        </p:nvSpPr>
        <p:spPr bwMode="auto">
          <a:xfrm>
            <a:off x="177801" y="1409700"/>
            <a:ext cx="17427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1 x 5 ml clotted (</a:t>
            </a:r>
            <a:r>
              <a:rPr lang="en-GB" altLang="en-US" sz="1000" b="1">
                <a:solidFill>
                  <a:srgbClr val="FFFF00"/>
                </a:solidFill>
              </a:rPr>
              <a:t>YELLOW</a:t>
            </a:r>
            <a:r>
              <a:rPr lang="en-GB" altLang="en-US" sz="1000" b="1"/>
              <a:t> </a:t>
            </a:r>
            <a:r>
              <a:rPr lang="en-GB" altLang="en-US" sz="1000"/>
              <a:t>top)</a:t>
            </a:r>
          </a:p>
          <a:p>
            <a:pPr eaLnBrk="1" hangingPunct="1"/>
            <a:r>
              <a:rPr lang="en-GB" altLang="en-US" sz="1000"/>
              <a:t>Store at room temperature</a:t>
            </a:r>
          </a:p>
          <a:p>
            <a:pPr eaLnBrk="1" hangingPunct="1"/>
            <a:r>
              <a:rPr lang="en-GB" altLang="en-US" sz="1000"/>
              <a:t>In dark for at least 1 hour</a:t>
            </a:r>
          </a:p>
        </p:txBody>
      </p:sp>
      <p:sp>
        <p:nvSpPr>
          <p:cNvPr id="4103" name="Text Box 66"/>
          <p:cNvSpPr txBox="1">
            <a:spLocks noChangeArrowheads="1"/>
          </p:cNvSpPr>
          <p:nvPr/>
        </p:nvSpPr>
        <p:spPr bwMode="auto">
          <a:xfrm>
            <a:off x="2095501" y="1511300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2</a:t>
            </a:r>
          </a:p>
        </p:txBody>
      </p:sp>
      <p:sp>
        <p:nvSpPr>
          <p:cNvPr id="4104" name="Text Box 67"/>
          <p:cNvSpPr txBox="1">
            <a:spLocks noChangeArrowheads="1"/>
          </p:cNvSpPr>
          <p:nvPr/>
        </p:nvSpPr>
        <p:spPr bwMode="auto">
          <a:xfrm>
            <a:off x="3470276" y="2232026"/>
            <a:ext cx="216597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Serum into equal aliquots (2 x 1000µl)</a:t>
            </a:r>
          </a:p>
        </p:txBody>
      </p:sp>
      <p:sp>
        <p:nvSpPr>
          <p:cNvPr id="4105" name="Text Box 68"/>
          <p:cNvSpPr txBox="1">
            <a:spLocks noChangeArrowheads="1"/>
          </p:cNvSpPr>
          <p:nvPr/>
        </p:nvSpPr>
        <p:spPr bwMode="auto">
          <a:xfrm>
            <a:off x="7005639" y="1800226"/>
            <a:ext cx="7585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Yellow cap</a:t>
            </a:r>
          </a:p>
        </p:txBody>
      </p:sp>
      <p:sp>
        <p:nvSpPr>
          <p:cNvPr id="4106" name="Text Box 70"/>
          <p:cNvSpPr txBox="1">
            <a:spLocks noChangeArrowheads="1"/>
          </p:cNvSpPr>
          <p:nvPr/>
        </p:nvSpPr>
        <p:spPr bwMode="auto">
          <a:xfrm>
            <a:off x="161924" y="5756275"/>
            <a:ext cx="215636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1 x 4 ml EDTA (</a:t>
            </a:r>
            <a:r>
              <a:rPr lang="en-GB" altLang="en-US" sz="1000" b="1">
                <a:solidFill>
                  <a:srgbClr val="800080"/>
                </a:solidFill>
              </a:rPr>
              <a:t>PURPLE</a:t>
            </a:r>
            <a:r>
              <a:rPr lang="en-GB" altLang="en-US" sz="1000"/>
              <a:t> top)</a:t>
            </a:r>
          </a:p>
          <a:p>
            <a:pPr eaLnBrk="1" hangingPunct="1"/>
            <a:r>
              <a:rPr lang="en-GB" altLang="en-US" sz="1000"/>
              <a:t>Store at 4</a:t>
            </a:r>
            <a:r>
              <a:rPr lang="en-GB" altLang="en-US" sz="1000">
                <a:cs typeface="Times New Roman" pitchFamily="18" charset="0"/>
              </a:rPr>
              <a:t>°C and centrifuge as </a:t>
            </a:r>
          </a:p>
          <a:p>
            <a:pPr eaLnBrk="1" hangingPunct="1"/>
            <a:r>
              <a:rPr lang="en-GB" altLang="en-US" sz="1000">
                <a:cs typeface="Times New Roman" pitchFamily="18" charset="0"/>
              </a:rPr>
              <a:t>Soon as is convenient (within 2 hours)</a:t>
            </a:r>
            <a:endParaRPr lang="en-GB" altLang="en-US" sz="1000"/>
          </a:p>
        </p:txBody>
      </p:sp>
      <p:sp>
        <p:nvSpPr>
          <p:cNvPr id="4107" name="Text Box 71"/>
          <p:cNvSpPr txBox="1">
            <a:spLocks noChangeArrowheads="1"/>
          </p:cNvSpPr>
          <p:nvPr/>
        </p:nvSpPr>
        <p:spPr bwMode="auto">
          <a:xfrm>
            <a:off x="2616201" y="5861050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0 </a:t>
            </a:r>
          </a:p>
        </p:txBody>
      </p:sp>
      <p:sp>
        <p:nvSpPr>
          <p:cNvPr id="4108" name="Rectangle 143" descr="50%"/>
          <p:cNvSpPr>
            <a:spLocks noChangeArrowheads="1"/>
          </p:cNvSpPr>
          <p:nvPr/>
        </p:nvSpPr>
        <p:spPr bwMode="auto">
          <a:xfrm>
            <a:off x="8610600" y="304800"/>
            <a:ext cx="304800" cy="61722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09" name="Text Box 144"/>
          <p:cNvSpPr txBox="1">
            <a:spLocks noChangeArrowheads="1"/>
          </p:cNvSpPr>
          <p:nvPr/>
        </p:nvSpPr>
        <p:spPr bwMode="auto">
          <a:xfrm rot="-5400000">
            <a:off x="7622623" y="2915544"/>
            <a:ext cx="22744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400"/>
              <a:t>-80</a:t>
            </a:r>
            <a:r>
              <a:rPr lang="en-GB" altLang="en-US" sz="1400">
                <a:cs typeface="Times New Roman" pitchFamily="18" charset="0"/>
              </a:rPr>
              <a:t>° freezer (or at least -20</a:t>
            </a:r>
            <a:r>
              <a:rPr lang="en-GB" altLang="en-US" sz="1400">
                <a:cs typeface="Times New Roman" pitchFamily="18" charset="0"/>
                <a:sym typeface="Symbol" pitchFamily="18" charset="2"/>
              </a:rPr>
              <a:t>)</a:t>
            </a:r>
            <a:endParaRPr lang="en-GB" altLang="en-US" sz="1400">
              <a:sym typeface="Symbol" pitchFamily="18" charset="2"/>
            </a:endParaRPr>
          </a:p>
        </p:txBody>
      </p:sp>
      <p:sp>
        <p:nvSpPr>
          <p:cNvPr id="4110" name="Text Box 148"/>
          <p:cNvSpPr txBox="1">
            <a:spLocks noChangeArrowheads="1"/>
          </p:cNvSpPr>
          <p:nvPr/>
        </p:nvSpPr>
        <p:spPr bwMode="auto">
          <a:xfrm>
            <a:off x="3967164" y="2041526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4111" name="Text Box 153"/>
          <p:cNvSpPr txBox="1">
            <a:spLocks noChangeArrowheads="1"/>
          </p:cNvSpPr>
          <p:nvPr/>
        </p:nvSpPr>
        <p:spPr bwMode="auto">
          <a:xfrm>
            <a:off x="177800" y="1181101"/>
            <a:ext cx="308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a)</a:t>
            </a:r>
          </a:p>
        </p:txBody>
      </p:sp>
      <p:sp>
        <p:nvSpPr>
          <p:cNvPr id="4112" name="Text Box 154"/>
          <p:cNvSpPr txBox="1">
            <a:spLocks noChangeArrowheads="1"/>
          </p:cNvSpPr>
          <p:nvPr/>
        </p:nvSpPr>
        <p:spPr bwMode="auto">
          <a:xfrm>
            <a:off x="190501" y="5573714"/>
            <a:ext cx="316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d)</a:t>
            </a:r>
          </a:p>
        </p:txBody>
      </p:sp>
      <p:sp>
        <p:nvSpPr>
          <p:cNvPr id="4113" name="Text Box 159"/>
          <p:cNvSpPr txBox="1">
            <a:spLocks noChangeArrowheads="1"/>
          </p:cNvSpPr>
          <p:nvPr/>
        </p:nvSpPr>
        <p:spPr bwMode="auto">
          <a:xfrm>
            <a:off x="1320800" y="254000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Whey Study – BLOOD SCHEME (19 ml sample)</a:t>
            </a:r>
          </a:p>
        </p:txBody>
      </p:sp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3879851" y="1282700"/>
            <a:ext cx="228600" cy="685800"/>
            <a:chOff x="9441" y="2884"/>
            <a:chExt cx="360" cy="1080"/>
          </a:xfrm>
        </p:grpSpPr>
        <p:sp>
          <p:nvSpPr>
            <p:cNvPr id="4208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9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10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11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12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13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241"/>
          <p:cNvGrpSpPr>
            <a:grpSpLocks/>
          </p:cNvGrpSpPr>
          <p:nvPr/>
        </p:nvGrpSpPr>
        <p:grpSpPr bwMode="auto">
          <a:xfrm>
            <a:off x="4367213" y="1295400"/>
            <a:ext cx="228600" cy="685800"/>
            <a:chOff x="9441" y="2884"/>
            <a:chExt cx="360" cy="1080"/>
          </a:xfrm>
        </p:grpSpPr>
        <p:sp>
          <p:nvSpPr>
            <p:cNvPr id="4202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3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4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5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6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7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16" name="Text Box 70"/>
          <p:cNvSpPr txBox="1">
            <a:spLocks noChangeArrowheads="1"/>
          </p:cNvSpPr>
          <p:nvPr/>
        </p:nvSpPr>
        <p:spPr bwMode="auto">
          <a:xfrm>
            <a:off x="161926" y="4308475"/>
            <a:ext cx="202170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1 x 6 ml EDTA (</a:t>
            </a:r>
            <a:r>
              <a:rPr lang="en-GB" altLang="en-US" sz="1000" b="1">
                <a:solidFill>
                  <a:srgbClr val="800080"/>
                </a:solidFill>
              </a:rPr>
              <a:t>PURPLE</a:t>
            </a:r>
            <a:r>
              <a:rPr lang="en-GB" altLang="en-US" sz="1000" b="1">
                <a:solidFill>
                  <a:srgbClr val="002060"/>
                </a:solidFill>
              </a:rPr>
              <a:t> </a:t>
            </a:r>
            <a:r>
              <a:rPr lang="en-GB" altLang="en-US" sz="1000"/>
              <a:t>top)</a:t>
            </a:r>
          </a:p>
          <a:p>
            <a:pPr eaLnBrk="1" hangingPunct="1"/>
            <a:r>
              <a:rPr lang="en-GB" altLang="en-US" sz="1000"/>
              <a:t>Add 60µl DPP IV within 30 seconds.</a:t>
            </a:r>
          </a:p>
          <a:p>
            <a:pPr eaLnBrk="1" hangingPunct="1"/>
            <a:r>
              <a:rPr lang="en-GB" altLang="en-US" sz="1000">
                <a:cs typeface="Times New Roman" pitchFamily="18" charset="0"/>
              </a:rPr>
              <a:t>Centrifuge immediately</a:t>
            </a:r>
            <a:endParaRPr lang="en-GB" altLang="en-US" sz="1000"/>
          </a:p>
        </p:txBody>
      </p:sp>
      <p:sp>
        <p:nvSpPr>
          <p:cNvPr id="4117" name="Text Box 154"/>
          <p:cNvSpPr txBox="1">
            <a:spLocks noChangeArrowheads="1"/>
          </p:cNvSpPr>
          <p:nvPr/>
        </p:nvSpPr>
        <p:spPr bwMode="auto">
          <a:xfrm>
            <a:off x="165100" y="4113214"/>
            <a:ext cx="2968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c)</a:t>
            </a:r>
          </a:p>
        </p:txBody>
      </p:sp>
      <p:sp>
        <p:nvSpPr>
          <p:cNvPr id="4118" name="Line 28"/>
          <p:cNvSpPr>
            <a:spLocks noChangeShapeType="1"/>
          </p:cNvSpPr>
          <p:nvPr/>
        </p:nvSpPr>
        <p:spPr bwMode="auto">
          <a:xfrm>
            <a:off x="5233989" y="1657350"/>
            <a:ext cx="1800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19" name="Line 28"/>
          <p:cNvSpPr>
            <a:spLocks noChangeShapeType="1"/>
          </p:cNvSpPr>
          <p:nvPr/>
        </p:nvSpPr>
        <p:spPr bwMode="auto">
          <a:xfrm>
            <a:off x="3022601" y="1670050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20" name="Text Box 159"/>
          <p:cNvSpPr txBox="1">
            <a:spLocks noChangeArrowheads="1"/>
          </p:cNvSpPr>
          <p:nvPr/>
        </p:nvSpPr>
        <p:spPr bwMode="auto">
          <a:xfrm>
            <a:off x="1270000" y="563563"/>
            <a:ext cx="660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600"/>
              </a:spcBef>
            </a:pPr>
            <a:r>
              <a:rPr lang="en-GB" altLang="en-US" sz="1600" b="1"/>
              <a:t>Weeks 2, 6 and 10</a:t>
            </a:r>
          </a:p>
        </p:txBody>
      </p:sp>
      <p:sp>
        <p:nvSpPr>
          <p:cNvPr id="4121" name="Text Box 67"/>
          <p:cNvSpPr txBox="1">
            <a:spLocks noChangeArrowheads="1"/>
          </p:cNvSpPr>
          <p:nvPr/>
        </p:nvSpPr>
        <p:spPr bwMode="auto">
          <a:xfrm>
            <a:off x="3765551" y="6469063"/>
            <a:ext cx="21964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Plasma into equal aliquots (2 x 1000µl)</a:t>
            </a:r>
          </a:p>
        </p:txBody>
      </p:sp>
      <p:sp>
        <p:nvSpPr>
          <p:cNvPr id="4122" name="Text Box 148"/>
          <p:cNvSpPr txBox="1">
            <a:spLocks noChangeArrowheads="1"/>
          </p:cNvSpPr>
          <p:nvPr/>
        </p:nvSpPr>
        <p:spPr bwMode="auto">
          <a:xfrm>
            <a:off x="4173538" y="6278564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4123" name="Line 28"/>
          <p:cNvSpPr>
            <a:spLocks noChangeShapeType="1"/>
          </p:cNvSpPr>
          <p:nvPr/>
        </p:nvSpPr>
        <p:spPr bwMode="auto">
          <a:xfrm>
            <a:off x="7805739" y="5907088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5073651" y="5891213"/>
            <a:ext cx="1979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25" name="Rectangle 98"/>
          <p:cNvSpPr>
            <a:spLocks noChangeArrowheads="1"/>
          </p:cNvSpPr>
          <p:nvPr/>
        </p:nvSpPr>
        <p:spPr bwMode="auto">
          <a:xfrm>
            <a:off x="7212014" y="5846763"/>
            <a:ext cx="292100" cy="127000"/>
          </a:xfrm>
          <a:prstGeom prst="rect">
            <a:avLst/>
          </a:pr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26" name="Text Box 101"/>
          <p:cNvSpPr txBox="1">
            <a:spLocks noChangeArrowheads="1"/>
          </p:cNvSpPr>
          <p:nvPr/>
        </p:nvSpPr>
        <p:spPr bwMode="auto">
          <a:xfrm>
            <a:off x="6994526" y="5969001"/>
            <a:ext cx="7457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Purple cap</a:t>
            </a:r>
          </a:p>
        </p:txBody>
      </p:sp>
      <p:sp>
        <p:nvSpPr>
          <p:cNvPr id="4127" name="Line 28"/>
          <p:cNvSpPr>
            <a:spLocks noChangeShapeType="1"/>
          </p:cNvSpPr>
          <p:nvPr/>
        </p:nvSpPr>
        <p:spPr bwMode="auto">
          <a:xfrm>
            <a:off x="4884739" y="4495800"/>
            <a:ext cx="21605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28" name="Line 28"/>
          <p:cNvSpPr>
            <a:spLocks noChangeShapeType="1"/>
          </p:cNvSpPr>
          <p:nvPr/>
        </p:nvSpPr>
        <p:spPr bwMode="auto">
          <a:xfrm>
            <a:off x="7789863" y="4483100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29" name="Text Box 248"/>
          <p:cNvSpPr txBox="1">
            <a:spLocks noChangeArrowheads="1"/>
          </p:cNvSpPr>
          <p:nvPr/>
        </p:nvSpPr>
        <p:spPr bwMode="auto">
          <a:xfrm>
            <a:off x="4122739" y="1563689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grpSp>
        <p:nvGrpSpPr>
          <p:cNvPr id="4" name="Group 234"/>
          <p:cNvGrpSpPr>
            <a:grpSpLocks/>
          </p:cNvGrpSpPr>
          <p:nvPr/>
        </p:nvGrpSpPr>
        <p:grpSpPr bwMode="auto">
          <a:xfrm>
            <a:off x="4243388" y="5561013"/>
            <a:ext cx="228600" cy="685800"/>
            <a:chOff x="9441" y="2884"/>
            <a:chExt cx="360" cy="1080"/>
          </a:xfrm>
        </p:grpSpPr>
        <p:sp>
          <p:nvSpPr>
            <p:cNvPr id="4196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7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8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0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1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241"/>
          <p:cNvGrpSpPr>
            <a:grpSpLocks/>
          </p:cNvGrpSpPr>
          <p:nvPr/>
        </p:nvGrpSpPr>
        <p:grpSpPr bwMode="auto">
          <a:xfrm>
            <a:off x="4730751" y="5573713"/>
            <a:ext cx="228600" cy="685800"/>
            <a:chOff x="9441" y="2884"/>
            <a:chExt cx="360" cy="1080"/>
          </a:xfrm>
        </p:grpSpPr>
        <p:sp>
          <p:nvSpPr>
            <p:cNvPr id="4190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3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4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5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32" name="Text Box 248"/>
          <p:cNvSpPr txBox="1">
            <a:spLocks noChangeArrowheads="1"/>
          </p:cNvSpPr>
          <p:nvPr/>
        </p:nvSpPr>
        <p:spPr bwMode="auto">
          <a:xfrm>
            <a:off x="4486275" y="5843589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sp>
        <p:nvSpPr>
          <p:cNvPr id="4133" name="Line 2"/>
          <p:cNvSpPr>
            <a:spLocks noChangeShapeType="1"/>
          </p:cNvSpPr>
          <p:nvPr/>
        </p:nvSpPr>
        <p:spPr bwMode="auto">
          <a:xfrm>
            <a:off x="3122613" y="4541838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34" name="Line 28"/>
          <p:cNvSpPr>
            <a:spLocks noChangeShapeType="1"/>
          </p:cNvSpPr>
          <p:nvPr/>
        </p:nvSpPr>
        <p:spPr bwMode="auto">
          <a:xfrm>
            <a:off x="7773989" y="1674813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35" name="Text Box 66"/>
          <p:cNvSpPr txBox="1">
            <a:spLocks noChangeArrowheads="1"/>
          </p:cNvSpPr>
          <p:nvPr/>
        </p:nvSpPr>
        <p:spPr bwMode="auto">
          <a:xfrm>
            <a:off x="2314575" y="4291013"/>
            <a:ext cx="9477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Refrigerated Centrifuge</a:t>
            </a:r>
          </a:p>
          <a:p>
            <a:pPr eaLnBrk="1" hangingPunct="1"/>
            <a:r>
              <a:rPr lang="en-GB" altLang="en-US" sz="1000"/>
              <a:t>Brake speed 0 </a:t>
            </a:r>
          </a:p>
          <a:p>
            <a:pPr eaLnBrk="1" hangingPunct="1"/>
            <a:endParaRPr lang="en-GB" altLang="en-US" sz="1000"/>
          </a:p>
        </p:txBody>
      </p:sp>
      <p:sp>
        <p:nvSpPr>
          <p:cNvPr id="4136" name="Line 2"/>
          <p:cNvSpPr>
            <a:spLocks noChangeShapeType="1"/>
          </p:cNvSpPr>
          <p:nvPr/>
        </p:nvSpPr>
        <p:spPr bwMode="auto">
          <a:xfrm>
            <a:off x="1985963" y="4479925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4267200" y="2657475"/>
            <a:ext cx="228600" cy="685800"/>
            <a:chOff x="9441" y="2884"/>
            <a:chExt cx="360" cy="1080"/>
          </a:xfrm>
        </p:grpSpPr>
        <p:sp>
          <p:nvSpPr>
            <p:cNvPr id="4184" name="Line 8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5" name="Line 8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6" name="Line 8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7" name="Line 8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Line 8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9" name="Line 9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38" name="Line 102"/>
          <p:cNvSpPr>
            <a:spLocks noChangeShapeType="1"/>
          </p:cNvSpPr>
          <p:nvPr/>
        </p:nvSpPr>
        <p:spPr bwMode="auto">
          <a:xfrm>
            <a:off x="5245101" y="303371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34" name="Text Box 70"/>
          <p:cNvSpPr txBox="1">
            <a:spLocks noChangeArrowheads="1"/>
          </p:cNvSpPr>
          <p:nvPr/>
        </p:nvSpPr>
        <p:spPr bwMode="auto">
          <a:xfrm>
            <a:off x="177800" y="2781301"/>
            <a:ext cx="1854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1000" dirty="0"/>
              <a:t>2 x 2 ml Fluoride Oxalate at (</a:t>
            </a:r>
            <a:r>
              <a:rPr lang="en-GB" sz="1000" b="1" dirty="0">
                <a:solidFill>
                  <a:srgbClr val="00B050"/>
                </a:solidFill>
              </a:rPr>
              <a:t>GREY</a:t>
            </a: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/>
              <a:t>top)</a:t>
            </a:r>
          </a:p>
          <a:p>
            <a:pPr eaLnBrk="1" hangingPunct="1">
              <a:defRPr/>
            </a:pPr>
            <a:r>
              <a:rPr lang="en-GB" sz="1000" dirty="0"/>
              <a:t>Store at 4</a:t>
            </a:r>
            <a:r>
              <a:rPr lang="en-GB" sz="1000" dirty="0">
                <a:cs typeface="Times New Roman" pitchFamily="18" charset="0"/>
              </a:rPr>
              <a:t>°C and centrifuge as </a:t>
            </a:r>
          </a:p>
          <a:p>
            <a:pPr eaLnBrk="1" hangingPunct="1">
              <a:defRPr/>
            </a:pPr>
            <a:r>
              <a:rPr lang="en-GB" sz="1000" dirty="0">
                <a:cs typeface="Times New Roman" pitchFamily="18" charset="0"/>
              </a:rPr>
              <a:t>Soon as is convenient (within 2 hours)</a:t>
            </a:r>
            <a:endParaRPr lang="en-GB" sz="1000" dirty="0"/>
          </a:p>
        </p:txBody>
      </p:sp>
      <p:sp>
        <p:nvSpPr>
          <p:cNvPr id="4140" name="Text Box 154"/>
          <p:cNvSpPr txBox="1">
            <a:spLocks noChangeArrowheads="1"/>
          </p:cNvSpPr>
          <p:nvPr/>
        </p:nvSpPr>
        <p:spPr bwMode="auto">
          <a:xfrm>
            <a:off x="190501" y="2586039"/>
            <a:ext cx="316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200" b="1"/>
              <a:t>b)</a:t>
            </a:r>
          </a:p>
        </p:txBody>
      </p:sp>
      <p:sp>
        <p:nvSpPr>
          <p:cNvPr id="4141" name="Text Box 66"/>
          <p:cNvSpPr txBox="1">
            <a:spLocks noChangeArrowheads="1"/>
          </p:cNvSpPr>
          <p:nvPr/>
        </p:nvSpPr>
        <p:spPr bwMode="auto">
          <a:xfrm>
            <a:off x="2400301" y="2854325"/>
            <a:ext cx="971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Spin 3000 rpm </a:t>
            </a:r>
          </a:p>
          <a:p>
            <a:pPr eaLnBrk="1" hangingPunct="1"/>
            <a:r>
              <a:rPr lang="en-GB" altLang="en-US" sz="1000"/>
              <a:t>For 15 min</a:t>
            </a:r>
          </a:p>
          <a:p>
            <a:pPr eaLnBrk="1" hangingPunct="1"/>
            <a:r>
              <a:rPr lang="en-GB" altLang="en-US" sz="1000"/>
              <a:t>Brake speed 0</a:t>
            </a:r>
          </a:p>
        </p:txBody>
      </p:sp>
      <p:sp>
        <p:nvSpPr>
          <p:cNvPr id="4142" name="Line 28"/>
          <p:cNvSpPr>
            <a:spLocks noChangeShapeType="1"/>
          </p:cNvSpPr>
          <p:nvPr/>
        </p:nvSpPr>
        <p:spPr bwMode="auto">
          <a:xfrm>
            <a:off x="3403601" y="3013075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43" name="Line 2"/>
          <p:cNvSpPr>
            <a:spLocks noChangeShapeType="1"/>
          </p:cNvSpPr>
          <p:nvPr/>
        </p:nvSpPr>
        <p:spPr bwMode="auto">
          <a:xfrm>
            <a:off x="1943100" y="3006725"/>
            <a:ext cx="35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44" name="Line 28"/>
          <p:cNvSpPr>
            <a:spLocks noChangeShapeType="1"/>
          </p:cNvSpPr>
          <p:nvPr/>
        </p:nvSpPr>
        <p:spPr bwMode="auto">
          <a:xfrm>
            <a:off x="7766051" y="3086100"/>
            <a:ext cx="774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45" name="Text Box 148"/>
          <p:cNvSpPr txBox="1">
            <a:spLocks noChangeArrowheads="1"/>
          </p:cNvSpPr>
          <p:nvPr/>
        </p:nvSpPr>
        <p:spPr bwMode="auto">
          <a:xfrm>
            <a:off x="4054475" y="3333751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4146" name="Text Box 67"/>
          <p:cNvSpPr txBox="1">
            <a:spLocks noChangeArrowheads="1"/>
          </p:cNvSpPr>
          <p:nvPr/>
        </p:nvSpPr>
        <p:spPr bwMode="auto">
          <a:xfrm>
            <a:off x="3940176" y="3516313"/>
            <a:ext cx="15905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Equal aliquots (2 x 1000 µl)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802188" y="2655888"/>
            <a:ext cx="228600" cy="685800"/>
            <a:chOff x="9441" y="2884"/>
            <a:chExt cx="360" cy="1080"/>
          </a:xfrm>
        </p:grpSpPr>
        <p:sp>
          <p:nvSpPr>
            <p:cNvPr id="4178" name="Line 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9" name="Line 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0" name="Line 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1" name="Line 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2" name="Line 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83" name="Line 1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48" name="Text Box 248"/>
          <p:cNvSpPr txBox="1">
            <a:spLocks noChangeArrowheads="1"/>
          </p:cNvSpPr>
          <p:nvPr/>
        </p:nvSpPr>
        <p:spPr bwMode="auto">
          <a:xfrm>
            <a:off x="4541839" y="2890839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sp>
        <p:nvSpPr>
          <p:cNvPr id="4149" name="Rectangle 26"/>
          <p:cNvSpPr>
            <a:spLocks noChangeArrowheads="1"/>
          </p:cNvSpPr>
          <p:nvPr/>
        </p:nvSpPr>
        <p:spPr bwMode="auto">
          <a:xfrm>
            <a:off x="7261226" y="2909889"/>
            <a:ext cx="292100" cy="1270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solidFill>
                <a:srgbClr val="00B0F0"/>
              </a:solidFill>
            </a:endParaRPr>
          </a:p>
        </p:txBody>
      </p:sp>
      <p:sp>
        <p:nvSpPr>
          <p:cNvPr id="4150" name="Text Box 68"/>
          <p:cNvSpPr txBox="1">
            <a:spLocks noChangeArrowheads="1"/>
          </p:cNvSpPr>
          <p:nvPr/>
        </p:nvSpPr>
        <p:spPr bwMode="auto">
          <a:xfrm>
            <a:off x="7062790" y="3048001"/>
            <a:ext cx="7216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Green cap</a:t>
            </a:r>
          </a:p>
        </p:txBody>
      </p:sp>
      <p:sp>
        <p:nvSpPr>
          <p:cNvPr id="4151" name="Rectangle 98"/>
          <p:cNvSpPr>
            <a:spLocks noChangeArrowheads="1"/>
          </p:cNvSpPr>
          <p:nvPr/>
        </p:nvSpPr>
        <p:spPr bwMode="auto">
          <a:xfrm>
            <a:off x="7291389" y="4327525"/>
            <a:ext cx="292100" cy="12700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52" name="Text Box 101"/>
          <p:cNvSpPr txBox="1">
            <a:spLocks noChangeArrowheads="1"/>
          </p:cNvSpPr>
          <p:nvPr/>
        </p:nvSpPr>
        <p:spPr bwMode="auto">
          <a:xfrm>
            <a:off x="7124700" y="4467226"/>
            <a:ext cx="6351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 b="1"/>
              <a:t>Blue cap</a:t>
            </a:r>
          </a:p>
        </p:txBody>
      </p:sp>
      <p:grpSp>
        <p:nvGrpSpPr>
          <p:cNvPr id="8" name="Group 234"/>
          <p:cNvGrpSpPr>
            <a:grpSpLocks/>
          </p:cNvGrpSpPr>
          <p:nvPr/>
        </p:nvGrpSpPr>
        <p:grpSpPr bwMode="auto">
          <a:xfrm>
            <a:off x="3603625" y="4154488"/>
            <a:ext cx="228600" cy="685800"/>
            <a:chOff x="9441" y="2884"/>
            <a:chExt cx="360" cy="1080"/>
          </a:xfrm>
        </p:grpSpPr>
        <p:sp>
          <p:nvSpPr>
            <p:cNvPr id="4172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3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4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5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6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7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4049713" y="4167188"/>
            <a:ext cx="228600" cy="685800"/>
            <a:chOff x="9441" y="2884"/>
            <a:chExt cx="360" cy="1080"/>
          </a:xfrm>
        </p:grpSpPr>
        <p:sp>
          <p:nvSpPr>
            <p:cNvPr id="4166" name="Line 242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7" name="Line 243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Line 244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9" name="Line 245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0" name="Line 246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71" name="Line 247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5" name="Text Box 248"/>
          <p:cNvSpPr txBox="1">
            <a:spLocks noChangeArrowheads="1"/>
          </p:cNvSpPr>
          <p:nvPr/>
        </p:nvSpPr>
        <p:spPr bwMode="auto">
          <a:xfrm>
            <a:off x="3803651" y="4437064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sp>
        <p:nvSpPr>
          <p:cNvPr id="4156" name="Text Box 248"/>
          <p:cNvSpPr txBox="1">
            <a:spLocks noChangeArrowheads="1"/>
          </p:cNvSpPr>
          <p:nvPr/>
        </p:nvSpPr>
        <p:spPr bwMode="auto">
          <a:xfrm>
            <a:off x="4243389" y="4437064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+</a:t>
            </a:r>
          </a:p>
        </p:txBody>
      </p:sp>
      <p:grpSp>
        <p:nvGrpSpPr>
          <p:cNvPr id="10" name="Group 234"/>
          <p:cNvGrpSpPr>
            <a:grpSpLocks/>
          </p:cNvGrpSpPr>
          <p:nvPr/>
        </p:nvGrpSpPr>
        <p:grpSpPr bwMode="auto">
          <a:xfrm>
            <a:off x="4448175" y="4159250"/>
            <a:ext cx="228600" cy="685800"/>
            <a:chOff x="9441" y="2884"/>
            <a:chExt cx="360" cy="1080"/>
          </a:xfrm>
        </p:grpSpPr>
        <p:sp>
          <p:nvSpPr>
            <p:cNvPr id="4160" name="Line 235"/>
            <p:cNvSpPr>
              <a:spLocks noChangeShapeType="1"/>
            </p:cNvSpPr>
            <p:nvPr/>
          </p:nvSpPr>
          <p:spPr bwMode="auto">
            <a:xfrm>
              <a:off x="944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Line 236"/>
            <p:cNvSpPr>
              <a:spLocks noChangeShapeType="1"/>
            </p:cNvSpPr>
            <p:nvPr/>
          </p:nvSpPr>
          <p:spPr bwMode="auto">
            <a:xfrm>
              <a:off x="9801" y="28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Line 237"/>
            <p:cNvSpPr>
              <a:spLocks noChangeShapeType="1"/>
            </p:cNvSpPr>
            <p:nvPr/>
          </p:nvSpPr>
          <p:spPr bwMode="auto">
            <a:xfrm>
              <a:off x="9441" y="39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3" name="Line 238"/>
            <p:cNvSpPr>
              <a:spLocks noChangeShapeType="1"/>
            </p:cNvSpPr>
            <p:nvPr/>
          </p:nvSpPr>
          <p:spPr bwMode="auto">
            <a:xfrm>
              <a:off x="9441" y="2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Line 239"/>
            <p:cNvSpPr>
              <a:spLocks noChangeShapeType="1"/>
            </p:cNvSpPr>
            <p:nvPr/>
          </p:nvSpPr>
          <p:spPr bwMode="auto">
            <a:xfrm>
              <a:off x="9441" y="2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5" name="Line 240"/>
            <p:cNvSpPr>
              <a:spLocks noChangeShapeType="1"/>
            </p:cNvSpPr>
            <p:nvPr/>
          </p:nvSpPr>
          <p:spPr bwMode="auto">
            <a:xfrm>
              <a:off x="9441" y="30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8" name="Text Box 148"/>
          <p:cNvSpPr txBox="1">
            <a:spLocks noChangeArrowheads="1"/>
          </p:cNvSpPr>
          <p:nvPr/>
        </p:nvSpPr>
        <p:spPr bwMode="auto">
          <a:xfrm>
            <a:off x="3516314" y="4992689"/>
            <a:ext cx="127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>
                <a:solidFill>
                  <a:schemeClr val="accent2"/>
                </a:solidFill>
              </a:rPr>
              <a:t>New transfer pipette</a:t>
            </a:r>
          </a:p>
        </p:txBody>
      </p:sp>
      <p:sp>
        <p:nvSpPr>
          <p:cNvPr id="4159" name="Text Box 67"/>
          <p:cNvSpPr txBox="1">
            <a:spLocks noChangeArrowheads="1"/>
          </p:cNvSpPr>
          <p:nvPr/>
        </p:nvSpPr>
        <p:spPr bwMode="auto">
          <a:xfrm>
            <a:off x="3505201" y="5180013"/>
            <a:ext cx="18790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1000"/>
              <a:t>Plasma into aliquots (3 x 1000µl)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Outcome Assessments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92514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u="sng" dirty="0"/>
              <a:t>Primary endpoint</a:t>
            </a:r>
            <a:r>
              <a:rPr lang="en-GB" u="sng" dirty="0" smtClean="0"/>
              <a:t>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GLP-1 secretion</a:t>
            </a:r>
            <a:r>
              <a:rPr lang="en-GB" dirty="0" smtClean="0"/>
              <a:t> - measured using an ELISA kit</a:t>
            </a:r>
          </a:p>
          <a:p>
            <a:pPr>
              <a:buNone/>
            </a:pPr>
            <a:endParaRPr lang="en-GB" u="sng" dirty="0" smtClean="0"/>
          </a:p>
          <a:p>
            <a:pPr>
              <a:buNone/>
            </a:pPr>
            <a:r>
              <a:rPr lang="en-GB" u="sng" dirty="0" smtClean="0"/>
              <a:t>Secondary </a:t>
            </a:r>
            <a:r>
              <a:rPr lang="en-GB" u="sng" dirty="0"/>
              <a:t>endpoints</a:t>
            </a:r>
            <a:r>
              <a:rPr lang="en-GB" dirty="0"/>
              <a:t>: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Appetite</a:t>
            </a:r>
            <a:r>
              <a:rPr lang="en-GB" dirty="0" smtClean="0"/>
              <a:t> – assessed using visual analogue scales </a:t>
            </a:r>
            <a:endParaRPr lang="en-GB" dirty="0"/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Fasting</a:t>
            </a:r>
            <a:r>
              <a:rPr lang="en-GB" dirty="0" smtClean="0"/>
              <a:t> </a:t>
            </a:r>
            <a:r>
              <a:rPr lang="en-GB" b="1" dirty="0" smtClean="0"/>
              <a:t>glucose</a:t>
            </a:r>
            <a:r>
              <a:rPr lang="en-GB" dirty="0" smtClean="0"/>
              <a:t> – measured using </a:t>
            </a:r>
            <a:r>
              <a:rPr lang="en-GB" dirty="0" err="1" smtClean="0"/>
              <a:t>Randox</a:t>
            </a:r>
            <a:r>
              <a:rPr lang="en-GB" dirty="0" smtClean="0"/>
              <a:t> Daytona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Fasting</a:t>
            </a:r>
            <a:r>
              <a:rPr lang="en-GB" dirty="0" smtClean="0"/>
              <a:t> </a:t>
            </a:r>
            <a:r>
              <a:rPr lang="en-GB" b="1" dirty="0" smtClean="0"/>
              <a:t>insulin</a:t>
            </a:r>
            <a:r>
              <a:rPr lang="en-GB" dirty="0" smtClean="0"/>
              <a:t> – analysed by the Trust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Insulin</a:t>
            </a:r>
            <a:r>
              <a:rPr lang="en-GB" dirty="0" smtClean="0"/>
              <a:t> </a:t>
            </a:r>
            <a:r>
              <a:rPr lang="en-GB" b="1" dirty="0" smtClean="0"/>
              <a:t>resistance</a:t>
            </a:r>
            <a:r>
              <a:rPr lang="en-GB" dirty="0" smtClean="0"/>
              <a:t> – calculated using fasting glucose and fasting insulin data (HOMA)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b="1" dirty="0" smtClean="0"/>
              <a:t>Anthropometric</a:t>
            </a:r>
            <a:r>
              <a:rPr lang="en-GB" dirty="0" smtClean="0"/>
              <a:t> </a:t>
            </a:r>
            <a:r>
              <a:rPr lang="en-GB" b="1" dirty="0" smtClean="0"/>
              <a:t>data</a:t>
            </a:r>
            <a:r>
              <a:rPr lang="en-GB" dirty="0" smtClean="0"/>
              <a:t>	- height, weight, BMI, waist circumference 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 and Statistical Analysis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- Statistical </a:t>
            </a:r>
            <a:r>
              <a:rPr lang="en-GB" dirty="0"/>
              <a:t>Analysis will be carried out using SPSS </a:t>
            </a:r>
            <a:r>
              <a:rPr lang="en-GB" dirty="0" smtClean="0"/>
              <a:t>software</a:t>
            </a:r>
          </a:p>
          <a:p>
            <a:pPr>
              <a:buNone/>
            </a:pPr>
            <a:r>
              <a:rPr lang="en-GB" dirty="0" smtClean="0"/>
              <a:t>- Advice </a:t>
            </a:r>
            <a:r>
              <a:rPr lang="en-GB" dirty="0"/>
              <a:t>will be given by Dr </a:t>
            </a:r>
            <a:r>
              <a:rPr lang="en-GB" dirty="0" smtClean="0"/>
              <a:t>Chris Cardwell</a:t>
            </a:r>
            <a:r>
              <a:rPr lang="en-GB" dirty="0"/>
              <a:t>, </a:t>
            </a:r>
            <a:r>
              <a:rPr lang="en-GB" dirty="0" smtClean="0"/>
              <a:t>medical statistician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Acute</a:t>
            </a:r>
            <a:r>
              <a:rPr lang="en-GB" dirty="0" smtClean="0"/>
              <a:t> </a:t>
            </a:r>
            <a:r>
              <a:rPr lang="en-GB" b="1" dirty="0"/>
              <a:t>study</a:t>
            </a:r>
            <a:r>
              <a:rPr lang="en-GB" dirty="0"/>
              <a:t> results will be analysed using repeated </a:t>
            </a:r>
            <a:r>
              <a:rPr lang="en-GB" dirty="0" smtClean="0"/>
              <a:t>measures ANOVA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For </a:t>
            </a:r>
            <a:r>
              <a:rPr lang="en-GB" dirty="0"/>
              <a:t>the </a:t>
            </a:r>
            <a:r>
              <a:rPr lang="en-GB" b="1" dirty="0"/>
              <a:t>chronic intake study </a:t>
            </a:r>
            <a:r>
              <a:rPr lang="en-GB" dirty="0"/>
              <a:t>(i.e. 2 weeks whey consumption</a:t>
            </a:r>
            <a:r>
              <a:rPr lang="en-GB" dirty="0" smtClean="0"/>
              <a:t>), a mixed</a:t>
            </a:r>
          </a:p>
          <a:p>
            <a:pPr>
              <a:buNone/>
            </a:pPr>
            <a:r>
              <a:rPr lang="en-GB" dirty="0" smtClean="0"/>
              <a:t>effects </a:t>
            </a:r>
            <a:r>
              <a:rPr lang="en-GB" dirty="0"/>
              <a:t>linear model will be used to account for </a:t>
            </a:r>
            <a:r>
              <a:rPr lang="en-GB" dirty="0" smtClean="0"/>
              <a:t>the repeated </a:t>
            </a:r>
          </a:p>
          <a:p>
            <a:pPr>
              <a:buNone/>
            </a:pPr>
            <a:r>
              <a:rPr lang="en-GB" dirty="0" smtClean="0"/>
              <a:t>measurements </a:t>
            </a:r>
            <a:r>
              <a:rPr lang="en-GB" dirty="0"/>
              <a:t>and to model intra-individual and </a:t>
            </a:r>
            <a:r>
              <a:rPr lang="en-GB" dirty="0" smtClean="0"/>
              <a:t>inter individual  </a:t>
            </a:r>
          </a:p>
          <a:p>
            <a:pPr>
              <a:buNone/>
            </a:pPr>
            <a:r>
              <a:rPr lang="en-GB" dirty="0" smtClean="0"/>
              <a:t>variability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 </a:t>
            </a:r>
            <a:r>
              <a:rPr lang="en-GB" dirty="0"/>
              <a:t>P value ≤ 0.05 will be considered to </a:t>
            </a:r>
            <a:r>
              <a:rPr lang="en-GB" dirty="0" smtClean="0"/>
              <a:t>be statistically significant.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Future Plans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Laboratory </a:t>
            </a:r>
            <a:r>
              <a:rPr lang="en-GB" dirty="0"/>
              <a:t>analysis of blood </a:t>
            </a:r>
            <a:r>
              <a:rPr lang="en-GB" dirty="0" smtClean="0"/>
              <a:t>samples</a:t>
            </a:r>
            <a:endParaRPr lang="en-GB" dirty="0"/>
          </a:p>
          <a:p>
            <a:r>
              <a:rPr lang="en-GB" dirty="0"/>
              <a:t>Analysis of visual analogues </a:t>
            </a:r>
            <a:r>
              <a:rPr lang="en-GB" dirty="0" smtClean="0"/>
              <a:t>scales</a:t>
            </a:r>
            <a:endParaRPr lang="en-GB" dirty="0"/>
          </a:p>
          <a:p>
            <a:r>
              <a:rPr lang="en-GB" dirty="0"/>
              <a:t>Data Analysis / Statistical Analysis </a:t>
            </a:r>
          </a:p>
          <a:p>
            <a:r>
              <a:rPr lang="en-GB" dirty="0"/>
              <a:t>Thesis Write-Up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3888431"/>
          </a:xfrm>
        </p:spPr>
        <p:txBody>
          <a:bodyPr>
            <a:normAutofit/>
          </a:bodyPr>
          <a:lstStyle/>
          <a:p>
            <a:pPr algn="l"/>
            <a:r>
              <a:rPr lang="en-GB" sz="2400" dirty="0" smtClean="0"/>
              <a:t>Special thanks to: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- my supervisors, Michelle and Brian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- staff at the NICRF and CPH 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- DAERA </a:t>
            </a:r>
            <a:endParaRPr lang="en-GB" sz="2400" dirty="0"/>
          </a:p>
        </p:txBody>
      </p:sp>
      <p:pic>
        <p:nvPicPr>
          <p:cNvPr id="20481" name="Picture 1" descr="2018 IGFS Logo"/>
          <p:cNvPicPr>
            <a:picLocks noChangeAspect="1" noChangeArrowheads="1"/>
          </p:cNvPicPr>
          <p:nvPr/>
        </p:nvPicPr>
        <p:blipFill>
          <a:blip r:embed="rId2" cstate="print"/>
          <a:srcRect t="20918" b="29591"/>
          <a:stretch>
            <a:fillRect/>
          </a:stretch>
        </p:blipFill>
        <p:spPr bwMode="auto">
          <a:xfrm>
            <a:off x="1704975" y="128812"/>
            <a:ext cx="5734051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501317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 for listening</a:t>
            </a:r>
          </a:p>
        </p:txBody>
      </p:sp>
      <p:pic>
        <p:nvPicPr>
          <p:cNvPr id="23554" name="Picture 2" descr="Image result for nicrf qub"/>
          <p:cNvPicPr>
            <a:picLocks noChangeAspect="1" noChangeArrowheads="1"/>
          </p:cNvPicPr>
          <p:nvPr/>
        </p:nvPicPr>
        <p:blipFill>
          <a:blip r:embed="rId3" cstate="print"/>
          <a:srcRect b="39663"/>
          <a:stretch>
            <a:fillRect/>
          </a:stretch>
        </p:blipFill>
        <p:spPr bwMode="auto">
          <a:xfrm>
            <a:off x="6372201" y="1484784"/>
            <a:ext cx="2247900" cy="1224136"/>
          </a:xfrm>
          <a:prstGeom prst="rect">
            <a:avLst/>
          </a:prstGeom>
          <a:noFill/>
        </p:spPr>
      </p:pic>
      <p:pic>
        <p:nvPicPr>
          <p:cNvPr id="23556" name="Picture 4" descr="Image result for DA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996952"/>
            <a:ext cx="2149493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Type 2 Diabetes Mellitus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metabolic disorder </a:t>
            </a:r>
            <a:r>
              <a:rPr lang="en-GB" sz="1600" dirty="0" smtClean="0"/>
              <a:t>(</a:t>
            </a:r>
            <a:r>
              <a:rPr lang="en-GB" sz="1600" dirty="0" err="1" smtClean="0"/>
              <a:t>Hameed</a:t>
            </a:r>
            <a:r>
              <a:rPr lang="en-GB" sz="1600" dirty="0" smtClean="0"/>
              <a:t> et al, 2015)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prevalence increasing  (by 2035 – 592 million)</a:t>
            </a:r>
            <a:r>
              <a:rPr lang="en-GB" sz="1600" dirty="0" smtClean="0"/>
              <a:t> (</a:t>
            </a:r>
            <a:r>
              <a:rPr lang="en-GB" sz="1600" dirty="0" err="1" smtClean="0"/>
              <a:t>Guariguata</a:t>
            </a:r>
            <a:r>
              <a:rPr lang="en-GB" sz="1600" dirty="0" smtClean="0"/>
              <a:t> et al, 2014)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serious health implications </a:t>
            </a:r>
            <a:r>
              <a:rPr lang="en-GB" sz="1600" dirty="0" smtClean="0"/>
              <a:t>(Amos et al, 2004)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Epidemiological evidence</a:t>
            </a:r>
            <a:r>
              <a:rPr lang="en-GB" dirty="0" smtClean="0"/>
              <a:t> supports an inverse relationship between dairy food intake and risk of T2DM </a:t>
            </a:r>
            <a:r>
              <a:rPr lang="en-GB" sz="1600" dirty="0" smtClean="0"/>
              <a:t>(</a:t>
            </a:r>
            <a:r>
              <a:rPr lang="en-GB" sz="1600" dirty="0" err="1" smtClean="0"/>
              <a:t>Hirahatake</a:t>
            </a:r>
            <a:r>
              <a:rPr lang="en-GB" sz="1600" dirty="0" smtClean="0"/>
              <a:t> et al, 2014)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Recent studies have shown that whey can be used to: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manipulate gut function </a:t>
            </a:r>
            <a:r>
              <a:rPr lang="en-GB" sz="1600" dirty="0" smtClean="0"/>
              <a:t>(</a:t>
            </a:r>
            <a:r>
              <a:rPr lang="en-GB" sz="1600" dirty="0" err="1" smtClean="0"/>
              <a:t>Mignone</a:t>
            </a:r>
            <a:r>
              <a:rPr lang="en-GB" sz="1600" dirty="0" smtClean="0"/>
              <a:t> et al, 2015)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slow gastric emptying </a:t>
            </a:r>
            <a:r>
              <a:rPr lang="en-GB" sz="1600" dirty="0" smtClean="0"/>
              <a:t>(</a:t>
            </a:r>
            <a:r>
              <a:rPr lang="en-GB" sz="1600" dirty="0" err="1" smtClean="0"/>
              <a:t>Stanstrup</a:t>
            </a:r>
            <a:r>
              <a:rPr lang="en-GB" sz="1600" dirty="0" smtClean="0"/>
              <a:t> et al, 2014)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stimulate the secretion of </a:t>
            </a:r>
            <a:r>
              <a:rPr lang="en-GB" dirty="0" err="1" smtClean="0"/>
              <a:t>incretin</a:t>
            </a:r>
            <a:r>
              <a:rPr lang="en-GB" dirty="0" smtClean="0"/>
              <a:t> hormones (GLP-1 and GIP) </a:t>
            </a:r>
            <a:r>
              <a:rPr lang="en-GB" sz="1600" dirty="0" smtClean="0"/>
              <a:t>(Gillespie et al, 2015)</a:t>
            </a:r>
            <a:endParaRPr lang="en-GB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Overall Thesis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3700" b="1" dirty="0" smtClean="0"/>
              <a:t>Chapter </a:t>
            </a:r>
            <a:r>
              <a:rPr lang="en-GB" sz="3700" b="1" dirty="0"/>
              <a:t>1:</a:t>
            </a:r>
            <a:r>
              <a:rPr lang="en-GB" sz="3700" dirty="0"/>
              <a:t> Literature review </a:t>
            </a:r>
            <a:endParaRPr lang="en-GB" sz="3700" dirty="0" smtClean="0"/>
          </a:p>
          <a:p>
            <a:pPr>
              <a:buNone/>
            </a:pPr>
            <a:r>
              <a:rPr lang="en-GB" sz="3700" b="1" dirty="0" smtClean="0"/>
              <a:t>Chapter </a:t>
            </a:r>
            <a:r>
              <a:rPr lang="en-GB" sz="3700" b="1" dirty="0"/>
              <a:t>2:</a:t>
            </a:r>
            <a:r>
              <a:rPr lang="en-GB" sz="3700" dirty="0"/>
              <a:t> Effect of dairy proteins on appetite, body </a:t>
            </a:r>
            <a:r>
              <a:rPr lang="en-GB" sz="3700" dirty="0" smtClean="0"/>
              <a:t>weight, body </a:t>
            </a:r>
            <a:r>
              <a:rPr lang="en-GB" sz="3700" dirty="0" smtClean="0"/>
              <a:t>		      composition and glycaemic </a:t>
            </a:r>
            <a:r>
              <a:rPr lang="en-GB" sz="3700" dirty="0"/>
              <a:t>control; a systematic </a:t>
            </a:r>
            <a:r>
              <a:rPr lang="en-GB" sz="3700" dirty="0" smtClean="0"/>
              <a:t>review of </a:t>
            </a:r>
            <a:r>
              <a:rPr lang="en-GB" sz="3700" dirty="0" smtClean="0"/>
              <a:t>	      randomised </a:t>
            </a:r>
            <a:r>
              <a:rPr lang="en-GB" sz="3700" dirty="0" smtClean="0"/>
              <a:t>control trials</a:t>
            </a:r>
          </a:p>
          <a:p>
            <a:pPr>
              <a:buNone/>
            </a:pPr>
            <a:r>
              <a:rPr lang="en-GB" sz="3700" dirty="0" smtClean="0"/>
              <a:t>	</a:t>
            </a:r>
            <a:r>
              <a:rPr lang="en-GB" sz="3700" u="sng" dirty="0" smtClean="0"/>
              <a:t>Aim:</a:t>
            </a:r>
            <a:r>
              <a:rPr lang="en-GB" sz="3700" dirty="0" smtClean="0"/>
              <a:t> To </a:t>
            </a:r>
            <a:r>
              <a:rPr lang="en-GB" sz="3700" dirty="0"/>
              <a:t>conduct a systematic review of systematic reviews examining the relationship between dairy foods, whey protein and metabolic health. </a:t>
            </a:r>
            <a:r>
              <a:rPr lang="en-GB" sz="3700" dirty="0" smtClean="0"/>
              <a:t> </a:t>
            </a:r>
            <a:endParaRPr lang="en-GB" sz="3700" dirty="0"/>
          </a:p>
          <a:p>
            <a:pPr>
              <a:buNone/>
            </a:pPr>
            <a:r>
              <a:rPr lang="en-GB" sz="3700" b="1" dirty="0" smtClean="0"/>
              <a:t>Chapter </a:t>
            </a:r>
            <a:r>
              <a:rPr lang="en-GB" sz="3700" b="1" dirty="0"/>
              <a:t>3:</a:t>
            </a:r>
            <a:r>
              <a:rPr lang="en-GB" sz="3700" dirty="0"/>
              <a:t> Experimental </a:t>
            </a:r>
            <a:r>
              <a:rPr lang="en-GB" sz="3700" dirty="0" smtClean="0"/>
              <a:t>Work</a:t>
            </a:r>
            <a:endParaRPr lang="en-GB" sz="3700" dirty="0"/>
          </a:p>
          <a:p>
            <a:pPr>
              <a:buNone/>
            </a:pPr>
            <a:r>
              <a:rPr lang="en-GB" sz="3700" b="1" dirty="0" smtClean="0">
                <a:solidFill>
                  <a:srgbClr val="FF0000"/>
                </a:solidFill>
              </a:rPr>
              <a:t>Chapter 4:</a:t>
            </a:r>
            <a:r>
              <a:rPr lang="en-GB" sz="3700" dirty="0" smtClean="0">
                <a:solidFill>
                  <a:srgbClr val="FF0000"/>
                </a:solidFill>
              </a:rPr>
              <a:t> Dietary intervention study design and methodology </a:t>
            </a:r>
          </a:p>
          <a:p>
            <a:pPr>
              <a:buNone/>
            </a:pPr>
            <a:r>
              <a:rPr lang="en-GB" sz="3700" b="1" dirty="0" smtClean="0">
                <a:solidFill>
                  <a:srgbClr val="FF0000"/>
                </a:solidFill>
              </a:rPr>
              <a:t>Chapter 5: </a:t>
            </a:r>
            <a:r>
              <a:rPr lang="en-GB" sz="3700" dirty="0" smtClean="0">
                <a:solidFill>
                  <a:srgbClr val="FF0000"/>
                </a:solidFill>
              </a:rPr>
              <a:t>Dietary intervention study population and results</a:t>
            </a:r>
            <a:r>
              <a:rPr lang="en-GB" sz="3700" b="1" dirty="0" smtClean="0">
                <a:solidFill>
                  <a:srgbClr val="FF0000"/>
                </a:solidFill>
              </a:rPr>
              <a:t> </a:t>
            </a:r>
            <a:endParaRPr lang="en-GB" sz="3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3700" dirty="0" smtClean="0">
                <a:solidFill>
                  <a:srgbClr val="FF0000"/>
                </a:solidFill>
              </a:rPr>
              <a:t>	</a:t>
            </a:r>
            <a:r>
              <a:rPr lang="en-GB" sz="3700" u="sng" dirty="0" smtClean="0">
                <a:solidFill>
                  <a:srgbClr val="FF0000"/>
                </a:solidFill>
              </a:rPr>
              <a:t>Aim:</a:t>
            </a:r>
            <a:r>
              <a:rPr lang="en-GB" sz="3700" dirty="0" smtClean="0">
                <a:solidFill>
                  <a:srgbClr val="FF0000"/>
                </a:solidFill>
              </a:rPr>
              <a:t> To perform a dietary intervention study examining the effect of whey protein on metabolic health when delivered in isolation or within the dairy matrix for people at high risk of type 2 diabetes. </a:t>
            </a:r>
          </a:p>
          <a:p>
            <a:pPr>
              <a:buNone/>
            </a:pPr>
            <a:r>
              <a:rPr lang="en-GB" sz="3700" b="1" dirty="0" smtClean="0"/>
              <a:t>Chapter </a:t>
            </a:r>
            <a:r>
              <a:rPr lang="en-GB" sz="3700" b="1" dirty="0"/>
              <a:t>6:</a:t>
            </a:r>
            <a:r>
              <a:rPr lang="en-GB" sz="3700" dirty="0"/>
              <a:t> General Discussion and Conclusion </a:t>
            </a:r>
          </a:p>
          <a:p>
            <a:pPr>
              <a:buNone/>
            </a:pPr>
            <a:r>
              <a:rPr lang="en-GB" sz="3700" b="1" dirty="0"/>
              <a:t>Chapter 7:</a:t>
            </a:r>
            <a:r>
              <a:rPr lang="en-GB" sz="3700" dirty="0"/>
              <a:t> References</a:t>
            </a:r>
          </a:p>
          <a:p>
            <a:pPr>
              <a:buNone/>
            </a:pPr>
            <a:r>
              <a:rPr lang="en-GB" sz="3700" b="1" dirty="0"/>
              <a:t>Chapter 8: </a:t>
            </a:r>
            <a:r>
              <a:rPr lang="en-GB" sz="3700" dirty="0"/>
              <a:t>Appendix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Human Intervention Study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4400" dirty="0" smtClean="0"/>
              <a:t>Effect of whey protein isolate (WPI) on secretion of GLP-1,</a:t>
            </a:r>
          </a:p>
          <a:p>
            <a:pPr>
              <a:buNone/>
            </a:pPr>
            <a:r>
              <a:rPr lang="en-GB" sz="4400" dirty="0" smtClean="0"/>
              <a:t>appetite, body weight and </a:t>
            </a:r>
            <a:r>
              <a:rPr lang="en-GB" sz="4400" dirty="0" err="1" smtClean="0"/>
              <a:t>glycaemic</a:t>
            </a:r>
            <a:r>
              <a:rPr lang="en-GB" sz="4400" dirty="0" smtClean="0"/>
              <a:t> control when delivered in</a:t>
            </a:r>
          </a:p>
          <a:p>
            <a:pPr>
              <a:buNone/>
            </a:pPr>
            <a:r>
              <a:rPr lang="en-GB" sz="4400" dirty="0" smtClean="0"/>
              <a:t>enteric </a:t>
            </a:r>
            <a:r>
              <a:rPr lang="en-GB" sz="4400" i="1" dirty="0" smtClean="0"/>
              <a:t>versus</a:t>
            </a:r>
            <a:r>
              <a:rPr lang="en-GB" sz="4400" dirty="0" smtClean="0"/>
              <a:t> standard </a:t>
            </a:r>
            <a:r>
              <a:rPr lang="en-GB" sz="4400" dirty="0" err="1" smtClean="0"/>
              <a:t>gelatin</a:t>
            </a:r>
            <a:r>
              <a:rPr lang="en-GB" sz="4400" dirty="0" smtClean="0"/>
              <a:t> capsules</a:t>
            </a:r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u="sng" dirty="0" smtClean="0"/>
              <a:t>Aim:</a:t>
            </a:r>
            <a:r>
              <a:rPr lang="en-GB" sz="3800" dirty="0" smtClean="0"/>
              <a:t> to investigate the effect of WPI on secretion of GLP-1, appetite,</a:t>
            </a:r>
          </a:p>
          <a:p>
            <a:pPr>
              <a:buNone/>
            </a:pPr>
            <a:r>
              <a:rPr lang="en-GB" sz="3800" dirty="0" smtClean="0"/>
              <a:t>body weight, body composition and </a:t>
            </a:r>
            <a:r>
              <a:rPr lang="en-GB" sz="3800" dirty="0" err="1" smtClean="0"/>
              <a:t>glycaemic</a:t>
            </a:r>
            <a:r>
              <a:rPr lang="en-GB" sz="3800" dirty="0" smtClean="0"/>
              <a:t> control when it is delivered</a:t>
            </a:r>
          </a:p>
          <a:p>
            <a:pPr>
              <a:buNone/>
            </a:pPr>
            <a:r>
              <a:rPr lang="en-GB" sz="3800" dirty="0" smtClean="0"/>
              <a:t>in an enteric coated capsule compared to delivery in a standard </a:t>
            </a:r>
            <a:r>
              <a:rPr lang="en-GB" sz="3800" dirty="0" err="1" smtClean="0"/>
              <a:t>gelatin</a:t>
            </a:r>
            <a:r>
              <a:rPr lang="en-GB" sz="3800" dirty="0" smtClean="0"/>
              <a:t> </a:t>
            </a:r>
          </a:p>
          <a:p>
            <a:pPr>
              <a:buNone/>
            </a:pPr>
            <a:r>
              <a:rPr lang="en-GB" sz="3800" dirty="0" smtClean="0"/>
              <a:t>capsule.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u="sng" dirty="0" smtClean="0"/>
              <a:t>Hypothesis:</a:t>
            </a:r>
            <a:r>
              <a:rPr lang="en-GB" sz="3800" dirty="0" smtClean="0"/>
              <a:t> The enteric coated capsules will protect the WPI from</a:t>
            </a:r>
          </a:p>
          <a:p>
            <a:pPr>
              <a:buNone/>
            </a:pPr>
            <a:r>
              <a:rPr lang="en-GB" sz="3800" dirty="0" smtClean="0"/>
              <a:t>digestion in the stomach and so will enhance GLP-1 secretion compared</a:t>
            </a:r>
          </a:p>
          <a:p>
            <a:pPr>
              <a:buNone/>
            </a:pPr>
            <a:r>
              <a:rPr lang="en-GB" sz="3800" dirty="0" smtClean="0"/>
              <a:t>to the WPI delivered in the </a:t>
            </a:r>
            <a:r>
              <a:rPr lang="en-GB" sz="3800" dirty="0" err="1" smtClean="0"/>
              <a:t>gelatin</a:t>
            </a:r>
            <a:r>
              <a:rPr lang="en-GB" sz="3800" dirty="0" smtClean="0"/>
              <a:t> capsules.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Human Intervention Study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u="sng" dirty="0"/>
              <a:t>MAIN RESEARCH QUESTIONS BEING ADDRESSED </a:t>
            </a:r>
            <a:r>
              <a:rPr lang="en-GB" u="sng" dirty="0" smtClean="0"/>
              <a:t>IN</a:t>
            </a:r>
          </a:p>
          <a:p>
            <a:pPr>
              <a:buNone/>
            </a:pPr>
            <a:r>
              <a:rPr lang="en-GB" u="sng" dirty="0" smtClean="0"/>
              <a:t>THIS </a:t>
            </a:r>
            <a:r>
              <a:rPr lang="en-GB" u="sng" dirty="0"/>
              <a:t>PROJECT </a:t>
            </a:r>
            <a:br>
              <a:rPr lang="en-GB" u="sng" dirty="0"/>
            </a:b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sz="2700" dirty="0"/>
              <a:t>How does WPI affect GLP-1 secretion in the 2-hour period following consumption</a:t>
            </a:r>
            <a:r>
              <a:rPr lang="en-GB" sz="2700" dirty="0" smtClean="0"/>
              <a:t>?</a:t>
            </a:r>
            <a:endParaRPr lang="en-GB" sz="2700" dirty="0"/>
          </a:p>
          <a:p>
            <a:pPr marL="514350" lvl="0" indent="-514350">
              <a:buFont typeface="+mj-lt"/>
              <a:buAutoNum type="arabicPeriod"/>
            </a:pPr>
            <a:r>
              <a:rPr lang="en-GB" sz="2700" dirty="0"/>
              <a:t>Does WPI affect GLP-1, appetite, weight and </a:t>
            </a:r>
            <a:r>
              <a:rPr lang="en-GB" sz="2700" dirty="0" err="1"/>
              <a:t>glycaemic</a:t>
            </a:r>
            <a:r>
              <a:rPr lang="en-GB" sz="2700" dirty="0"/>
              <a:t> control when consumed for two weeks</a:t>
            </a:r>
            <a:r>
              <a:rPr lang="en-GB" sz="2700" dirty="0" smtClean="0"/>
              <a:t>? </a:t>
            </a:r>
            <a:endParaRPr lang="en-GB" sz="2700" dirty="0"/>
          </a:p>
          <a:p>
            <a:pPr marL="514350" lvl="0" indent="-514350">
              <a:buFont typeface="+mj-lt"/>
              <a:buAutoNum type="arabicPeriod"/>
            </a:pPr>
            <a:r>
              <a:rPr lang="en-GB" sz="2700" dirty="0"/>
              <a:t>Is there a difference in the effect of WPI when it is delivered in an enteric capsule compared to a standard </a:t>
            </a:r>
            <a:r>
              <a:rPr lang="en-GB" sz="2700" dirty="0" err="1"/>
              <a:t>gelatin</a:t>
            </a:r>
            <a:r>
              <a:rPr lang="en-GB" sz="2700" dirty="0"/>
              <a:t> capsule?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Dosage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3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The amount of whey protein used in previous intervention trials ranges from around 8g to 70g.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dose of 30g per day has been shown to suppress energy intake in healthy participants (Hutchinson et al, 2015)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 </a:t>
            </a:r>
            <a:r>
              <a:rPr lang="en-GB" dirty="0" err="1" smtClean="0"/>
              <a:t>intraduodenal</a:t>
            </a:r>
            <a:r>
              <a:rPr lang="en-GB" dirty="0" smtClean="0"/>
              <a:t> </a:t>
            </a:r>
            <a:r>
              <a:rPr lang="en-GB" dirty="0"/>
              <a:t>infusion of 24g or 48g of WPI significantly increased plasma GLP-1 concentrations in healthy older and younger men </a:t>
            </a:r>
            <a:r>
              <a:rPr lang="en-GB" dirty="0" smtClean="0"/>
              <a:t>(</a:t>
            </a:r>
            <a:r>
              <a:rPr lang="en-GB" dirty="0" err="1"/>
              <a:t>Giezenaar</a:t>
            </a:r>
            <a:r>
              <a:rPr lang="en-GB" dirty="0"/>
              <a:t> et al, 2018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Given </a:t>
            </a:r>
            <a:r>
              <a:rPr lang="en-GB" dirty="0"/>
              <a:t>the results of this recent trial, </a:t>
            </a:r>
            <a:r>
              <a:rPr lang="en-GB" b="1" dirty="0"/>
              <a:t>a dose of 24g </a:t>
            </a:r>
            <a:r>
              <a:rPr lang="en-GB" b="1" dirty="0" smtClean="0"/>
              <a:t>has been used.</a:t>
            </a:r>
          </a:p>
          <a:p>
            <a:pPr>
              <a:buNone/>
            </a:pPr>
            <a:endParaRPr lang="en-GB" b="1" dirty="0"/>
          </a:p>
          <a:p>
            <a:r>
              <a:rPr lang="en-GB" dirty="0"/>
              <a:t>Participants </a:t>
            </a:r>
            <a:r>
              <a:rPr lang="en-GB" dirty="0" smtClean="0"/>
              <a:t>were </a:t>
            </a:r>
            <a:r>
              <a:rPr lang="en-GB" dirty="0"/>
              <a:t>given 24g WPI in the form of capsules to be evenly split between breakfast, lunch and dinner.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will correspond to </a:t>
            </a:r>
            <a:r>
              <a:rPr lang="en-GB" b="1" dirty="0"/>
              <a:t>16 </a:t>
            </a:r>
            <a:r>
              <a:rPr lang="en-GB" b="1" dirty="0" smtClean="0"/>
              <a:t>capsules </a:t>
            </a:r>
            <a:r>
              <a:rPr lang="en-GB" b="1" dirty="0"/>
              <a:t>to be taken 30 minutes before each meal time. </a:t>
            </a:r>
            <a:endParaRPr lang="en-GB" b="1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Capsule Preparation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/>
              <a:t>Capsules had to be filled </a:t>
            </a:r>
            <a:r>
              <a:rPr lang="en-GB" dirty="0" smtClean="0"/>
              <a:t>manually </a:t>
            </a:r>
            <a:r>
              <a:rPr lang="en-GB" dirty="0"/>
              <a:t>with 0.5g of </a:t>
            </a:r>
            <a:r>
              <a:rPr lang="en-GB" dirty="0" smtClean="0"/>
              <a:t>WPI or the</a:t>
            </a:r>
          </a:p>
          <a:p>
            <a:pPr>
              <a:buNone/>
            </a:pPr>
            <a:r>
              <a:rPr lang="en-GB" dirty="0" smtClean="0"/>
              <a:t>placebo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One </a:t>
            </a:r>
            <a:r>
              <a:rPr lang="en-GB" dirty="0"/>
              <a:t>participant =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Three </a:t>
            </a:r>
            <a:r>
              <a:rPr lang="en-GB" dirty="0"/>
              <a:t>treatment groups (3) x 48 capsules per day x 15 days (14 days + 1 extra day) = </a:t>
            </a:r>
            <a:r>
              <a:rPr lang="en-GB" b="1" dirty="0" smtClean="0"/>
              <a:t>2160 capsules </a:t>
            </a:r>
            <a:endParaRPr lang="en-GB" b="1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Sixteen </a:t>
            </a:r>
            <a:r>
              <a:rPr lang="en-GB" dirty="0"/>
              <a:t>participants = 16 x 2160 = </a:t>
            </a:r>
            <a:r>
              <a:rPr lang="en-GB" b="1" dirty="0"/>
              <a:t>34560 capsules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dirty="0" smtClean="0"/>
              <a:t>11,520 </a:t>
            </a:r>
            <a:r>
              <a:rPr lang="en-GB" b="1" dirty="0"/>
              <a:t>capsules </a:t>
            </a:r>
            <a:r>
              <a:rPr lang="en-GB" dirty="0"/>
              <a:t>per treatment group 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Recruitment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72" y="1600200"/>
            <a:ext cx="3923928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u="sng" dirty="0" smtClean="0"/>
              <a:t>Recruitment</a:t>
            </a:r>
          </a:p>
          <a:p>
            <a:pPr>
              <a:buNone/>
            </a:pPr>
            <a:r>
              <a:rPr lang="en-GB" sz="2000" dirty="0" smtClean="0"/>
              <a:t>	- 10 participants</a:t>
            </a:r>
          </a:p>
          <a:p>
            <a:pPr>
              <a:buNone/>
            </a:pPr>
            <a:endParaRPr lang="en-GB" sz="2000" u="sng" dirty="0"/>
          </a:p>
          <a:p>
            <a:pPr>
              <a:buNone/>
            </a:pPr>
            <a:r>
              <a:rPr lang="en-GB" sz="2000" u="sng" dirty="0" smtClean="0"/>
              <a:t>Inclusion </a:t>
            </a:r>
            <a:r>
              <a:rPr lang="en-GB" sz="2000" u="sng" dirty="0"/>
              <a:t>criteria</a:t>
            </a:r>
            <a:endParaRPr lang="en-GB" sz="2000" dirty="0"/>
          </a:p>
          <a:p>
            <a:pPr>
              <a:buNone/>
            </a:pPr>
            <a:r>
              <a:rPr lang="en-GB" sz="2000" dirty="0"/>
              <a:t>	</a:t>
            </a:r>
            <a:r>
              <a:rPr lang="en-GB" sz="2000" dirty="0" smtClean="0"/>
              <a:t>- </a:t>
            </a:r>
            <a:r>
              <a:rPr lang="en-GB" sz="2000" dirty="0"/>
              <a:t>18-30 years </a:t>
            </a:r>
            <a:r>
              <a:rPr lang="en-GB" sz="2000" dirty="0" smtClean="0"/>
              <a:t>old</a:t>
            </a:r>
          </a:p>
          <a:p>
            <a:pPr>
              <a:buNone/>
            </a:pPr>
            <a:r>
              <a:rPr lang="en-GB" sz="2000" dirty="0"/>
              <a:t>	</a:t>
            </a:r>
            <a:r>
              <a:rPr lang="en-GB" sz="2000" dirty="0" smtClean="0"/>
              <a:t>- </a:t>
            </a:r>
            <a:r>
              <a:rPr lang="en-GB" sz="2000" dirty="0"/>
              <a:t>Healthy volunteers</a:t>
            </a:r>
          </a:p>
          <a:p>
            <a:pPr>
              <a:buNone/>
            </a:pPr>
            <a:r>
              <a:rPr lang="en-GB" sz="2000" u="sng" dirty="0"/>
              <a:t>Exclusion criteria 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	- Pre-existing </a:t>
            </a:r>
            <a:r>
              <a:rPr lang="en-GB" sz="2000" dirty="0"/>
              <a:t>medical condition: Type 1 diabetes, Type 2 diabetes etc. </a:t>
            </a:r>
          </a:p>
          <a:p>
            <a:pPr>
              <a:buNone/>
            </a:pPr>
            <a:r>
              <a:rPr lang="en-GB" sz="2000" dirty="0"/>
              <a:t>	- Does not consume </a:t>
            </a:r>
            <a:r>
              <a:rPr lang="en-GB" sz="2000" dirty="0" err="1"/>
              <a:t>gelatin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	- </a:t>
            </a:r>
            <a:r>
              <a:rPr lang="en-GB" sz="2000" dirty="0"/>
              <a:t>Does not consume milk or dairy products e.g. lactose intolerance or milk allergy </a:t>
            </a:r>
          </a:p>
          <a:p>
            <a:pPr>
              <a:buNone/>
            </a:pP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3224" y="1600200"/>
            <a:ext cx="4258816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2000" u="sng" dirty="0"/>
              <a:t>Sample size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This </a:t>
            </a:r>
            <a:r>
              <a:rPr lang="en-GB" sz="2000" dirty="0"/>
              <a:t>study </a:t>
            </a:r>
            <a:r>
              <a:rPr lang="en-GB" sz="2000" dirty="0" smtClean="0"/>
              <a:t>will use </a:t>
            </a:r>
            <a:r>
              <a:rPr lang="en-GB" sz="2000" dirty="0"/>
              <a:t>the same sample size as </a:t>
            </a:r>
            <a:r>
              <a:rPr lang="en-GB" sz="2000" dirty="0" smtClean="0"/>
              <a:t>the study </a:t>
            </a:r>
            <a:r>
              <a:rPr lang="en-GB" sz="2000" dirty="0"/>
              <a:t>by </a:t>
            </a:r>
            <a:r>
              <a:rPr lang="en-GB" sz="2000" dirty="0" err="1"/>
              <a:t>Giezenaar</a:t>
            </a:r>
            <a:r>
              <a:rPr lang="en-GB" sz="2000" dirty="0"/>
              <a:t> et </a:t>
            </a:r>
            <a:r>
              <a:rPr lang="en-GB" sz="2000" dirty="0" smtClean="0"/>
              <a:t>al -  </a:t>
            </a:r>
            <a:r>
              <a:rPr lang="en-GB" sz="2000" dirty="0"/>
              <a:t>protocols are </a:t>
            </a:r>
            <a:r>
              <a:rPr lang="en-GB" sz="2000" dirty="0" smtClean="0"/>
              <a:t>similar</a:t>
            </a:r>
          </a:p>
          <a:p>
            <a:endParaRPr lang="en-GB" sz="2000" dirty="0"/>
          </a:p>
          <a:p>
            <a:r>
              <a:rPr lang="en-GB" sz="2000" b="1" dirty="0" smtClean="0"/>
              <a:t>10 </a:t>
            </a:r>
            <a:r>
              <a:rPr lang="en-GB" sz="2000" b="1" dirty="0"/>
              <a:t>participants </a:t>
            </a:r>
            <a:r>
              <a:rPr lang="en-GB" sz="2000" dirty="0"/>
              <a:t>were recruited in the study by </a:t>
            </a:r>
            <a:r>
              <a:rPr lang="en-GB" sz="2000" dirty="0" err="1"/>
              <a:t>Giezenaar</a:t>
            </a:r>
            <a:r>
              <a:rPr lang="en-GB" sz="2000" dirty="0"/>
              <a:t> et </a:t>
            </a:r>
            <a:r>
              <a:rPr lang="en-GB" sz="2000" dirty="0" smtClean="0"/>
              <a:t>al.</a:t>
            </a:r>
          </a:p>
          <a:p>
            <a:endParaRPr lang="en-GB" sz="2000" dirty="0"/>
          </a:p>
          <a:p>
            <a:r>
              <a:rPr lang="en-GB" sz="2000" dirty="0" smtClean="0"/>
              <a:t>We recruited </a:t>
            </a:r>
            <a:r>
              <a:rPr lang="en-GB" sz="2000" b="1" dirty="0" smtClean="0"/>
              <a:t>10 </a:t>
            </a:r>
            <a:r>
              <a:rPr lang="en-GB" sz="2000" b="1" dirty="0"/>
              <a:t>participants </a:t>
            </a:r>
            <a:r>
              <a:rPr lang="en-GB" sz="2000" dirty="0" smtClean="0"/>
              <a:t>for </a:t>
            </a:r>
            <a:r>
              <a:rPr lang="en-GB" sz="2000" dirty="0"/>
              <a:t>this crossover </a:t>
            </a:r>
            <a:r>
              <a:rPr lang="en-GB" sz="2000" dirty="0" smtClean="0"/>
              <a:t>trial </a:t>
            </a:r>
          </a:p>
          <a:p>
            <a:endParaRPr lang="en-GB" sz="2000" dirty="0"/>
          </a:p>
          <a:p>
            <a:r>
              <a:rPr lang="en-GB" sz="2000" dirty="0" smtClean="0"/>
              <a:t>- Current status – </a:t>
            </a:r>
            <a:r>
              <a:rPr lang="en-GB" sz="2000" b="1" dirty="0" smtClean="0"/>
              <a:t>TARGET MET!</a:t>
            </a:r>
            <a:endParaRPr lang="en-GB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Planned Intervention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u="sng" dirty="0" smtClean="0"/>
              <a:t>I</a:t>
            </a:r>
            <a:r>
              <a:rPr lang="en-GB" dirty="0" smtClean="0"/>
              <a:t>ntervention: </a:t>
            </a:r>
          </a:p>
          <a:p>
            <a:pPr>
              <a:buNone/>
            </a:pPr>
            <a:r>
              <a:rPr lang="en-GB" dirty="0" smtClean="0"/>
              <a:t>	Group 1 – Enteric coated capsules with WPI</a:t>
            </a:r>
          </a:p>
          <a:p>
            <a:pPr>
              <a:buNone/>
            </a:pPr>
            <a:r>
              <a:rPr lang="en-GB" dirty="0" smtClean="0"/>
              <a:t>	Group 2 – Gelatin coated capsules with WPI</a:t>
            </a:r>
          </a:p>
          <a:p>
            <a:pPr>
              <a:buNone/>
            </a:pPr>
            <a:r>
              <a:rPr lang="en-GB" b="1" u="sng" dirty="0" smtClean="0"/>
              <a:t>C</a:t>
            </a:r>
            <a:r>
              <a:rPr lang="en-GB" dirty="0" smtClean="0"/>
              <a:t>ontrol: Placebo</a:t>
            </a:r>
          </a:p>
          <a:p>
            <a:pPr>
              <a:buNone/>
            </a:pPr>
            <a:r>
              <a:rPr lang="en-GB" dirty="0" smtClean="0"/>
              <a:t>	Group 3 – (control) Gelatin coated capsules with lactose-mono-hydrate powder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1484</Words>
  <Application>Microsoft Office PowerPoint</Application>
  <PresentationFormat>On-screen Show (4:3)</PresentationFormat>
  <Paragraphs>333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Office Theme</vt:lpstr>
      <vt:lpstr>High-value functional dairy products from low-value whey proteins: proving the concept.</vt:lpstr>
      <vt:lpstr>Background </vt:lpstr>
      <vt:lpstr>Overall Thesis</vt:lpstr>
      <vt:lpstr>Human Intervention Study </vt:lpstr>
      <vt:lpstr>Human Intervention Study </vt:lpstr>
      <vt:lpstr>Dosage</vt:lpstr>
      <vt:lpstr>Capsule Preparation </vt:lpstr>
      <vt:lpstr>Recruitment </vt:lpstr>
      <vt:lpstr>Planned Intervention</vt:lpstr>
      <vt:lpstr>Study Design </vt:lpstr>
      <vt:lpstr>Overview of participant’s journey throughout the study</vt:lpstr>
      <vt:lpstr>PowerPoint Presentation</vt:lpstr>
      <vt:lpstr>PowerPoint Presentation</vt:lpstr>
      <vt:lpstr>PowerPoint Presentation</vt:lpstr>
      <vt:lpstr>Outcome Assessments </vt:lpstr>
      <vt:lpstr>Data and Statistical Analysis</vt:lpstr>
      <vt:lpstr>Future Plans</vt:lpstr>
      <vt:lpstr>Special thanks to:  - my supervisors, Michelle and Brian  - staff at the NICRF and CPH   - DAERA </vt:lpstr>
    </vt:vector>
  </TitlesOfParts>
  <Company>IT Assist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Joanne Dale</cp:lastModifiedBy>
  <cp:revision>45</cp:revision>
  <dcterms:created xsi:type="dcterms:W3CDTF">2019-06-05T14:31:40Z</dcterms:created>
  <dcterms:modified xsi:type="dcterms:W3CDTF">2019-09-09T09:39:01Z</dcterms:modified>
</cp:coreProperties>
</file>