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5"/>
  </p:notesMasterIdLst>
  <p:sldIdLst>
    <p:sldId id="270" r:id="rId2"/>
    <p:sldId id="265" r:id="rId3"/>
    <p:sldId id="264" r:id="rId4"/>
    <p:sldId id="271" r:id="rId5"/>
    <p:sldId id="259" r:id="rId6"/>
    <p:sldId id="257" r:id="rId7"/>
    <p:sldId id="258" r:id="rId8"/>
    <p:sldId id="261" r:id="rId9"/>
    <p:sldId id="262" r:id="rId10"/>
    <p:sldId id="272" r:id="rId11"/>
    <p:sldId id="273" r:id="rId12"/>
    <p:sldId id="274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Campbell" initials="EC" lastIdx="1" clrIdx="0">
    <p:extLst>
      <p:ext uri="{19B8F6BF-5375-455C-9EA6-DF929625EA0E}">
        <p15:presenceInfo xmlns:p15="http://schemas.microsoft.com/office/powerpoint/2012/main" userId="Emma Campb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82505" autoAdjust="0"/>
  </p:normalViewPr>
  <p:slideViewPr>
    <p:cSldViewPr snapToGrid="0">
      <p:cViewPr varScale="1">
        <p:scale>
          <a:sx n="106" d="100"/>
          <a:sy n="106" d="100"/>
        </p:scale>
        <p:origin x="70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4FCB9-1CE2-4C2B-804E-858E7D373871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9ED1F-B4AA-4609-A91F-F59AB6C6A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64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ED1F-B4AA-4609-A91F-F59AB6C6A46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885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difference in the proportion of days that cattle grazed fields with badger setts (15%) compared to fields without (22%; </a:t>
            </a:r>
            <a:r>
              <a:rPr lang="en-GB" i="1" dirty="0"/>
              <a:t>p</a:t>
            </a:r>
            <a:r>
              <a:rPr lang="en-GB" dirty="0"/>
              <a:t>=0.117)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difference in the proportion of days that cattle grazed fields with badger latrines (16%) compared to fields without (22%; p=0.423)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9ED1F-B4AA-4609-A91F-F59AB6C6A46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4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was a statistical difference between the stocking densities of different batches of cattle (Kruskal-Wallis χ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1990.1, df = 3, p-value &lt;2.2e-16).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was also a significant difference between the stocking densities between dairy and beef herds (Wilcoxon rank sum test W=33221000, p-value &lt; 2.2e-16).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9ED1F-B4AA-4609-A91F-F59AB6C6A46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188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farms had conacre (88.9%) and only 2(11.1%) (both beef farms) had all fields within the home/main farm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 of the 18 farms (77.8%) had cattle grazing on conacre with the remaining 4 herds (22.2%) (all beef) only grazing at the home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Dairy cows never grazed conacre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9ED1F-B4AA-4609-A91F-F59AB6C6A46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550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Total of 987 moves across all farms, with a median of 44 moves per farm</a:t>
            </a:r>
          </a:p>
          <a:p>
            <a:r>
              <a:rPr lang="en-GB" dirty="0"/>
              <a:t>There was a significant difference in the number of moves between beef and dairy farms as can be seen in b) and c)</a:t>
            </a:r>
          </a:p>
          <a:p>
            <a:r>
              <a:rPr lang="en-GB" dirty="0"/>
              <a:t>No relationship between the number of moves and the bTB history of the farm</a:t>
            </a:r>
          </a:p>
          <a:p>
            <a:r>
              <a:rPr lang="en-GB" dirty="0"/>
              <a:t>Median distance of 27.5km of moves on the farms, no significant diff between production types but p = 0.1</a:t>
            </a:r>
          </a:p>
          <a:p>
            <a:r>
              <a:rPr lang="en-GB" dirty="0"/>
              <a:t>Median individual move was 240metres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9ED1F-B4AA-4609-A91F-F59AB6C6A46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4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left image shows the number of days it took badgers to start using fields after cattle where removed, 50% of badgers had re-entered fields by approx. day 12</a:t>
            </a:r>
          </a:p>
          <a:p>
            <a:r>
              <a:rPr lang="en-GB" dirty="0"/>
              <a:t>Top right shows the number of days it took badgers to return to fields by production type. There was no statistical difference in the number of days by production type.</a:t>
            </a:r>
          </a:p>
          <a:p>
            <a:r>
              <a:rPr lang="en-GB" dirty="0"/>
              <a:t>Bottom left shows the days taken to return to a field by month with badgers returning earlier in October – September – August – November, could be due to silage, badger behaviour or weather further work could be performed</a:t>
            </a:r>
          </a:p>
          <a:p>
            <a:r>
              <a:rPr lang="en-GB" dirty="0"/>
              <a:t>Bottom Right shows when badgers returned to field by field use. They returned quickest to rough grazing – fodder – Improved Pasture – Unknown. This is likely to be due to food availability but more work would be required to know for certain.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F9ED1F-B4AA-4609-A91F-F59AB6C6A46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900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9ED1F-B4AA-4609-A91F-F59AB6C6A46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48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829F65-9880-4620-A960-B0D8D9103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81AC04-5D37-4A12-AB77-673D803F8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F74A2C-6C86-45C6-ADBE-604A7FEC7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C13A1A-4D76-4E7F-8C71-41B29785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D8055B-3247-459D-BFBE-EC4DB615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5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904E6E-A6E4-4940-A7EB-C22D44D4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9B43CB-BE0A-404B-AEDD-735023E5B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A76718-DB41-4280-A08C-9C9249EC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0B38C3-56E9-4148-BF21-78A153E4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BC9F8E-7B5A-4EA3-B7FB-56AAE276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05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9CD2424-9986-4988-989B-8D4BC5279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4CDB043-9AA4-4F27-86BA-C77FA6DF0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EA6DF-DC1F-4FA9-8E47-523E67AA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00ED2D-2235-4CF3-A944-17467C3B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945759-672D-457D-8E89-B050161B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92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F6CFF-41BF-416D-91E0-6C4ED21B6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E358D13-9C8F-4671-9648-A99ED2498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76B46D-F5C8-46F7-8D52-12A521E5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D793D6-62B4-401A-9BDD-9C57A35BE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F0B7CC-D0BB-4644-A1BD-E624DA5E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26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564678-0318-4563-A717-669AE6A7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50869F4-8920-44B0-98EC-DB0B46A5A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EEEE30-52CE-486F-8DD0-48576FD5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138039-6901-4DFB-BCEC-6C5BAC144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F8A697-FE97-4795-801D-7E246B7F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493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262F86-4EBF-4C85-8963-C795F9B2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A4954B-314E-42BE-B659-7D913B578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F73108-C925-4347-AE9B-1D0AAC070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251FF1-23AC-4974-87E3-BF979A153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879ACE-3BF7-4B37-98FD-CBBEB0D9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2629DD-4326-438C-B2F3-265C4E85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43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283509-E581-4642-9631-52770B3B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7B0F6D-CF4E-4EDD-A2E2-6D24AC81B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BFA26-C8FB-4FF3-B301-E2E9C2784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13B386D-50C0-422F-AA68-648503BAA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04FA00E-B45D-47DC-8236-C6EDC6089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BFD6E23-132E-44B7-BC0C-B21E7AAC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284769E-A3BF-4BA1-B420-06E54149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383296-0A79-4496-A4A3-EA012F19F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09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B2DD5-C926-44EE-A6B0-D3C8A99E5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DA861B6-58D2-493E-ABC8-219B6D37B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20C4DAD-CC5D-4123-A17D-C8D7CAE1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D415F89-2533-4E56-ABE7-7A5485DA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91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8DCBB14-18DF-4427-B2E0-192763AB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7415997-CE1F-4DBB-924A-6136F3CE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3C7416D-DDEA-4F43-BBD6-72EFEA2D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30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B3E39D-A751-459A-95A8-701D7CE1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B4D9A7-97EB-4253-852E-2CF4D5CD8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7381E4-E0FD-48F2-99B0-921FBD472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692433-86F1-43AF-BFB7-FDA43361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B12FB79-6C7A-445A-9C9B-947410AF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40D09CF-98B8-42F0-B02F-6E209B780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67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CA123D-5F74-40D2-9514-FFF2CE53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D24100F-1F6C-41D1-B4DF-660CE96E6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1B63353-8256-4055-AE85-1E230D2A8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DF8E2E-91B1-4486-9CA8-6F93414F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E64855-C622-4B63-9411-E6FAC323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0DB2144-B476-4F2B-BE94-4B198DCC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895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41E8B5A-9939-429D-97F7-E4458C98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3496BF-85C7-49BF-B0C0-EFC7FB549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75FE68-F5EE-491D-BC77-64AC6FA5AF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8C7C-7810-459A-B2E4-60D71DDD865F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4C7280-4F37-417D-A9DB-96A42E1AB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094BE1-59C4-4E1A-9166-3F1507481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FFC18-6EA1-44C3-9700-9E6314DB3C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13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1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>
            <a:extLst>
              <a:ext uri="{FF2B5EF4-FFF2-40B4-BE49-F238E27FC236}">
                <a16:creationId xmlns="" xmlns:a16="http://schemas.microsoft.com/office/drawing/2014/main" id="{3AFF0028-3EF7-41B8-99BE-6A01F6AA7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1530350"/>
            <a:ext cx="10979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u="sng" dirty="0"/>
              <a:t>Emma Campbell</a:t>
            </a:r>
            <a:r>
              <a:rPr lang="en-GB" altLang="en-US" sz="1800" dirty="0"/>
              <a:t>, </a:t>
            </a:r>
            <a:r>
              <a:rPr lang="en-GB" altLang="en-US" sz="1800" dirty="0" err="1" smtClean="0"/>
              <a:t>Dr.</a:t>
            </a:r>
            <a:r>
              <a:rPr lang="en-GB" altLang="en-US" sz="1800" dirty="0" smtClean="0"/>
              <a:t> Fraser </a:t>
            </a:r>
            <a:r>
              <a:rPr lang="en-GB" altLang="en-US" sz="1800" dirty="0"/>
              <a:t>Menzies (</a:t>
            </a:r>
            <a:r>
              <a:rPr lang="en-GB" altLang="en-US" sz="1800" dirty="0" smtClean="0"/>
              <a:t>DAERA</a:t>
            </a:r>
            <a:r>
              <a:rPr lang="en-GB" altLang="en-US" sz="1800" dirty="0"/>
              <a:t>), </a:t>
            </a:r>
            <a:r>
              <a:rPr lang="en-GB" altLang="en-US" sz="1800" dirty="0" err="1" smtClean="0"/>
              <a:t>Dr.</a:t>
            </a:r>
            <a:r>
              <a:rPr lang="en-GB" altLang="en-US" sz="1800" dirty="0" smtClean="0"/>
              <a:t> Andrew </a:t>
            </a:r>
            <a:r>
              <a:rPr lang="en-GB" altLang="en-US" sz="1800" dirty="0"/>
              <a:t>Byrne (AFBI), </a:t>
            </a:r>
            <a:r>
              <a:rPr lang="en-GB" altLang="en-US" sz="1800" dirty="0" err="1" smtClean="0"/>
              <a:t>Dr.</a:t>
            </a:r>
            <a:r>
              <a:rPr lang="en-GB" altLang="en-US" sz="1800" dirty="0" smtClean="0"/>
              <a:t> Michael </a:t>
            </a:r>
            <a:r>
              <a:rPr lang="en-GB" altLang="en-US" sz="1800" dirty="0" err="1"/>
              <a:t>Scantlebury</a:t>
            </a:r>
            <a:r>
              <a:rPr lang="en-GB" altLang="en-US" sz="1800" dirty="0"/>
              <a:t> &amp; </a:t>
            </a:r>
            <a:r>
              <a:rPr lang="en-GB" altLang="en-US" sz="1800" dirty="0" err="1" smtClean="0"/>
              <a:t>Dr.</a:t>
            </a:r>
            <a:r>
              <a:rPr lang="en-GB" altLang="en-US" sz="1800" dirty="0" smtClean="0"/>
              <a:t> Neil </a:t>
            </a:r>
            <a:r>
              <a:rPr lang="en-GB" altLang="en-US" sz="1800" dirty="0"/>
              <a:t>Reid.</a:t>
            </a:r>
          </a:p>
        </p:txBody>
      </p:sp>
      <p:sp>
        <p:nvSpPr>
          <p:cNvPr id="3075" name="Rectangle 4">
            <a:extLst>
              <a:ext uri="{FF2B5EF4-FFF2-40B4-BE49-F238E27FC236}">
                <a16:creationId xmlns="" xmlns:a16="http://schemas.microsoft.com/office/drawing/2014/main" id="{4403E660-4608-48E6-91A9-9A03BA1D4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460376"/>
            <a:ext cx="8324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/>
              <a:t>Cattle &amp; badger interactions in relation to the potential transmission of bovine tuberculosis (bTB)</a:t>
            </a:r>
          </a:p>
        </p:txBody>
      </p:sp>
      <p:pic>
        <p:nvPicPr>
          <p:cNvPr id="3076" name="Picture 16">
            <a:extLst>
              <a:ext uri="{FF2B5EF4-FFF2-40B4-BE49-F238E27FC236}">
                <a16:creationId xmlns="" xmlns:a16="http://schemas.microsoft.com/office/drawing/2014/main" id="{FFE4C339-6FC3-4193-8E32-CFB50FA872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95" y="5915025"/>
            <a:ext cx="19796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AutoShape 2" descr="Image result for queen's university belfast logo">
            <a:extLst>
              <a:ext uri="{FF2B5EF4-FFF2-40B4-BE49-F238E27FC236}">
                <a16:creationId xmlns="" xmlns:a16="http://schemas.microsoft.com/office/drawing/2014/main" id="{383F1A22-32B5-4107-8530-97B17E5815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079" name="AutoShape 4" descr="Image result for queen's university belfast logo">
            <a:extLst>
              <a:ext uri="{FF2B5EF4-FFF2-40B4-BE49-F238E27FC236}">
                <a16:creationId xmlns="" xmlns:a16="http://schemas.microsoft.com/office/drawing/2014/main" id="{E9B3FE99-0FEA-492B-85B3-B0303AC1EF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080" name="AutoShape 6" descr="Image result for queen's university belfast logo">
            <a:extLst>
              <a:ext uri="{FF2B5EF4-FFF2-40B4-BE49-F238E27FC236}">
                <a16:creationId xmlns="" xmlns:a16="http://schemas.microsoft.com/office/drawing/2014/main" id="{9F2F492E-F77F-4B98-AEBD-9B0B11C969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3083" name="Picture 7">
            <a:extLst>
              <a:ext uri="{FF2B5EF4-FFF2-40B4-BE49-F238E27FC236}">
                <a16:creationId xmlns="" xmlns:a16="http://schemas.microsoft.com/office/drawing/2014/main" id="{BDCD8925-5450-4768-988F-EA89A11C757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268538"/>
            <a:ext cx="5219700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>
            <a:extLst>
              <a:ext uri="{FF2B5EF4-FFF2-40B4-BE49-F238E27FC236}">
                <a16:creationId xmlns="" xmlns:a16="http://schemas.microsoft.com/office/drawing/2014/main" id="{B9C87F87-8373-4D6B-83E6-AADA12D5FD9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268538"/>
            <a:ext cx="5219700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E9A381-3080-4823-B329-D122A322C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827" y="5758112"/>
            <a:ext cx="2705098" cy="877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82" y="5551095"/>
            <a:ext cx="2066565" cy="116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9CCC33-05D6-4B3A-AC2C-455F19840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9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AE90FB-450A-484A-A041-FE815A2C9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2" y="189000"/>
            <a:ext cx="4787100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619295-31CA-492E-8005-97627CFDA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57" y="0"/>
            <a:ext cx="4255201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5D3660-600B-49FF-997E-248031AE1B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31" y="3429000"/>
            <a:ext cx="3780000" cy="32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F31A114-E51B-4ED8-A46C-9D1E322AB8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57" y="3429000"/>
            <a:ext cx="4536000" cy="32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F13D80-B60C-4612-B6DA-3AC7CE46EB71}"/>
              </a:ext>
            </a:extLst>
          </p:cNvPr>
          <p:cNvSpPr txBox="1"/>
          <p:nvPr/>
        </p:nvSpPr>
        <p:spPr>
          <a:xfrm>
            <a:off x="1562100" y="3244334"/>
            <a:ext cx="266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B9B840-821B-4009-8210-4FF465F81162}"/>
              </a:ext>
            </a:extLst>
          </p:cNvPr>
          <p:cNvSpPr txBox="1"/>
          <p:nvPr/>
        </p:nvSpPr>
        <p:spPr>
          <a:xfrm>
            <a:off x="6760797" y="3358634"/>
            <a:ext cx="266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06AFB7B-C3A5-408B-99EA-AAC7C719E0A2}"/>
              </a:ext>
            </a:extLst>
          </p:cNvPr>
          <p:cNvSpPr txBox="1"/>
          <p:nvPr/>
        </p:nvSpPr>
        <p:spPr>
          <a:xfrm>
            <a:off x="7553325" y="4334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377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B1D97D-7DE9-47A3-94E1-AC96547F9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8533D7-805C-4723-BEE7-A33E69297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5374"/>
            <a:ext cx="10515600" cy="4752596"/>
          </a:xfrm>
        </p:spPr>
        <p:txBody>
          <a:bodyPr>
            <a:noAutofit/>
          </a:bodyPr>
          <a:lstStyle/>
          <a:p>
            <a:r>
              <a:rPr lang="en-GB" sz="3200" dirty="0"/>
              <a:t>Badgers try to avoid cattle</a:t>
            </a:r>
          </a:p>
          <a:p>
            <a:r>
              <a:rPr lang="en-GB" sz="3200" dirty="0"/>
              <a:t>Cattle investigate badger locations</a:t>
            </a:r>
          </a:p>
          <a:p>
            <a:r>
              <a:rPr lang="en-GB" sz="3200" dirty="0"/>
              <a:t>Fields with setts and latrines are not actively avoided when choosing where to graze cattle</a:t>
            </a:r>
          </a:p>
          <a:p>
            <a:r>
              <a:rPr lang="en-GB" sz="3200" dirty="0"/>
              <a:t>17% of grazing days are spent beside neighbouring cattle</a:t>
            </a:r>
          </a:p>
          <a:p>
            <a:r>
              <a:rPr lang="en-GB" sz="3200" dirty="0"/>
              <a:t>Dairy herds have a higher stocking density than beef herds</a:t>
            </a:r>
          </a:p>
          <a:p>
            <a:r>
              <a:rPr lang="en-GB" sz="3200" dirty="0"/>
              <a:t>Conacre is frequently used in N. Ireland herds</a:t>
            </a:r>
          </a:p>
          <a:p>
            <a:r>
              <a:rPr lang="en-GB" sz="3200" dirty="0"/>
              <a:t>Cattle move frequently during the grazing season with dairy herds moving more than beef herds</a:t>
            </a:r>
          </a:p>
        </p:txBody>
      </p:sp>
    </p:spTree>
    <p:extLst>
      <p:ext uri="{BB962C8B-B14F-4D97-AF65-F5344CB8AC3E}">
        <p14:creationId xmlns:p14="http://schemas.microsoft.com/office/powerpoint/2010/main" val="427390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>
            <a:extLst>
              <a:ext uri="{FF2B5EF4-FFF2-40B4-BE49-F238E27FC236}">
                <a16:creationId xmlns="" xmlns:a16="http://schemas.microsoft.com/office/drawing/2014/main" id="{05DD60F6-4DF7-4A38-91F2-D7AAE4939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9233" y="216695"/>
            <a:ext cx="21574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600" dirty="0">
                <a:latin typeface="Calibri" panose="020F0502020204030204" pitchFamily="34" charset="0"/>
              </a:rPr>
              <a:t>Thank You</a:t>
            </a:r>
          </a:p>
        </p:txBody>
      </p:sp>
      <p:pic>
        <p:nvPicPr>
          <p:cNvPr id="15363" name="Picture 16">
            <a:extLst>
              <a:ext uri="{FF2B5EF4-FFF2-40B4-BE49-F238E27FC236}">
                <a16:creationId xmlns="" xmlns:a16="http://schemas.microsoft.com/office/drawing/2014/main" id="{08953C4E-37D8-4777-B7F3-AF9E7E94069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606" y="6083300"/>
            <a:ext cx="17287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7">
            <a:extLst>
              <a:ext uri="{FF2B5EF4-FFF2-40B4-BE49-F238E27FC236}">
                <a16:creationId xmlns="" xmlns:a16="http://schemas.microsoft.com/office/drawing/2014/main" id="{CB7D6C14-F8E3-42B8-A41A-168E9D295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42" y="811795"/>
            <a:ext cx="119505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>
                <a:latin typeface="Calibri" panose="020F0502020204030204" pitchFamily="34" charset="0"/>
              </a:rPr>
              <a:t>Special thanks to the farmers who helped complete this study as it would not have been possible without them</a:t>
            </a:r>
          </a:p>
          <a:p>
            <a:pPr eaLnBrk="1" hangingPunct="1"/>
            <a:endParaRPr lang="en-GB" altLang="en-US" dirty="0">
              <a:latin typeface="Calibri" panose="020F0502020204030204" pitchFamily="34" charset="0"/>
            </a:endParaRPr>
          </a:p>
          <a:p>
            <a:pPr eaLnBrk="1" hangingPunct="1"/>
            <a:r>
              <a:rPr lang="en-GB" altLang="en-US" dirty="0">
                <a:latin typeface="Calibri" panose="020F0502020204030204" pitchFamily="34" charset="0"/>
              </a:rPr>
              <a:t>And to my supervisors: </a:t>
            </a:r>
            <a:r>
              <a:rPr lang="en-GB" altLang="en-US" dirty="0" err="1" smtClean="0">
                <a:latin typeface="Calibri" panose="020F0502020204030204" pitchFamily="34" charset="0"/>
              </a:rPr>
              <a:t>Dr.</a:t>
            </a:r>
            <a:r>
              <a:rPr lang="en-GB" altLang="en-US" dirty="0" smtClean="0">
                <a:latin typeface="Calibri" panose="020F0502020204030204" pitchFamily="34" charset="0"/>
              </a:rPr>
              <a:t> Andrew </a:t>
            </a:r>
            <a:r>
              <a:rPr lang="en-GB" altLang="en-US" dirty="0">
                <a:latin typeface="Calibri" panose="020F0502020204030204" pitchFamily="34" charset="0"/>
              </a:rPr>
              <a:t>Byrne (AFBI), </a:t>
            </a:r>
            <a:r>
              <a:rPr lang="en-GB" altLang="en-US" dirty="0" err="1" smtClean="0">
                <a:latin typeface="Calibri" panose="020F0502020204030204" pitchFamily="34" charset="0"/>
              </a:rPr>
              <a:t>Dr.</a:t>
            </a:r>
            <a:r>
              <a:rPr lang="en-GB" altLang="en-US" dirty="0" smtClean="0">
                <a:latin typeface="Calibri" panose="020F0502020204030204" pitchFamily="34" charset="0"/>
              </a:rPr>
              <a:t> Fraser </a:t>
            </a:r>
            <a:r>
              <a:rPr lang="en-GB" altLang="en-US" dirty="0">
                <a:latin typeface="Calibri" panose="020F0502020204030204" pitchFamily="34" charset="0"/>
              </a:rPr>
              <a:t>Menzies (DAERA), </a:t>
            </a:r>
            <a:r>
              <a:rPr lang="en-GB" altLang="en-US" dirty="0" err="1" smtClean="0">
                <a:latin typeface="Calibri" panose="020F0502020204030204" pitchFamily="34" charset="0"/>
              </a:rPr>
              <a:t>Dr.</a:t>
            </a:r>
            <a:r>
              <a:rPr lang="en-GB" altLang="en-US" dirty="0" smtClean="0">
                <a:latin typeface="Calibri" panose="020F0502020204030204" pitchFamily="34" charset="0"/>
              </a:rPr>
              <a:t> Mike </a:t>
            </a:r>
            <a:r>
              <a:rPr lang="en-GB" altLang="en-US" dirty="0" err="1">
                <a:latin typeface="Calibri" panose="020F0502020204030204" pitchFamily="34" charset="0"/>
              </a:rPr>
              <a:t>Scantlebury</a:t>
            </a:r>
            <a:r>
              <a:rPr lang="en-GB" altLang="en-US" dirty="0">
                <a:latin typeface="Calibri" panose="020F0502020204030204" pitchFamily="34" charset="0"/>
              </a:rPr>
              <a:t> (QUB) &amp; </a:t>
            </a:r>
            <a:r>
              <a:rPr lang="en-GB" altLang="en-US" dirty="0" err="1" smtClean="0">
                <a:latin typeface="Calibri" panose="020F0502020204030204" pitchFamily="34" charset="0"/>
              </a:rPr>
              <a:t>Dr.</a:t>
            </a:r>
            <a:r>
              <a:rPr lang="en-GB" altLang="en-US" dirty="0" smtClean="0">
                <a:latin typeface="Calibri" panose="020F0502020204030204" pitchFamily="34" charset="0"/>
              </a:rPr>
              <a:t> Neil </a:t>
            </a:r>
            <a:r>
              <a:rPr lang="en-GB" altLang="en-US" dirty="0">
                <a:latin typeface="Calibri" panose="020F0502020204030204" pitchFamily="34" charset="0"/>
              </a:rPr>
              <a:t>Reid (QUB) </a:t>
            </a:r>
          </a:p>
        </p:txBody>
      </p:sp>
      <p:sp>
        <p:nvSpPr>
          <p:cNvPr id="15369" name="TextBox 11">
            <a:extLst>
              <a:ext uri="{FF2B5EF4-FFF2-40B4-BE49-F238E27FC236}">
                <a16:creationId xmlns="" xmlns:a16="http://schemas.microsoft.com/office/drawing/2014/main" id="{47FE2DCF-2379-4729-99DF-D8A532510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0237" y="3608374"/>
            <a:ext cx="24843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800" b="1" dirty="0">
                <a:latin typeface="Calibri" panose="020F0502020204030204" pitchFamily="34" charset="0"/>
              </a:rPr>
              <a:t>Any questions?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9199B4-4E18-479A-9556-A7C76B0F3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783" y="5831340"/>
            <a:ext cx="2705098" cy="87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A6B64A-AA30-47D2-9739-4B364697C9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1908628"/>
            <a:ext cx="6973710" cy="3922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67" y="5886669"/>
            <a:ext cx="1631406" cy="9173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>
            <a:extLst>
              <a:ext uri="{FF2B5EF4-FFF2-40B4-BE49-F238E27FC236}">
                <a16:creationId xmlns="" xmlns:a16="http://schemas.microsoft.com/office/drawing/2014/main" id="{030056BC-0CF2-4BAB-9C8C-539DE897C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265113"/>
            <a:ext cx="960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/>
              <a:t>Introduction/Background to bTB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129401-64D3-408D-93A2-791472215146}"/>
              </a:ext>
            </a:extLst>
          </p:cNvPr>
          <p:cNvSpPr txBox="1"/>
          <p:nvPr/>
        </p:nvSpPr>
        <p:spPr>
          <a:xfrm>
            <a:off x="539750" y="1012825"/>
            <a:ext cx="7389813" cy="52937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ea typeface="Calibri" panose="020F0502020204030204" pitchFamily="34" charset="0"/>
              </a:rPr>
              <a:t>bTB caused by </a:t>
            </a:r>
            <a:r>
              <a:rPr lang="en-GB" i="1" dirty="0">
                <a:latin typeface="+mn-lt"/>
                <a:ea typeface="Calibri" panose="020F0502020204030204" pitchFamily="34" charset="0"/>
              </a:rPr>
              <a:t>Mycobacterium bovis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  <a:ea typeface="Calibri" panose="020F0502020204030204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ea typeface="Calibri" panose="020F0502020204030204" pitchFamily="34" charset="0"/>
              </a:rPr>
              <a:t>Endemic in NI. Herd prevalence = 10.3%</a:t>
            </a:r>
            <a:endParaRPr lang="en-GB" baseline="30000" dirty="0">
              <a:latin typeface="+mn-lt"/>
              <a:ea typeface="Calibri" panose="020F0502020204030204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baseline="30000" dirty="0">
              <a:latin typeface="+mn-lt"/>
              <a:ea typeface="Calibri" panose="020F0502020204030204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ea typeface="Calibri" panose="020F0502020204030204" pitchFamily="34" charset="0"/>
              </a:rPr>
              <a:t>National Eradication Programme includes:</a:t>
            </a:r>
          </a:p>
          <a:p>
            <a:pPr marL="8128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  <a:ea typeface="Calibri" panose="020F0502020204030204" pitchFamily="34" charset="0"/>
              </a:rPr>
              <a:t>- Annual herd testing </a:t>
            </a:r>
          </a:p>
          <a:p>
            <a:pPr marL="8128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dirty="0">
                <a:latin typeface="+mn-lt"/>
                <a:ea typeface="Calibri" panose="020F0502020204030204" pitchFamily="34" charset="0"/>
              </a:rPr>
              <a:t> Post-mortems of animals for human consumption</a:t>
            </a:r>
          </a:p>
          <a:p>
            <a:pPr marL="8128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GB" dirty="0">
              <a:latin typeface="+mn-lt"/>
              <a:ea typeface="Calibri" panose="020F0502020204030204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ea typeface="Calibri" panose="020F0502020204030204" pitchFamily="34" charset="0"/>
              </a:rPr>
              <a:t>Badgers are a ‘wildlife reservoir’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  <a:ea typeface="Calibri" panose="020F0502020204030204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ea typeface="Calibri" panose="020F0502020204030204" pitchFamily="34" charset="0"/>
              </a:rPr>
              <a:t>17% of roadkill badgers test </a:t>
            </a:r>
            <a:r>
              <a:rPr lang="en-GB" i="1" dirty="0">
                <a:latin typeface="+mn-lt"/>
                <a:ea typeface="Calibri" panose="020F0502020204030204" pitchFamily="34" charset="0"/>
              </a:rPr>
              <a:t>+</a:t>
            </a:r>
            <a:r>
              <a:rPr lang="en-GB" i="1" dirty="0" err="1">
                <a:latin typeface="+mn-lt"/>
                <a:ea typeface="Calibri" panose="020F0502020204030204" pitchFamily="34" charset="0"/>
              </a:rPr>
              <a:t>ve</a:t>
            </a:r>
            <a:endParaRPr lang="en-GB" i="1" dirty="0">
              <a:latin typeface="+mn-lt"/>
              <a:ea typeface="Calibri" panose="020F0502020204030204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  <a:ea typeface="Calibri" panose="020F0502020204030204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ea typeface="Calibri" panose="020F0502020204030204" pitchFamily="34" charset="0"/>
              </a:rPr>
              <a:t>Badgers &amp; cattle share the same strains of bTB locally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+mn-lt"/>
              <a:ea typeface="Calibri" panose="020F0502020204030204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u="sng" dirty="0">
                <a:latin typeface="+mn-lt"/>
                <a:ea typeface="Calibri" panose="020F0502020204030204" pitchFamily="34" charset="0"/>
              </a:rPr>
              <a:t>Direct</a:t>
            </a:r>
            <a:r>
              <a:rPr lang="en-GB" dirty="0">
                <a:latin typeface="+mn-lt"/>
                <a:ea typeface="Calibri" panose="020F0502020204030204" pitchFamily="34" charset="0"/>
              </a:rPr>
              <a:t> contact between badgers and cattle is thought to be </a:t>
            </a:r>
            <a:r>
              <a:rPr lang="en-GB" i="1" dirty="0">
                <a:latin typeface="+mn-lt"/>
                <a:ea typeface="Calibri" panose="020F0502020204030204" pitchFamily="34" charset="0"/>
              </a:rPr>
              <a:t>very rare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30000" dirty="0">
              <a:ea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GB" u="sng" dirty="0">
                <a:ea typeface="Calibri" panose="020F0502020204030204" pitchFamily="34" charset="0"/>
              </a:rPr>
              <a:t>Indirect</a:t>
            </a:r>
            <a:r>
              <a:rPr lang="en-GB" dirty="0">
                <a:ea typeface="Calibri" panose="020F0502020204030204" pitchFamily="34" charset="0"/>
              </a:rPr>
              <a:t> contact</a:t>
            </a:r>
            <a:r>
              <a:rPr lang="en-GB" i="1" dirty="0">
                <a:ea typeface="Calibri" panose="020F0502020204030204" pitchFamily="34" charset="0"/>
              </a:rPr>
              <a:t> </a:t>
            </a:r>
            <a:r>
              <a:rPr lang="en-GB" dirty="0">
                <a:ea typeface="Calibri" panose="020F0502020204030204" pitchFamily="34" charset="0"/>
              </a:rPr>
              <a:t>via faecal or urine-contaminated fomites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aseline="30000" dirty="0">
              <a:latin typeface="+mn-lt"/>
              <a:ea typeface="Calibri" panose="020F0502020204030204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ea typeface="Calibri" panose="020F0502020204030204" pitchFamily="34" charset="0"/>
              </a:rPr>
              <a:t>The mechanism of transmission between cattle and badgers is unknown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14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C286DAC-7280-4FAE-BB83-6EC1E4F1E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3916363"/>
            <a:ext cx="28273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9">
            <a:extLst>
              <a:ext uri="{FF2B5EF4-FFF2-40B4-BE49-F238E27FC236}">
                <a16:creationId xmlns="" xmlns:a16="http://schemas.microsoft.com/office/drawing/2014/main" id="{9E885E4B-4181-49ED-857F-B7E7F048D464}"/>
              </a:ext>
            </a:extLst>
          </p:cNvPr>
          <p:cNvSpPr/>
          <p:nvPr/>
        </p:nvSpPr>
        <p:spPr>
          <a:xfrm>
            <a:off x="10331450" y="4940300"/>
            <a:ext cx="1050925" cy="4921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F6645C2-0D09-41EB-9216-EFA24218E7C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728662"/>
            <a:ext cx="46799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9EB3EB8-7435-432B-B3A4-DD095CE536F7}"/>
              </a:ext>
            </a:extLst>
          </p:cNvPr>
          <p:cNvSpPr/>
          <p:nvPr/>
        </p:nvSpPr>
        <p:spPr>
          <a:xfrm>
            <a:off x="415442" y="837831"/>
            <a:ext cx="9404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176431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 Study area was a bTB hotspot in Co. Down, within DAERA’s ‘Test-Vaccinate-Remove’ (TVR) Project</a:t>
            </a:r>
          </a:p>
        </p:txBody>
      </p:sp>
      <p:pic>
        <p:nvPicPr>
          <p:cNvPr id="5124" name="Picture 3">
            <a:extLst>
              <a:ext uri="{FF2B5EF4-FFF2-40B4-BE49-F238E27FC236}">
                <a16:creationId xmlns="" xmlns:a16="http://schemas.microsoft.com/office/drawing/2014/main" id="{E2915F5A-76F2-4004-9175-1AD472A548C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652" y="4598435"/>
            <a:ext cx="3273286" cy="199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5">
            <a:extLst>
              <a:ext uri="{FF2B5EF4-FFF2-40B4-BE49-F238E27FC236}">
                <a16:creationId xmlns="" xmlns:a16="http://schemas.microsoft.com/office/drawing/2014/main" id="{B5820D91-FDE7-4EE2-B406-863AE2256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265113"/>
            <a:ext cx="960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 dirty="0"/>
              <a:t>Methods For PhD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DAC1B0-422F-40C8-BADB-F9C8D6B247FE}"/>
              </a:ext>
            </a:extLst>
          </p:cNvPr>
          <p:cNvSpPr txBox="1"/>
          <p:nvPr/>
        </p:nvSpPr>
        <p:spPr>
          <a:xfrm>
            <a:off x="472659" y="1379831"/>
            <a:ext cx="5199270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176431">
              <a:spcBef>
                <a:spcPct val="20000"/>
              </a:spcBef>
              <a:defRPr/>
            </a:pPr>
            <a:r>
              <a:rPr lang="en-GB" b="1" dirty="0"/>
              <a:t>                              Camera Study</a:t>
            </a:r>
          </a:p>
          <a:p>
            <a:pPr algn="just" defTabSz="417643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dirty="0"/>
              <a:t> 34 farms = 20 beef + 14 dairy</a:t>
            </a:r>
          </a:p>
          <a:p>
            <a:pPr algn="just" defTabSz="4176431">
              <a:spcBef>
                <a:spcPct val="20000"/>
              </a:spcBef>
              <a:defRPr/>
            </a:pPr>
            <a:r>
              <a:rPr lang="en-GB" dirty="0"/>
              <a:t>	                              </a:t>
            </a:r>
          </a:p>
          <a:p>
            <a:pPr algn="just" defTabSz="417643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dirty="0"/>
              <a:t> Cameras </a:t>
            </a:r>
            <a:r>
              <a:rPr lang="en-GB" i="1" dirty="0"/>
              <a:t>in-situ</a:t>
            </a:r>
            <a:r>
              <a:rPr lang="en-GB" dirty="0"/>
              <a:t> for 1 week (Summer and Winter)</a:t>
            </a:r>
          </a:p>
          <a:p>
            <a:pPr algn="just" defTabSz="4176431">
              <a:spcBef>
                <a:spcPct val="20000"/>
              </a:spcBef>
              <a:defRPr/>
            </a:pPr>
            <a:endParaRPr lang="en-GB" dirty="0"/>
          </a:p>
          <a:p>
            <a:pPr algn="just" defTabSz="4176431">
              <a:spcBef>
                <a:spcPct val="20000"/>
              </a:spcBef>
              <a:defRPr/>
            </a:pPr>
            <a:r>
              <a:rPr lang="en-GB" b="1" dirty="0"/>
              <a:t>Badger sites                                    Cattle sites</a:t>
            </a:r>
          </a:p>
          <a:p>
            <a:pPr marL="342900" indent="-342900" algn="just" defTabSz="4176431">
              <a:spcBef>
                <a:spcPct val="20000"/>
              </a:spcBef>
              <a:buAutoNum type="arabicPeriod"/>
              <a:defRPr/>
            </a:pPr>
            <a:r>
              <a:rPr lang="en-GB" dirty="0"/>
              <a:t>Latrines                                       4. Farm buildings</a:t>
            </a:r>
          </a:p>
          <a:p>
            <a:pPr marL="342900" indent="-342900" algn="just" defTabSz="4176431">
              <a:spcBef>
                <a:spcPct val="20000"/>
              </a:spcBef>
              <a:buAutoNum type="arabicPeriod"/>
              <a:defRPr/>
            </a:pPr>
            <a:r>
              <a:rPr lang="en-GB" dirty="0"/>
              <a:t>Runs (track-ways)                      5. Feed Stores</a:t>
            </a:r>
          </a:p>
          <a:p>
            <a:pPr marL="342900" indent="-342900" algn="just" defTabSz="4176431">
              <a:spcBef>
                <a:spcPct val="20000"/>
              </a:spcBef>
              <a:buAutoNum type="arabicPeriod"/>
              <a:defRPr/>
            </a:pPr>
            <a:r>
              <a:rPr lang="en-GB" dirty="0" smtClean="0"/>
              <a:t>Setts                                            </a:t>
            </a:r>
            <a:r>
              <a:rPr lang="en-GB" dirty="0"/>
              <a:t>6. Water troughs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5509A2D-54B5-4E56-8CDD-8379F1926EAE}"/>
              </a:ext>
            </a:extLst>
          </p:cNvPr>
          <p:cNvSpPr txBox="1"/>
          <p:nvPr/>
        </p:nvSpPr>
        <p:spPr>
          <a:xfrm>
            <a:off x="6520072" y="1379831"/>
            <a:ext cx="5199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Grazing Studies/Badger GPS locations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18 farms = 11 beef + 7 dairy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cattle grazing locations recorded from 2</a:t>
            </a:r>
            <a:r>
              <a:rPr lang="en-GB" baseline="30000" dirty="0"/>
              <a:t>nd</a:t>
            </a:r>
            <a:r>
              <a:rPr lang="en-GB" dirty="0"/>
              <a:t> May to 30</a:t>
            </a:r>
            <a:r>
              <a:rPr lang="en-GB" baseline="30000" dirty="0"/>
              <a:t>th</a:t>
            </a:r>
            <a:r>
              <a:rPr lang="en-GB" dirty="0"/>
              <a:t> November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Number of cattle and batch type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Any cattle grazing neighbouring adjacent fields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Sett and latrine locations in fields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Badger GPS locations recorded by DAERA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="" xmlns:a16="http://schemas.microsoft.com/office/drawing/2014/main" id="{A9D7A9B6-39DD-4DB9-B563-6CBC4A4A2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073" y="5350149"/>
            <a:ext cx="2516118" cy="141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="" xmlns:a16="http://schemas.microsoft.com/office/drawing/2014/main" id="{686B6C79-DF69-4016-B125-6136F31EF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1046163"/>
            <a:ext cx="61039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/>
              <a:t>364 cameras for 158 hrs each = 57,512 hours of observation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/>
              <a:t>380 hrs of video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/>
              <a:t>68,320 detections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GB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/>
              <a:t>157 hrs with animals present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1800"/>
              <a:t>28,189 animal detections</a:t>
            </a:r>
          </a:p>
        </p:txBody>
      </p:sp>
      <p:sp>
        <p:nvSpPr>
          <p:cNvPr id="5123" name="TextBox 2">
            <a:extLst>
              <a:ext uri="{FF2B5EF4-FFF2-40B4-BE49-F238E27FC236}">
                <a16:creationId xmlns="" xmlns:a16="http://schemas.microsoft.com/office/drawing/2014/main" id="{BAB6BCA2-F021-4CCE-990B-B02BDC717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88" y="3643313"/>
            <a:ext cx="3897312" cy="2862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1,220 badger detections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894 unique badger detections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4,566 cattle detections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974 unique cattle detections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5,289 farmer detections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2470 unique farmer detections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GB" altLang="en-US" dirty="0"/>
          </a:p>
          <a:p>
            <a:pPr eaLnBrk="1" hangingPunct="1">
              <a:defRPr/>
            </a:pPr>
            <a:r>
              <a:rPr lang="en-GB" altLang="en-US" b="1" dirty="0"/>
              <a:t>= LARGE sample sizes (</a:t>
            </a:r>
            <a:r>
              <a:rPr lang="en-GB" altLang="en-US" b="1" i="1" dirty="0"/>
              <a:t>n</a:t>
            </a:r>
            <a:r>
              <a:rPr lang="en-GB" altLang="en-US" b="1" dirty="0"/>
              <a:t>)</a:t>
            </a:r>
          </a:p>
        </p:txBody>
      </p:sp>
      <p:pic>
        <p:nvPicPr>
          <p:cNvPr id="6148" name="Picture 31">
            <a:extLst>
              <a:ext uri="{FF2B5EF4-FFF2-40B4-BE49-F238E27FC236}">
                <a16:creationId xmlns="" xmlns:a16="http://schemas.microsoft.com/office/drawing/2014/main" id="{87A9B903-ACF4-408F-80D8-F826EA63227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r="8260"/>
          <a:stretch>
            <a:fillRect/>
          </a:stretch>
        </p:blipFill>
        <p:spPr bwMode="auto">
          <a:xfrm>
            <a:off x="6884988" y="1046163"/>
            <a:ext cx="3846512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>
            <a:extLst>
              <a:ext uri="{FF2B5EF4-FFF2-40B4-BE49-F238E27FC236}">
                <a16:creationId xmlns="" xmlns:a16="http://schemas.microsoft.com/office/drawing/2014/main" id="{003640D9-B7A7-4693-958D-C9706255259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325813"/>
            <a:ext cx="3960813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7">
            <a:extLst>
              <a:ext uri="{FF2B5EF4-FFF2-40B4-BE49-F238E27FC236}">
                <a16:creationId xmlns="" xmlns:a16="http://schemas.microsoft.com/office/drawing/2014/main" id="{E6FCD6EF-211E-4D6C-9B06-442E6BA47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265113"/>
            <a:ext cx="960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/>
              <a:t>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8100166">
            <a:hlinkClick r:id="" action="ppaction://media"/>
            <a:extLst>
              <a:ext uri="{FF2B5EF4-FFF2-40B4-BE49-F238E27FC236}">
                <a16:creationId xmlns="" xmlns:a16="http://schemas.microsoft.com/office/drawing/2014/main" id="{98185755-3B49-4005-9A27-2D16A32A8E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6772" y="2954693"/>
            <a:ext cx="6400145" cy="3600000"/>
          </a:xfrm>
        </p:spPr>
      </p:pic>
      <p:pic>
        <p:nvPicPr>
          <p:cNvPr id="5" name="08080094">
            <a:hlinkClick r:id="" action="ppaction://media"/>
            <a:extLst>
              <a:ext uri="{FF2B5EF4-FFF2-40B4-BE49-F238E27FC236}">
                <a16:creationId xmlns="" xmlns:a16="http://schemas.microsoft.com/office/drawing/2014/main" id="{3EF313C1-C142-4875-9C19-DEB470342B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083" y="303307"/>
            <a:ext cx="6400000" cy="36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DE998E-EDEC-47F7-AD7C-168D664609D6}"/>
              </a:ext>
            </a:extLst>
          </p:cNvPr>
          <p:cNvSpPr txBox="1"/>
          <p:nvPr/>
        </p:nvSpPr>
        <p:spPr>
          <a:xfrm>
            <a:off x="225083" y="3903307"/>
            <a:ext cx="51347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Model Results </a:t>
            </a:r>
          </a:p>
          <a:p>
            <a:endParaRPr lang="en-GB" dirty="0"/>
          </a:p>
          <a:p>
            <a:r>
              <a:rPr lang="en-GB" dirty="0"/>
              <a:t>Badgers found more frequently with recordings of: Foxes, sheep and rabbits and on farms with larger  herd sizes</a:t>
            </a:r>
          </a:p>
          <a:p>
            <a:endParaRPr lang="en-GB" dirty="0"/>
          </a:p>
          <a:p>
            <a:r>
              <a:rPr lang="en-GB" dirty="0"/>
              <a:t>Badgers found more frequently at Setts &gt; Latrines &gt; Runs &gt; Water Troughs</a:t>
            </a:r>
          </a:p>
          <a:p>
            <a:endParaRPr lang="en-GB" dirty="0"/>
          </a:p>
          <a:p>
            <a:r>
              <a:rPr lang="en-GB" dirty="0"/>
              <a:t>Badgers found less frequently when cattle present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C4EDF4-CE1C-4AE8-8231-27CE3CDFBB2E}"/>
              </a:ext>
            </a:extLst>
          </p:cNvPr>
          <p:cNvSpPr txBox="1"/>
          <p:nvPr/>
        </p:nvSpPr>
        <p:spPr>
          <a:xfrm>
            <a:off x="6766560" y="303307"/>
            <a:ext cx="52003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Cattle and badgers never detected in the same clip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Badgers were never detected in farmyards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Cattle visit badger locations (setts and latrines) three times more frequently than badgers visited cattle locations (water troughs)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farms had badgers recorded (1 – 69 records)</a:t>
            </a:r>
          </a:p>
        </p:txBody>
      </p:sp>
    </p:spTree>
    <p:extLst>
      <p:ext uri="{BB962C8B-B14F-4D97-AF65-F5344CB8AC3E}">
        <p14:creationId xmlns:p14="http://schemas.microsoft.com/office/powerpoint/2010/main" val="22251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34FEC2-9295-492C-B3AD-1A8193CB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2876"/>
          </a:xfrm>
        </p:spPr>
        <p:txBody>
          <a:bodyPr/>
          <a:lstStyle/>
          <a:p>
            <a:r>
              <a:rPr lang="en-GB" dirty="0"/>
              <a:t>Overview of Farm Grazing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9F705E-DC24-4F4A-9D43-15AA8E527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002"/>
            <a:ext cx="10515600" cy="4603309"/>
          </a:xfrm>
        </p:spPr>
        <p:txBody>
          <a:bodyPr>
            <a:normAutofit/>
          </a:bodyPr>
          <a:lstStyle/>
          <a:p>
            <a:pPr marL="36000" indent="-457200">
              <a:lnSpc>
                <a:spcPct val="120000"/>
              </a:lnSpc>
            </a:pPr>
            <a:r>
              <a:rPr lang="en-GB" dirty="0"/>
              <a:t>18 farms - 7 dairy (39%) and 11 beef (61%)</a:t>
            </a:r>
          </a:p>
          <a:p>
            <a:pPr marL="36000" indent="-457200">
              <a:lnSpc>
                <a:spcPct val="120000"/>
              </a:lnSpc>
            </a:pPr>
            <a:r>
              <a:rPr lang="en-GB" dirty="0"/>
              <a:t>Median farm size - 50 hectares (range 11 to 141)</a:t>
            </a:r>
          </a:p>
          <a:p>
            <a:pPr marL="36000" indent="-457200">
              <a:lnSpc>
                <a:spcPct val="120000"/>
              </a:lnSpc>
            </a:pPr>
            <a:r>
              <a:rPr lang="en-GB" dirty="0"/>
              <a:t>Median of 34 fields per farm (range 11 to 266)</a:t>
            </a:r>
          </a:p>
          <a:p>
            <a:pPr marL="36000" indent="-457200">
              <a:lnSpc>
                <a:spcPct val="120000"/>
              </a:lnSpc>
            </a:pPr>
            <a:r>
              <a:rPr lang="en-GB" dirty="0"/>
              <a:t>Total of 697 fields included in study (360 beef and 337 dairy)</a:t>
            </a:r>
          </a:p>
          <a:p>
            <a:pPr marL="36000" indent="-457200">
              <a:lnSpc>
                <a:spcPct val="120000"/>
              </a:lnSpc>
            </a:pPr>
            <a:r>
              <a:rPr lang="en-GB" dirty="0"/>
              <a:t>411 (59%) of fields use for cattle</a:t>
            </a:r>
          </a:p>
          <a:p>
            <a:pPr marL="36000" indent="-457200">
              <a:lnSpc>
                <a:spcPct val="120000"/>
              </a:lnSpc>
            </a:pPr>
            <a:r>
              <a:rPr lang="en-GB" dirty="0"/>
              <a:t>Beef cattle spent 96% longer in fields than dairy cattle (median 96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dirty="0"/>
              <a:t>     days vs 49 days)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99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2B7D8C-2C52-41DE-88FD-10941288C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9161"/>
              </p:ext>
            </p:extLst>
          </p:nvPr>
        </p:nvGraphicFramePr>
        <p:xfrm>
          <a:off x="1499014" y="961755"/>
          <a:ext cx="9193971" cy="5116835"/>
        </p:xfrm>
        <a:graphic>
          <a:graphicData uri="http://schemas.openxmlformats.org/drawingml/2006/table">
            <a:tbl>
              <a:tblPr firstRow="1" firstCol="1" bandRow="1"/>
              <a:tblGrid>
                <a:gridCol w="2351969">
                  <a:extLst>
                    <a:ext uri="{9D8B030D-6E8A-4147-A177-3AD203B41FA5}">
                      <a16:colId xmlns="" xmlns:a16="http://schemas.microsoft.com/office/drawing/2014/main" val="1450883665"/>
                    </a:ext>
                  </a:extLst>
                </a:gridCol>
                <a:gridCol w="1472447">
                  <a:extLst>
                    <a:ext uri="{9D8B030D-6E8A-4147-A177-3AD203B41FA5}">
                      <a16:colId xmlns="" xmlns:a16="http://schemas.microsoft.com/office/drawing/2014/main" val="1905889964"/>
                    </a:ext>
                  </a:extLst>
                </a:gridCol>
                <a:gridCol w="1522290">
                  <a:extLst>
                    <a:ext uri="{9D8B030D-6E8A-4147-A177-3AD203B41FA5}">
                      <a16:colId xmlns="" xmlns:a16="http://schemas.microsoft.com/office/drawing/2014/main" val="1284513339"/>
                    </a:ext>
                  </a:extLst>
                </a:gridCol>
                <a:gridCol w="1345763">
                  <a:extLst>
                    <a:ext uri="{9D8B030D-6E8A-4147-A177-3AD203B41FA5}">
                      <a16:colId xmlns="" xmlns:a16="http://schemas.microsoft.com/office/drawing/2014/main" val="1187995894"/>
                    </a:ext>
                  </a:extLst>
                </a:gridCol>
                <a:gridCol w="797490">
                  <a:extLst>
                    <a:ext uri="{9D8B030D-6E8A-4147-A177-3AD203B41FA5}">
                      <a16:colId xmlns="" xmlns:a16="http://schemas.microsoft.com/office/drawing/2014/main" val="2701124169"/>
                    </a:ext>
                  </a:extLst>
                </a:gridCol>
                <a:gridCol w="862909">
                  <a:extLst>
                    <a:ext uri="{9D8B030D-6E8A-4147-A177-3AD203B41FA5}">
                      <a16:colId xmlns="" xmlns:a16="http://schemas.microsoft.com/office/drawing/2014/main" val="1009568325"/>
                    </a:ext>
                  </a:extLst>
                </a:gridCol>
                <a:gridCol w="841103">
                  <a:extLst>
                    <a:ext uri="{9D8B030D-6E8A-4147-A177-3AD203B41FA5}">
                      <a16:colId xmlns="" xmlns:a16="http://schemas.microsoft.com/office/drawing/2014/main" val="1885585699"/>
                    </a:ext>
                  </a:extLst>
                </a:gridCol>
              </a:tblGrid>
              <a:tr h="420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8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Beef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Dairy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of association</a:t>
                      </a:r>
                      <a:r>
                        <a:rPr lang="en-GB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54871429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χ</a:t>
                      </a:r>
                      <a:r>
                        <a:rPr lang="en-GB" sz="1800" b="1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df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57525211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a) Sett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32639137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Fields Absent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353 (98%)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322 (96%)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675 (97%)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3.58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0.059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31146887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Fields Present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(2%)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(4%)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(3%)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8645747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Sub-total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697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97707981"/>
                  </a:ext>
                </a:extLst>
              </a:tr>
              <a:tr h="261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6412236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b) Latrine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36341639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Fields Absent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351 (98%)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322 (96%)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673 (97%)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1.99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0.158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8683638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Fields Present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(2%)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(4%)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(3%)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97262464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Sub-total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697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16231782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2041649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c) Neighbouring herd(s)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1871939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Days Absent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8065 (84%)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7786 (83%)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15851 (83%)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1.98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0.160</a:t>
                      </a:r>
                      <a:endParaRPr lang="en-GB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83148146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Days Present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1553 (16%)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1584 (17%)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3137 (17%) 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4566776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marL="1123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Sub-total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9618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9370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18988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95305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943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CECE9A-7B9B-4D41-BD16-8BDAD17F84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2" y="190058"/>
            <a:ext cx="10714935" cy="64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39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9BE800-B455-49FD-ABAC-B33EF2EFACF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5" y="302701"/>
            <a:ext cx="10251110" cy="625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16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1101</Words>
  <Application>Microsoft Office PowerPoint</Application>
  <PresentationFormat>Widescreen</PresentationFormat>
  <Paragraphs>230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Farm Grazing Records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Campbell</dc:creator>
  <cp:lastModifiedBy>Joanne Dale</cp:lastModifiedBy>
  <cp:revision>31</cp:revision>
  <dcterms:created xsi:type="dcterms:W3CDTF">2019-08-17T13:15:30Z</dcterms:created>
  <dcterms:modified xsi:type="dcterms:W3CDTF">2019-09-04T14:35:25Z</dcterms:modified>
</cp:coreProperties>
</file>