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67" r:id="rId6"/>
    <p:sldId id="265" r:id="rId7"/>
    <p:sldId id="264" r:id="rId8"/>
    <p:sldId id="270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43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4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30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7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78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4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7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9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0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2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4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A2787D-ABC7-46F7-805B-28B18F6FD27D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FC5E-CAB7-4F2E-99AE-9F5D12DD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01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Development of a dynamic mathematical model to assess the spread and control of Bovine Tuberculosis (bTB) integrating both domestic and wild host dynamics.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200" dirty="0" smtClean="0"/>
              <a:t>Emma Brown</a:t>
            </a:r>
            <a:r>
              <a:rPr lang="en-GB" sz="1200" baseline="30000" dirty="0" smtClean="0"/>
              <a:t>1,2</a:t>
            </a:r>
            <a:r>
              <a:rPr lang="en-GB" sz="1200" dirty="0" smtClean="0"/>
              <a:t>*</a:t>
            </a:r>
          </a:p>
          <a:p>
            <a:r>
              <a:rPr lang="en-GB" sz="1200" dirty="0" smtClean="0"/>
              <a:t>Supervisors: Adele H. Marshall</a:t>
            </a:r>
            <a:r>
              <a:rPr lang="en-GB" sz="1200" baseline="30000" dirty="0" smtClean="0"/>
              <a:t>1</a:t>
            </a:r>
            <a:r>
              <a:rPr lang="en-GB" sz="1200" dirty="0" smtClean="0"/>
              <a:t>, Andrew W. Byrne</a:t>
            </a:r>
            <a:r>
              <a:rPr lang="en-GB" sz="1200" baseline="30000" dirty="0" smtClean="0"/>
              <a:t>2,3</a:t>
            </a:r>
            <a:r>
              <a:rPr lang="en-GB" sz="1200" dirty="0" smtClean="0"/>
              <a:t>, Hannah J. Mitchell</a:t>
            </a:r>
            <a:r>
              <a:rPr lang="en-GB" sz="1200" baseline="30000" dirty="0" smtClean="0"/>
              <a:t>1</a:t>
            </a:r>
          </a:p>
          <a:p>
            <a:r>
              <a:rPr lang="en-GB" sz="1200" baseline="30000" dirty="0" smtClean="0"/>
              <a:t>1</a:t>
            </a:r>
            <a:r>
              <a:rPr lang="en-GB" sz="1200" dirty="0" smtClean="0"/>
              <a:t> Mathematical Sciences Research Centre (MSRC), Queen’s University Belfast</a:t>
            </a:r>
          </a:p>
          <a:p>
            <a:r>
              <a:rPr lang="en-GB" sz="1200" baseline="30000" dirty="0" smtClean="0"/>
              <a:t>2</a:t>
            </a:r>
            <a:r>
              <a:rPr lang="en-GB" sz="1200" dirty="0" smtClean="0"/>
              <a:t> Veterinary Sciences Division (VSD), AFBI Stormont</a:t>
            </a:r>
          </a:p>
          <a:p>
            <a:r>
              <a:rPr lang="en-GB" sz="1200" baseline="30000" dirty="0" smtClean="0"/>
              <a:t>3</a:t>
            </a:r>
            <a:r>
              <a:rPr lang="en-GB" sz="1200" dirty="0" smtClean="0"/>
              <a:t> Department of Agriculture, Food, and the Marine, Dublin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7127" y="6201296"/>
            <a:ext cx="269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 smtClean="0"/>
              <a:t>*</a:t>
            </a:r>
            <a:r>
              <a:rPr lang="en-GB" dirty="0" smtClean="0"/>
              <a:t>ebrown99@qub.ac.uk</a:t>
            </a:r>
            <a:endParaRPr lang="en-GB" baseline="30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57" y="188768"/>
            <a:ext cx="3862246" cy="977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A67605-7065-4B13-8E48-DA10637AD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4" y="178867"/>
            <a:ext cx="2817007" cy="977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58" y="178867"/>
            <a:ext cx="2790311" cy="9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DAERA, 2019. Official Tuberculosis Statistics, Accessed: August 2019, Last Updated: May 2019.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Allen, </a:t>
            </a:r>
            <a:r>
              <a:rPr lang="en-GB" i="1" dirty="0"/>
              <a:t>et al.</a:t>
            </a:r>
            <a:r>
              <a:rPr lang="en-GB" dirty="0"/>
              <a:t>, 2018. Bovine Tuberculosis in Britain and Ireland – A perfect storm? The confluence of potential ecological and epidemiological impediments to controlling a chronic infectious disease. </a:t>
            </a:r>
            <a:r>
              <a:rPr lang="en-GB" i="1" dirty="0" err="1"/>
              <a:t>Fron</a:t>
            </a:r>
            <a:r>
              <a:rPr lang="en-GB" i="1" dirty="0"/>
              <a:t>. Vet. </a:t>
            </a:r>
            <a:r>
              <a:rPr lang="en-GB" i="1" dirty="0" err="1"/>
              <a:t>Sci</a:t>
            </a:r>
            <a:r>
              <a:rPr lang="en-GB" dirty="0"/>
              <a:t>, 5:109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NIAO, 2018. Report: Eradicating Bovine TB in Northern Ireland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Abernethy, </a:t>
            </a:r>
            <a:r>
              <a:rPr lang="en-GB" i="1" dirty="0" smtClean="0"/>
              <a:t>et al</a:t>
            </a:r>
            <a:r>
              <a:rPr lang="en-GB" dirty="0" smtClean="0"/>
              <a:t>., 2006. The Northern Ireland programme for the control and eradication of Mycobacterium bovis. </a:t>
            </a:r>
            <a:r>
              <a:rPr lang="en-GB" i="1" dirty="0" smtClean="0"/>
              <a:t>Vet. </a:t>
            </a:r>
            <a:r>
              <a:rPr lang="en-GB" i="1" dirty="0" err="1" smtClean="0"/>
              <a:t>Microbiol</a:t>
            </a:r>
            <a:r>
              <a:rPr lang="en-GB" dirty="0" smtClean="0"/>
              <a:t>., </a:t>
            </a:r>
            <a:r>
              <a:rPr lang="en-GB" b="1" dirty="0" smtClean="0"/>
              <a:t>112</a:t>
            </a:r>
            <a:r>
              <a:rPr lang="en-GB" dirty="0" smtClean="0"/>
              <a:t> (2-4), 231-237.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EU Trade Directive, 1964. Council Directive of 26 June 1964 on animal health problems affecting the intra-community trade in bovine animals and swine (64/432/EEC).</a:t>
            </a:r>
          </a:p>
        </p:txBody>
      </p:sp>
    </p:spTree>
    <p:extLst>
      <p:ext uri="{BB962C8B-B14F-4D97-AF65-F5344CB8AC3E}">
        <p14:creationId xmlns:p14="http://schemas.microsoft.com/office/powerpoint/2010/main" val="12243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5" y="1954064"/>
            <a:ext cx="10001293" cy="4195481"/>
          </a:xfrm>
        </p:spPr>
        <p:txBody>
          <a:bodyPr>
            <a:noAutofit/>
          </a:bodyPr>
          <a:lstStyle/>
          <a:p>
            <a:r>
              <a:rPr lang="en-GB" sz="2400" dirty="0" smtClean="0"/>
              <a:t>Bovine Tuberculosis (bTB) is endemic to Northern Ireland (NI) with incidence rate of 9.22% in 2018</a:t>
            </a:r>
            <a:r>
              <a:rPr lang="en-GB" sz="2400" baseline="30000" dirty="0" smtClean="0"/>
              <a:t>1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bTB </a:t>
            </a:r>
            <a:r>
              <a:rPr lang="en-GB" sz="2400" dirty="0"/>
              <a:t>is known to be a multifactorial </a:t>
            </a:r>
            <a:r>
              <a:rPr lang="en-GB" sz="2400" dirty="0" smtClean="0"/>
              <a:t>disease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, </a:t>
            </a:r>
            <a:r>
              <a:rPr lang="en-GB" sz="2400" dirty="0"/>
              <a:t>multiple transmission routes maintain bTB’s presence instead of one major route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Costs </a:t>
            </a:r>
            <a:r>
              <a:rPr lang="en-GB" sz="2400" dirty="0"/>
              <a:t>related to bTB (i.e. compensation and testing) </a:t>
            </a:r>
            <a:r>
              <a:rPr lang="en-GB" sz="2400" dirty="0" smtClean="0"/>
              <a:t>was £44.4 </a:t>
            </a:r>
            <a:r>
              <a:rPr lang="en-GB" sz="2400" dirty="0"/>
              <a:t>million in 2017-18 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There has been a mandatory control programme, in line with EU guidelines, since 1964</a:t>
            </a:r>
            <a:r>
              <a:rPr lang="en-GB" sz="2400" baseline="30000" dirty="0" smtClean="0"/>
              <a:t>4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To be considered bTB-free, NI would need to achieve an incidence of 0.1% for 3 consecutive years</a:t>
            </a:r>
            <a:r>
              <a:rPr lang="en-GB" sz="2400" baseline="30000" dirty="0" smtClean="0"/>
              <a:t>5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676" y="651108"/>
            <a:ext cx="2462549" cy="584775"/>
          </a:xfrm>
        </p:spPr>
        <p:txBody>
          <a:bodyPr/>
          <a:lstStyle/>
          <a:p>
            <a:pPr algn="ctr"/>
            <a:r>
              <a:rPr lang="en-GB" sz="3200" dirty="0" smtClean="0"/>
              <a:t>DVOs of NI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b="3564"/>
          <a:stretch/>
        </p:blipFill>
        <p:spPr>
          <a:xfrm>
            <a:off x="115330" y="1393575"/>
            <a:ext cx="6367357" cy="5263979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900"/>
          <a:stretch/>
        </p:blipFill>
        <p:spPr>
          <a:xfrm>
            <a:off x="6623222" y="1393575"/>
            <a:ext cx="5198076" cy="5264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1503" y="651107"/>
            <a:ext cx="490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Cattle movements in NI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12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11" y="338418"/>
            <a:ext cx="5029758" cy="618201"/>
          </a:xfrm>
        </p:spPr>
        <p:txBody>
          <a:bodyPr/>
          <a:lstStyle/>
          <a:p>
            <a:pPr algn="ctr"/>
            <a:r>
              <a:rPr lang="en-GB" sz="3200" dirty="0" smtClean="0"/>
              <a:t>Map of cattle movements in NI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7956"/>
          <a:stretch/>
        </p:blipFill>
        <p:spPr>
          <a:xfrm>
            <a:off x="276837" y="1501629"/>
            <a:ext cx="6062902" cy="4955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13747" r="15508" b="14083"/>
          <a:stretch/>
        </p:blipFill>
        <p:spPr>
          <a:xfrm>
            <a:off x="6507892" y="1501629"/>
            <a:ext cx="5478162" cy="4949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2292" y="338418"/>
            <a:ext cx="3649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Network of cattle movements in NI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11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Network Analysis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29" y="1853245"/>
            <a:ext cx="4024371" cy="412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58" y="1853246"/>
            <a:ext cx="4024371" cy="412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0" y="1853248"/>
            <a:ext cx="4167418" cy="4129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925" y="627225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 - Betweenness Centrality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8725" y="6272253"/>
            <a:ext cx="17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Deg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Degree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51622" y="627225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Ran - Random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5" y="510382"/>
            <a:ext cx="9404723" cy="1400530"/>
          </a:xfrm>
        </p:spPr>
        <p:txBody>
          <a:bodyPr/>
          <a:lstStyle/>
          <a:p>
            <a:r>
              <a:rPr lang="en-GB" dirty="0" smtClean="0"/>
              <a:t>Epidemic Modelling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63" y="657537"/>
            <a:ext cx="6488778" cy="59480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22123"/>
          <a:stretch/>
        </p:blipFill>
        <p:spPr>
          <a:xfrm>
            <a:off x="934995" y="1707164"/>
            <a:ext cx="3723502" cy="2847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995" y="4627194"/>
            <a:ext cx="405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above: Herd density of NI</a:t>
            </a:r>
          </a:p>
          <a:p>
            <a:r>
              <a:rPr lang="en-GB" dirty="0" smtClean="0"/>
              <a:t>Figure to right: Reactor numbers by DVO for 2010-2015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7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Final Model</a:t>
            </a:r>
            <a:endParaRPr lang="en-GB" dirty="0"/>
          </a:p>
        </p:txBody>
      </p:sp>
      <p:pic>
        <p:nvPicPr>
          <p:cNvPr id="8" name="Picture 2" descr="MÃ¤yrÃ¤ ÃhtÃ¤ri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4" t="26170" r="21026" b="42318"/>
          <a:stretch/>
        </p:blipFill>
        <p:spPr bwMode="auto">
          <a:xfrm>
            <a:off x="1887023" y="5101265"/>
            <a:ext cx="1095074" cy="7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36094" r="62573" b="21167"/>
          <a:stretch/>
        </p:blipFill>
        <p:spPr>
          <a:xfrm>
            <a:off x="1887024" y="3169380"/>
            <a:ext cx="1095074" cy="797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29294" y="4846273"/>
            <a:ext cx="213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Calf photo by me, 2017.</a:t>
            </a:r>
          </a:p>
          <a:p>
            <a:r>
              <a:rPr lang="en-GB" sz="1200" dirty="0" smtClean="0"/>
              <a:t>Badger photo by </a:t>
            </a:r>
            <a:r>
              <a:rPr lang="en-GB" sz="1200" dirty="0" err="1"/>
              <a:t>kallerna</a:t>
            </a:r>
            <a:r>
              <a:rPr lang="en-GB" sz="1200" dirty="0"/>
              <a:t> - Own work, CC BY-SA 3.0, https://commons.wikimedia.org/w/index.php?curid=20438656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73769" y="3119896"/>
            <a:ext cx="1738691" cy="90195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Susceptible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(S</a:t>
            </a:r>
            <a:r>
              <a:rPr lang="en-GB" b="1" baseline="-25000" dirty="0" smtClean="0">
                <a:solidFill>
                  <a:schemeClr val="bg1"/>
                </a:solidFill>
              </a:rPr>
              <a:t>C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3768" y="5051781"/>
            <a:ext cx="1738691" cy="90195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Susceptible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(S</a:t>
            </a:r>
            <a:r>
              <a:rPr lang="en-GB" b="1" baseline="-25000" dirty="0" smtClean="0">
                <a:solidFill>
                  <a:schemeClr val="bg1"/>
                </a:solidFill>
              </a:rPr>
              <a:t>B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04164" y="3119896"/>
            <a:ext cx="1738691" cy="9019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Exposed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(E)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34559" y="3119896"/>
            <a:ext cx="1738691" cy="90195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Infectious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(I</a:t>
            </a:r>
            <a:r>
              <a:rPr lang="en-GB" b="1" baseline="-25000" dirty="0" smtClean="0">
                <a:solidFill>
                  <a:schemeClr val="bg1"/>
                </a:solidFill>
              </a:rPr>
              <a:t>C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04164" y="5051780"/>
            <a:ext cx="1738691" cy="90195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Infectious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(I</a:t>
            </a:r>
            <a:r>
              <a:rPr lang="en-GB" b="1" baseline="-25000" dirty="0">
                <a:solidFill>
                  <a:schemeClr val="bg1"/>
                </a:solidFill>
              </a:rPr>
              <a:t>B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04163" y="1613354"/>
            <a:ext cx="1738691" cy="90195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Other Herds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77232" y="2553729"/>
            <a:ext cx="0" cy="539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69675" y="3062231"/>
            <a:ext cx="0" cy="306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55525" y="2323071"/>
            <a:ext cx="889687" cy="6672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50793" y="2475472"/>
            <a:ext cx="646819" cy="5148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92169" y="2356024"/>
            <a:ext cx="574515" cy="7309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576454" y="2257169"/>
            <a:ext cx="752840" cy="8297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5240405" y="3380481"/>
            <a:ext cx="357207" cy="3493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5240405" y="5312423"/>
            <a:ext cx="357207" cy="3493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7439759" y="3380481"/>
            <a:ext cx="357207" cy="3493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/>
          <p:cNvSpPr/>
          <p:nvPr/>
        </p:nvSpPr>
        <p:spPr>
          <a:xfrm rot="9495671">
            <a:off x="4851166" y="4321622"/>
            <a:ext cx="3145500" cy="27496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13341557">
            <a:off x="4855804" y="4269627"/>
            <a:ext cx="1810053" cy="27496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rved Left Arrow 29"/>
          <p:cNvSpPr/>
          <p:nvPr/>
        </p:nvSpPr>
        <p:spPr>
          <a:xfrm rot="5400000">
            <a:off x="6172234" y="2417387"/>
            <a:ext cx="462983" cy="370117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Curved Right Arrow 30"/>
          <p:cNvSpPr/>
          <p:nvPr/>
        </p:nvSpPr>
        <p:spPr>
          <a:xfrm rot="5400000">
            <a:off x="5140750" y="4138505"/>
            <a:ext cx="340520" cy="1454646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17" y="289780"/>
            <a:ext cx="3690025" cy="12116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Reducing within-DVO movements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91" y="1418039"/>
            <a:ext cx="4994189" cy="513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2" y="1418039"/>
            <a:ext cx="4994189" cy="51368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11095" y="289780"/>
            <a:ext cx="4425779" cy="1211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Reducing between-DVO movements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255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853248"/>
                <a:ext cx="9276364" cy="4395151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 smtClean="0"/>
                  <a:t>Network analysis has shown that herds in NI are highly interconnected through cattle movements.</a:t>
                </a:r>
              </a:p>
              <a:p>
                <a:r>
                  <a:rPr lang="en-GB" sz="2400" dirty="0" smtClean="0"/>
                  <a:t>Targeting high-risk herds (i.e. markets, beef producers) can reduce network connectivity more effectively than random restrictions when restricting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400" dirty="0" smtClean="0"/>
                  <a:t>25% herds.</a:t>
                </a:r>
              </a:p>
              <a:p>
                <a:r>
                  <a:rPr lang="en-GB" sz="2400" dirty="0" smtClean="0"/>
                  <a:t>There are differences in bTB dynamics across NI.</a:t>
                </a:r>
                <a:endParaRPr lang="en-GB" sz="2400" dirty="0"/>
              </a:p>
              <a:p>
                <a:r>
                  <a:rPr lang="en-GB" sz="2400" dirty="0" smtClean="0"/>
                  <a:t>Some DVOs may need different strategies applied to them.</a:t>
                </a:r>
              </a:p>
              <a:p>
                <a:r>
                  <a:rPr lang="en-GB" sz="2400" dirty="0" smtClean="0"/>
                  <a:t>However, restricting cattle movements appears to have the largest effect.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853248"/>
                <a:ext cx="9276364" cy="4395151"/>
              </a:xfrm>
              <a:blipFill rotWithShape="0">
                <a:blip r:embed="rId2"/>
                <a:stretch>
                  <a:fillRect l="-526" t="-1110" r="-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</TotalTime>
  <Words>489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Century Gothic</vt:lpstr>
      <vt:lpstr>Wingdings 3</vt:lpstr>
      <vt:lpstr>Ion</vt:lpstr>
      <vt:lpstr>Development of a dynamic mathematical model to assess the spread and control of Bovine Tuberculosis (bTB) integrating both domestic and wild host dynamics.</vt:lpstr>
      <vt:lpstr>Background </vt:lpstr>
      <vt:lpstr>DVOs of NI</vt:lpstr>
      <vt:lpstr>Map of cattle movements in NI</vt:lpstr>
      <vt:lpstr>Social Network Analysis</vt:lpstr>
      <vt:lpstr>Epidemic Modelling</vt:lpstr>
      <vt:lpstr>The Final Model</vt:lpstr>
      <vt:lpstr>Reducing within-DVO movements</vt:lpstr>
      <vt:lpstr>Conclusions</vt:lpstr>
      <vt:lpstr>References</vt:lpstr>
    </vt:vector>
  </TitlesOfParts>
  <Company>Queens University Belfast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dynamic mathematical model to assess the spread and control of Bovine Tuberculosis (bTB) integrating both domestic and wild host dynamics.</dc:title>
  <dc:creator>Emma Brown</dc:creator>
  <cp:lastModifiedBy>Joanne Dale</cp:lastModifiedBy>
  <cp:revision>27</cp:revision>
  <dcterms:created xsi:type="dcterms:W3CDTF">2019-08-09T08:39:27Z</dcterms:created>
  <dcterms:modified xsi:type="dcterms:W3CDTF">2019-09-10T08:47:49Z</dcterms:modified>
</cp:coreProperties>
</file>