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1" r:id="rId1"/>
    <p:sldMasterId id="2147483763" r:id="rId2"/>
  </p:sldMasterIdLst>
  <p:notesMasterIdLst>
    <p:notesMasterId r:id="rId17"/>
  </p:notesMasterIdLst>
  <p:handoutMasterIdLst>
    <p:handoutMasterId r:id="rId18"/>
  </p:handoutMasterIdLst>
  <p:sldIdLst>
    <p:sldId id="294" r:id="rId3"/>
    <p:sldId id="258" r:id="rId4"/>
    <p:sldId id="311" r:id="rId5"/>
    <p:sldId id="260" r:id="rId6"/>
    <p:sldId id="303" r:id="rId7"/>
    <p:sldId id="307" r:id="rId8"/>
    <p:sldId id="306" r:id="rId9"/>
    <p:sldId id="310" r:id="rId10"/>
    <p:sldId id="271" r:id="rId11"/>
    <p:sldId id="309" r:id="rId12"/>
    <p:sldId id="308" r:id="rId13"/>
    <p:sldId id="290" r:id="rId14"/>
    <p:sldId id="296" r:id="rId15"/>
    <p:sldId id="292" r:id="rId16"/>
  </p:sldIdLst>
  <p:sldSz cx="9144000" cy="6858000" type="screen4x3"/>
  <p:notesSz cx="6808788" cy="9940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e Brooks" initials="DB" lastIdx="1" clrIdx="0">
    <p:extLst>
      <p:ext uri="{19B8F6BF-5375-455C-9EA6-DF929625EA0E}">
        <p15:presenceInfo xmlns:p15="http://schemas.microsoft.com/office/powerpoint/2012/main" userId="S-1-5-21-57989841-1972579041-725345543-1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91B59"/>
    <a:srgbClr val="142062"/>
    <a:srgbClr val="FBE5D6"/>
    <a:srgbClr val="4A8618"/>
    <a:srgbClr val="029434"/>
    <a:srgbClr val="77C38F"/>
    <a:srgbClr val="028F36"/>
    <a:srgbClr val="4B851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69376" autoAdjust="0"/>
  </p:normalViewPr>
  <p:slideViewPr>
    <p:cSldViewPr showGuides="1">
      <p:cViewPr varScale="1">
        <p:scale>
          <a:sx n="92" d="100"/>
          <a:sy n="92" d="100"/>
        </p:scale>
        <p:origin x="1530" y="90"/>
      </p:cViewPr>
      <p:guideLst>
        <p:guide orient="horz" pos="144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Relationship Id="rId6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790CD-A30B-48BB-A8D2-12C1B1D7BDEB}" type="doc">
      <dgm:prSet loTypeId="urn:microsoft.com/office/officeart/2005/8/layout/radial6" loCatId="cycle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1DF77B16-D3A6-4C48-9CE8-2EEBF124AFB5}">
      <dgm:prSet phldrT="[Text]" custT="1"/>
      <dgm:spPr/>
      <dgm:t>
        <a:bodyPr/>
        <a:lstStyle/>
        <a:p>
          <a:r>
            <a:rPr lang="en-US" sz="1400" dirty="0" smtClean="0"/>
            <a:t>DWI regulates drinking water quality in NI</a:t>
          </a:r>
          <a:endParaRPr lang="en-GB" sz="1400" dirty="0"/>
        </a:p>
      </dgm:t>
    </dgm:pt>
    <dgm:pt modelId="{54EABF6F-C6A2-4B6E-85CD-9E08195032A8}" type="parTrans" cxnId="{64FB32C2-02AF-4C27-9471-06AE1EE67629}">
      <dgm:prSet/>
      <dgm:spPr/>
      <dgm:t>
        <a:bodyPr/>
        <a:lstStyle/>
        <a:p>
          <a:endParaRPr lang="en-GB"/>
        </a:p>
      </dgm:t>
    </dgm:pt>
    <dgm:pt modelId="{ABE70BA3-603C-4612-B572-A3BC6AABE090}" type="sibTrans" cxnId="{64FB32C2-02AF-4C27-9471-06AE1EE67629}">
      <dgm:prSet/>
      <dgm:spPr/>
      <dgm:t>
        <a:bodyPr/>
        <a:lstStyle/>
        <a:p>
          <a:endParaRPr lang="en-GB"/>
        </a:p>
      </dgm:t>
    </dgm:pt>
    <dgm:pt modelId="{28970EF4-DC71-4CE2-B877-2CD2F943BF2C}">
      <dgm:prSet phldrT="[Text]"/>
      <dgm:spPr/>
      <dgm:t>
        <a:bodyPr/>
        <a:lstStyle/>
        <a:p>
          <a:r>
            <a:rPr lang="en-US" dirty="0" smtClean="0"/>
            <a:t>Protects Drinking water quality</a:t>
          </a:r>
          <a:endParaRPr lang="en-GB" dirty="0"/>
        </a:p>
      </dgm:t>
    </dgm:pt>
    <dgm:pt modelId="{57FE6E88-DF56-40D4-9DF2-C1C54A3CD20B}" type="parTrans" cxnId="{0D77BE0A-5D57-4081-9CA7-67C9481D6510}">
      <dgm:prSet/>
      <dgm:spPr/>
      <dgm:t>
        <a:bodyPr/>
        <a:lstStyle/>
        <a:p>
          <a:endParaRPr lang="en-GB"/>
        </a:p>
      </dgm:t>
    </dgm:pt>
    <dgm:pt modelId="{8E154F4B-F31E-4538-A251-6E0546465DB8}" type="sibTrans" cxnId="{0D77BE0A-5D57-4081-9CA7-67C9481D6510}">
      <dgm:prSet/>
      <dgm:spPr/>
      <dgm:t>
        <a:bodyPr/>
        <a:lstStyle/>
        <a:p>
          <a:endParaRPr lang="en-GB"/>
        </a:p>
      </dgm:t>
    </dgm:pt>
    <dgm:pt modelId="{6758D958-AF85-4F5C-A586-D20308FC3592}">
      <dgm:prSet phldrT="[Text]" custT="1"/>
      <dgm:spPr/>
      <dgm:t>
        <a:bodyPr/>
        <a:lstStyle/>
        <a:p>
          <a:r>
            <a:rPr lang="en-US" sz="1200" dirty="0" smtClean="0"/>
            <a:t>Policy and regulation</a:t>
          </a:r>
          <a:endParaRPr lang="en-GB" sz="1200" dirty="0"/>
        </a:p>
      </dgm:t>
    </dgm:pt>
    <dgm:pt modelId="{176A780F-C6C9-4ABA-9263-1727367F6C2A}" type="parTrans" cxnId="{6FC09D6D-CC17-432B-AE6E-53B7A136B1A8}">
      <dgm:prSet/>
      <dgm:spPr/>
      <dgm:t>
        <a:bodyPr/>
        <a:lstStyle/>
        <a:p>
          <a:endParaRPr lang="en-GB"/>
        </a:p>
      </dgm:t>
    </dgm:pt>
    <dgm:pt modelId="{3F6EBAF4-DFC5-473F-96AD-A4B7009BC4F3}" type="sibTrans" cxnId="{6FC09D6D-CC17-432B-AE6E-53B7A136B1A8}">
      <dgm:prSet/>
      <dgm:spPr/>
      <dgm:t>
        <a:bodyPr/>
        <a:lstStyle/>
        <a:p>
          <a:endParaRPr lang="en-GB"/>
        </a:p>
      </dgm:t>
    </dgm:pt>
    <dgm:pt modelId="{C6720957-3BA9-4D2E-B7FC-3349D5404494}">
      <dgm:prSet phldrT="[Text]" custT="1"/>
      <dgm:spPr/>
      <dgm:t>
        <a:bodyPr/>
        <a:lstStyle/>
        <a:p>
          <a:r>
            <a:rPr lang="en-US" sz="1200" dirty="0" smtClean="0"/>
            <a:t>Regulatory standards</a:t>
          </a:r>
          <a:endParaRPr lang="en-GB" sz="1200" dirty="0"/>
        </a:p>
      </dgm:t>
    </dgm:pt>
    <dgm:pt modelId="{78203C45-9DA6-4931-A6E7-80891D4EA5A9}" type="parTrans" cxnId="{68C730E4-CD64-4596-82B4-7163AB81C8C3}">
      <dgm:prSet/>
      <dgm:spPr/>
      <dgm:t>
        <a:bodyPr/>
        <a:lstStyle/>
        <a:p>
          <a:endParaRPr lang="en-GB"/>
        </a:p>
      </dgm:t>
    </dgm:pt>
    <dgm:pt modelId="{23288C54-211A-4AC9-9D6C-5F5DC2EDCF1F}" type="sibTrans" cxnId="{68C730E4-CD64-4596-82B4-7163AB81C8C3}">
      <dgm:prSet/>
      <dgm:spPr/>
      <dgm:t>
        <a:bodyPr/>
        <a:lstStyle/>
        <a:p>
          <a:endParaRPr lang="en-GB"/>
        </a:p>
      </dgm:t>
    </dgm:pt>
    <dgm:pt modelId="{033C4EA1-3174-460D-8A58-0DE14E86C145}">
      <dgm:prSet phldrT="[Text]"/>
      <dgm:spPr/>
      <dgm:t>
        <a:bodyPr/>
        <a:lstStyle/>
        <a:p>
          <a:r>
            <a:rPr lang="en-GB" dirty="0" smtClean="0"/>
            <a:t>Annual report</a:t>
          </a:r>
          <a:endParaRPr lang="en-GB" dirty="0"/>
        </a:p>
      </dgm:t>
    </dgm:pt>
    <dgm:pt modelId="{B452EC06-EE63-404D-A3F2-E8EFDAAAE6DA}" type="parTrans" cxnId="{89627385-C326-49EF-8D4B-9ABA1B5C4D56}">
      <dgm:prSet/>
      <dgm:spPr/>
      <dgm:t>
        <a:bodyPr/>
        <a:lstStyle/>
        <a:p>
          <a:endParaRPr lang="en-GB"/>
        </a:p>
      </dgm:t>
    </dgm:pt>
    <dgm:pt modelId="{809968FD-A2D1-4584-A95F-882F4B440FA7}" type="sibTrans" cxnId="{89627385-C326-49EF-8D4B-9ABA1B5C4D56}">
      <dgm:prSet/>
      <dgm:spPr/>
      <dgm:t>
        <a:bodyPr/>
        <a:lstStyle/>
        <a:p>
          <a:endParaRPr lang="en-GB"/>
        </a:p>
      </dgm:t>
    </dgm:pt>
    <dgm:pt modelId="{8070C8E8-9D56-4BA8-8FE5-29C2BFF030CB}">
      <dgm:prSet phldrT="[Text]" custT="1"/>
      <dgm:spPr/>
      <dgm:t>
        <a:bodyPr/>
        <a:lstStyle/>
        <a:p>
          <a:r>
            <a:rPr lang="en-GB" sz="1200" dirty="0" smtClean="0"/>
            <a:t>Detailed inspections </a:t>
          </a:r>
          <a:endParaRPr lang="en-GB" sz="1200" dirty="0"/>
        </a:p>
      </dgm:t>
    </dgm:pt>
    <dgm:pt modelId="{78F8C91B-D977-48FB-B406-B57B43FEC0CD}" type="parTrans" cxnId="{BED2E621-E456-43DC-8D53-C7586ED628AF}">
      <dgm:prSet/>
      <dgm:spPr/>
      <dgm:t>
        <a:bodyPr/>
        <a:lstStyle/>
        <a:p>
          <a:endParaRPr lang="en-GB"/>
        </a:p>
      </dgm:t>
    </dgm:pt>
    <dgm:pt modelId="{214CBF33-36A5-43CE-A748-488E1CF93262}" type="sibTrans" cxnId="{BED2E621-E456-43DC-8D53-C7586ED628AF}">
      <dgm:prSet/>
      <dgm:spPr/>
      <dgm:t>
        <a:bodyPr/>
        <a:lstStyle/>
        <a:p>
          <a:endParaRPr lang="en-GB"/>
        </a:p>
      </dgm:t>
    </dgm:pt>
    <dgm:pt modelId="{87705C77-B13D-41ED-971D-713CC11997EC}">
      <dgm:prSet/>
      <dgm:spPr/>
      <dgm:t>
        <a:bodyPr/>
        <a:lstStyle/>
        <a:p>
          <a:endParaRPr lang="en-GB"/>
        </a:p>
      </dgm:t>
    </dgm:pt>
    <dgm:pt modelId="{9AB28602-1BA2-449D-AF39-64822C342A9B}" type="parTrans" cxnId="{0B639BDA-96AE-4AB7-947C-1A60FF04FCEC}">
      <dgm:prSet/>
      <dgm:spPr/>
      <dgm:t>
        <a:bodyPr/>
        <a:lstStyle/>
        <a:p>
          <a:endParaRPr lang="en-GB"/>
        </a:p>
      </dgm:t>
    </dgm:pt>
    <dgm:pt modelId="{523D398A-6B86-4D90-A103-05A58D9F4F84}" type="sibTrans" cxnId="{0B639BDA-96AE-4AB7-947C-1A60FF04FCEC}">
      <dgm:prSet/>
      <dgm:spPr/>
      <dgm:t>
        <a:bodyPr/>
        <a:lstStyle/>
        <a:p>
          <a:endParaRPr lang="en-GB"/>
        </a:p>
      </dgm:t>
    </dgm:pt>
    <dgm:pt modelId="{71BBDC4E-0C07-4B61-A5C3-383DCD1CC1DA}">
      <dgm:prSet phldrT="[Text]" custT="1"/>
      <dgm:spPr/>
      <dgm:t>
        <a:bodyPr/>
        <a:lstStyle/>
        <a:p>
          <a:r>
            <a:rPr lang="en-US" sz="1200" dirty="0" smtClean="0"/>
            <a:t>Enforcement</a:t>
          </a:r>
          <a:endParaRPr lang="en-GB" sz="1200" dirty="0"/>
        </a:p>
      </dgm:t>
    </dgm:pt>
    <dgm:pt modelId="{9255F564-1A41-4575-B523-B39F7121F6A7}" type="sibTrans" cxnId="{089E4960-1F7B-4032-AB75-F47C223F73CA}">
      <dgm:prSet/>
      <dgm:spPr/>
      <dgm:t>
        <a:bodyPr/>
        <a:lstStyle/>
        <a:p>
          <a:endParaRPr lang="en-GB"/>
        </a:p>
      </dgm:t>
    </dgm:pt>
    <dgm:pt modelId="{D876E28F-BA9E-4D21-9F35-7DE1D7706428}" type="parTrans" cxnId="{089E4960-1F7B-4032-AB75-F47C223F73CA}">
      <dgm:prSet/>
      <dgm:spPr/>
      <dgm:t>
        <a:bodyPr/>
        <a:lstStyle/>
        <a:p>
          <a:endParaRPr lang="en-GB"/>
        </a:p>
      </dgm:t>
    </dgm:pt>
    <dgm:pt modelId="{550878E2-B29D-41F4-B2C6-B2361D8D12C3}" type="pres">
      <dgm:prSet presAssocID="{40E790CD-A30B-48BB-A8D2-12C1B1D7BDE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84B96C7-38CA-4479-B422-B18D4C73AA63}" type="pres">
      <dgm:prSet presAssocID="{1DF77B16-D3A6-4C48-9CE8-2EEBF124AFB5}" presName="centerShape" presStyleLbl="node0" presStyleIdx="0" presStyleCnt="1"/>
      <dgm:spPr/>
      <dgm:t>
        <a:bodyPr/>
        <a:lstStyle/>
        <a:p>
          <a:endParaRPr lang="en-GB"/>
        </a:p>
      </dgm:t>
    </dgm:pt>
    <dgm:pt modelId="{F78DEA1A-A4E3-4A02-B284-7FFA9EE8410B}" type="pres">
      <dgm:prSet presAssocID="{71BBDC4E-0C07-4B61-A5C3-383DCD1CC1DA}" presName="node" presStyleLbl="node1" presStyleIdx="0" presStyleCnt="6" custScaleX="11788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A2C411-6106-4165-B5C8-FB7FE95B7884}" type="pres">
      <dgm:prSet presAssocID="{71BBDC4E-0C07-4B61-A5C3-383DCD1CC1DA}" presName="dummy" presStyleCnt="0"/>
      <dgm:spPr/>
    </dgm:pt>
    <dgm:pt modelId="{CFB347BD-235B-42F0-AE87-5ADB4C63AC84}" type="pres">
      <dgm:prSet presAssocID="{9255F564-1A41-4575-B523-B39F7121F6A7}" presName="sibTrans" presStyleLbl="sibTrans2D1" presStyleIdx="0" presStyleCnt="6"/>
      <dgm:spPr/>
      <dgm:t>
        <a:bodyPr/>
        <a:lstStyle/>
        <a:p>
          <a:endParaRPr lang="en-GB"/>
        </a:p>
      </dgm:t>
    </dgm:pt>
    <dgm:pt modelId="{041B936D-F7EA-49EE-B73E-571E277FEFB8}" type="pres">
      <dgm:prSet presAssocID="{28970EF4-DC71-4CE2-B877-2CD2F943BF2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40BA1FE-054A-4C0C-91CD-369B1F2DCA06}" type="pres">
      <dgm:prSet presAssocID="{28970EF4-DC71-4CE2-B877-2CD2F943BF2C}" presName="dummy" presStyleCnt="0"/>
      <dgm:spPr/>
    </dgm:pt>
    <dgm:pt modelId="{E70A0ED2-9DED-486E-9111-7AD626F395E0}" type="pres">
      <dgm:prSet presAssocID="{8E154F4B-F31E-4538-A251-6E0546465DB8}" presName="sibTrans" presStyleLbl="sibTrans2D1" presStyleIdx="1" presStyleCnt="6"/>
      <dgm:spPr/>
      <dgm:t>
        <a:bodyPr/>
        <a:lstStyle/>
        <a:p>
          <a:endParaRPr lang="en-GB"/>
        </a:p>
      </dgm:t>
    </dgm:pt>
    <dgm:pt modelId="{E17C5EE8-039B-4115-A165-B353A65AF6B0}" type="pres">
      <dgm:prSet presAssocID="{6758D958-AF85-4F5C-A586-D20308FC359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1BAABF-512B-4CE5-8A0C-30850253F634}" type="pres">
      <dgm:prSet presAssocID="{6758D958-AF85-4F5C-A586-D20308FC3592}" presName="dummy" presStyleCnt="0"/>
      <dgm:spPr/>
    </dgm:pt>
    <dgm:pt modelId="{FF867143-87CD-4DDD-8C0C-1DF617832673}" type="pres">
      <dgm:prSet presAssocID="{3F6EBAF4-DFC5-473F-96AD-A4B7009BC4F3}" presName="sibTrans" presStyleLbl="sibTrans2D1" presStyleIdx="2" presStyleCnt="6"/>
      <dgm:spPr/>
      <dgm:t>
        <a:bodyPr/>
        <a:lstStyle/>
        <a:p>
          <a:endParaRPr lang="en-GB"/>
        </a:p>
      </dgm:t>
    </dgm:pt>
    <dgm:pt modelId="{D5249A44-9674-445D-A320-1C8741B84F1A}" type="pres">
      <dgm:prSet presAssocID="{C6720957-3BA9-4D2E-B7FC-3349D540449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F142074-4C45-4965-8A22-5574F831A5A2}" type="pres">
      <dgm:prSet presAssocID="{C6720957-3BA9-4D2E-B7FC-3349D5404494}" presName="dummy" presStyleCnt="0"/>
      <dgm:spPr/>
    </dgm:pt>
    <dgm:pt modelId="{861AC679-479C-44C1-B0ED-11E06F97C36B}" type="pres">
      <dgm:prSet presAssocID="{23288C54-211A-4AC9-9D6C-5F5DC2EDCF1F}" presName="sibTrans" presStyleLbl="sibTrans2D1" presStyleIdx="3" presStyleCnt="6"/>
      <dgm:spPr/>
      <dgm:t>
        <a:bodyPr/>
        <a:lstStyle/>
        <a:p>
          <a:endParaRPr lang="en-GB"/>
        </a:p>
      </dgm:t>
    </dgm:pt>
    <dgm:pt modelId="{6C5EF211-47AF-4468-B725-03C76D9A032D}" type="pres">
      <dgm:prSet presAssocID="{033C4EA1-3174-460D-8A58-0DE14E86C14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A2AF4B-F3B5-4A90-B742-8C56271ABECC}" type="pres">
      <dgm:prSet presAssocID="{033C4EA1-3174-460D-8A58-0DE14E86C145}" presName="dummy" presStyleCnt="0"/>
      <dgm:spPr/>
    </dgm:pt>
    <dgm:pt modelId="{DC93B85A-3F0A-4DCE-8C57-5241EC92A8DD}" type="pres">
      <dgm:prSet presAssocID="{809968FD-A2D1-4584-A95F-882F4B440FA7}" presName="sibTrans" presStyleLbl="sibTrans2D1" presStyleIdx="4" presStyleCnt="6"/>
      <dgm:spPr/>
      <dgm:t>
        <a:bodyPr/>
        <a:lstStyle/>
        <a:p>
          <a:endParaRPr lang="en-GB"/>
        </a:p>
      </dgm:t>
    </dgm:pt>
    <dgm:pt modelId="{93CBD4B6-1E24-462F-8BB9-5AEAE6A04387}" type="pres">
      <dgm:prSet presAssocID="{8070C8E8-9D56-4BA8-8FE5-29C2BFF030C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626E64E-CA13-44BF-A023-EC3BDF0733D7}" type="pres">
      <dgm:prSet presAssocID="{8070C8E8-9D56-4BA8-8FE5-29C2BFF030CB}" presName="dummy" presStyleCnt="0"/>
      <dgm:spPr/>
    </dgm:pt>
    <dgm:pt modelId="{25E70F92-A4B3-4DA6-8100-B8C612025DBE}" type="pres">
      <dgm:prSet presAssocID="{214CBF33-36A5-43CE-A748-488E1CF93262}" presName="sibTrans" presStyleLbl="sibTrans2D1" presStyleIdx="5" presStyleCnt="6"/>
      <dgm:spPr/>
      <dgm:t>
        <a:bodyPr/>
        <a:lstStyle/>
        <a:p>
          <a:endParaRPr lang="en-GB"/>
        </a:p>
      </dgm:t>
    </dgm:pt>
  </dgm:ptLst>
  <dgm:cxnLst>
    <dgm:cxn modelId="{F45DE92F-D24C-4848-B100-CBCDE4BABD5F}" type="presOf" srcId="{809968FD-A2D1-4584-A95F-882F4B440FA7}" destId="{DC93B85A-3F0A-4DCE-8C57-5241EC92A8DD}" srcOrd="0" destOrd="0" presId="urn:microsoft.com/office/officeart/2005/8/layout/radial6"/>
    <dgm:cxn modelId="{0B639BDA-96AE-4AB7-947C-1A60FF04FCEC}" srcId="{40E790CD-A30B-48BB-A8D2-12C1B1D7BDEB}" destId="{87705C77-B13D-41ED-971D-713CC11997EC}" srcOrd="1" destOrd="0" parTransId="{9AB28602-1BA2-449D-AF39-64822C342A9B}" sibTransId="{523D398A-6B86-4D90-A103-05A58D9F4F84}"/>
    <dgm:cxn modelId="{C8B34F65-215A-4A6B-B7EE-BA80124C97EE}" type="presOf" srcId="{033C4EA1-3174-460D-8A58-0DE14E86C145}" destId="{6C5EF211-47AF-4468-B725-03C76D9A032D}" srcOrd="0" destOrd="0" presId="urn:microsoft.com/office/officeart/2005/8/layout/radial6"/>
    <dgm:cxn modelId="{C3FA468E-7DC4-4A8A-AED3-BD48B4BEBC25}" type="presOf" srcId="{C6720957-3BA9-4D2E-B7FC-3349D5404494}" destId="{D5249A44-9674-445D-A320-1C8741B84F1A}" srcOrd="0" destOrd="0" presId="urn:microsoft.com/office/officeart/2005/8/layout/radial6"/>
    <dgm:cxn modelId="{64FB32C2-02AF-4C27-9471-06AE1EE67629}" srcId="{40E790CD-A30B-48BB-A8D2-12C1B1D7BDEB}" destId="{1DF77B16-D3A6-4C48-9CE8-2EEBF124AFB5}" srcOrd="0" destOrd="0" parTransId="{54EABF6F-C6A2-4B6E-85CD-9E08195032A8}" sibTransId="{ABE70BA3-603C-4612-B572-A3BC6AABE090}"/>
    <dgm:cxn modelId="{FD9B3C36-4FD5-4017-B0BA-F6340B8E1FF4}" type="presOf" srcId="{6758D958-AF85-4F5C-A586-D20308FC3592}" destId="{E17C5EE8-039B-4115-A165-B353A65AF6B0}" srcOrd="0" destOrd="0" presId="urn:microsoft.com/office/officeart/2005/8/layout/radial6"/>
    <dgm:cxn modelId="{6FC09D6D-CC17-432B-AE6E-53B7A136B1A8}" srcId="{1DF77B16-D3A6-4C48-9CE8-2EEBF124AFB5}" destId="{6758D958-AF85-4F5C-A586-D20308FC3592}" srcOrd="2" destOrd="0" parTransId="{176A780F-C6C9-4ABA-9263-1727367F6C2A}" sibTransId="{3F6EBAF4-DFC5-473F-96AD-A4B7009BC4F3}"/>
    <dgm:cxn modelId="{450B2CD0-71FB-456C-9F28-4651DB86DEA5}" type="presOf" srcId="{28970EF4-DC71-4CE2-B877-2CD2F943BF2C}" destId="{041B936D-F7EA-49EE-B73E-571E277FEFB8}" srcOrd="0" destOrd="0" presId="urn:microsoft.com/office/officeart/2005/8/layout/radial6"/>
    <dgm:cxn modelId="{7C977615-34F0-4565-A427-1FC808B843DF}" type="presOf" srcId="{9255F564-1A41-4575-B523-B39F7121F6A7}" destId="{CFB347BD-235B-42F0-AE87-5ADB4C63AC84}" srcOrd="0" destOrd="0" presId="urn:microsoft.com/office/officeart/2005/8/layout/radial6"/>
    <dgm:cxn modelId="{9B2CF0C1-BE0F-4A70-9869-DDAD8CD80F97}" type="presOf" srcId="{23288C54-211A-4AC9-9D6C-5F5DC2EDCF1F}" destId="{861AC679-479C-44C1-B0ED-11E06F97C36B}" srcOrd="0" destOrd="0" presId="urn:microsoft.com/office/officeart/2005/8/layout/radial6"/>
    <dgm:cxn modelId="{89627385-C326-49EF-8D4B-9ABA1B5C4D56}" srcId="{1DF77B16-D3A6-4C48-9CE8-2EEBF124AFB5}" destId="{033C4EA1-3174-460D-8A58-0DE14E86C145}" srcOrd="4" destOrd="0" parTransId="{B452EC06-EE63-404D-A3F2-E8EFDAAAE6DA}" sibTransId="{809968FD-A2D1-4584-A95F-882F4B440FA7}"/>
    <dgm:cxn modelId="{A1099714-046D-4429-8165-79A7CE5A312C}" type="presOf" srcId="{71BBDC4E-0C07-4B61-A5C3-383DCD1CC1DA}" destId="{F78DEA1A-A4E3-4A02-B284-7FFA9EE8410B}" srcOrd="0" destOrd="0" presId="urn:microsoft.com/office/officeart/2005/8/layout/radial6"/>
    <dgm:cxn modelId="{68C730E4-CD64-4596-82B4-7163AB81C8C3}" srcId="{1DF77B16-D3A6-4C48-9CE8-2EEBF124AFB5}" destId="{C6720957-3BA9-4D2E-B7FC-3349D5404494}" srcOrd="3" destOrd="0" parTransId="{78203C45-9DA6-4931-A6E7-80891D4EA5A9}" sibTransId="{23288C54-211A-4AC9-9D6C-5F5DC2EDCF1F}"/>
    <dgm:cxn modelId="{70CA6BCA-AA8E-4D9B-84F9-A2599550FDD5}" type="presOf" srcId="{1DF77B16-D3A6-4C48-9CE8-2EEBF124AFB5}" destId="{384B96C7-38CA-4479-B422-B18D4C73AA63}" srcOrd="0" destOrd="0" presId="urn:microsoft.com/office/officeart/2005/8/layout/radial6"/>
    <dgm:cxn modelId="{DE46624C-3B08-4F9F-961A-9F53E58915A6}" type="presOf" srcId="{8E154F4B-F31E-4538-A251-6E0546465DB8}" destId="{E70A0ED2-9DED-486E-9111-7AD626F395E0}" srcOrd="0" destOrd="0" presId="urn:microsoft.com/office/officeart/2005/8/layout/radial6"/>
    <dgm:cxn modelId="{089E4960-1F7B-4032-AB75-F47C223F73CA}" srcId="{1DF77B16-D3A6-4C48-9CE8-2EEBF124AFB5}" destId="{71BBDC4E-0C07-4B61-A5C3-383DCD1CC1DA}" srcOrd="0" destOrd="0" parTransId="{D876E28F-BA9E-4D21-9F35-7DE1D7706428}" sibTransId="{9255F564-1A41-4575-B523-B39F7121F6A7}"/>
    <dgm:cxn modelId="{779CD310-FCAF-4C6C-B288-9FC99518A7D9}" type="presOf" srcId="{3F6EBAF4-DFC5-473F-96AD-A4B7009BC4F3}" destId="{FF867143-87CD-4DDD-8C0C-1DF617832673}" srcOrd="0" destOrd="0" presId="urn:microsoft.com/office/officeart/2005/8/layout/radial6"/>
    <dgm:cxn modelId="{7396AAB8-ABD1-4532-A778-5FBFD9FE8DE5}" type="presOf" srcId="{214CBF33-36A5-43CE-A748-488E1CF93262}" destId="{25E70F92-A4B3-4DA6-8100-B8C612025DBE}" srcOrd="0" destOrd="0" presId="urn:microsoft.com/office/officeart/2005/8/layout/radial6"/>
    <dgm:cxn modelId="{BED2E621-E456-43DC-8D53-C7586ED628AF}" srcId="{1DF77B16-D3A6-4C48-9CE8-2EEBF124AFB5}" destId="{8070C8E8-9D56-4BA8-8FE5-29C2BFF030CB}" srcOrd="5" destOrd="0" parTransId="{78F8C91B-D977-48FB-B406-B57B43FEC0CD}" sibTransId="{214CBF33-36A5-43CE-A748-488E1CF93262}"/>
    <dgm:cxn modelId="{0D77BE0A-5D57-4081-9CA7-67C9481D6510}" srcId="{1DF77B16-D3A6-4C48-9CE8-2EEBF124AFB5}" destId="{28970EF4-DC71-4CE2-B877-2CD2F943BF2C}" srcOrd="1" destOrd="0" parTransId="{57FE6E88-DF56-40D4-9DF2-C1C54A3CD20B}" sibTransId="{8E154F4B-F31E-4538-A251-6E0546465DB8}"/>
    <dgm:cxn modelId="{7F76BA6B-C5AA-41DF-B6DB-CDB2A50F5097}" type="presOf" srcId="{40E790CD-A30B-48BB-A8D2-12C1B1D7BDEB}" destId="{550878E2-B29D-41F4-B2C6-B2361D8D12C3}" srcOrd="0" destOrd="0" presId="urn:microsoft.com/office/officeart/2005/8/layout/radial6"/>
    <dgm:cxn modelId="{CDA0E54C-EB78-4D9A-828E-14C86890C85C}" type="presOf" srcId="{8070C8E8-9D56-4BA8-8FE5-29C2BFF030CB}" destId="{93CBD4B6-1E24-462F-8BB9-5AEAE6A04387}" srcOrd="0" destOrd="0" presId="urn:microsoft.com/office/officeart/2005/8/layout/radial6"/>
    <dgm:cxn modelId="{CE2E84F2-02B9-46AF-9819-B57482D16E25}" type="presParOf" srcId="{550878E2-B29D-41F4-B2C6-B2361D8D12C3}" destId="{384B96C7-38CA-4479-B422-B18D4C73AA63}" srcOrd="0" destOrd="0" presId="urn:microsoft.com/office/officeart/2005/8/layout/radial6"/>
    <dgm:cxn modelId="{77060BCD-EE80-4241-B590-5C374D74C173}" type="presParOf" srcId="{550878E2-B29D-41F4-B2C6-B2361D8D12C3}" destId="{F78DEA1A-A4E3-4A02-B284-7FFA9EE8410B}" srcOrd="1" destOrd="0" presId="urn:microsoft.com/office/officeart/2005/8/layout/radial6"/>
    <dgm:cxn modelId="{8E10C9F3-5DC7-49EA-85E4-B2D6DEE70961}" type="presParOf" srcId="{550878E2-B29D-41F4-B2C6-B2361D8D12C3}" destId="{0CA2C411-6106-4165-B5C8-FB7FE95B7884}" srcOrd="2" destOrd="0" presId="urn:microsoft.com/office/officeart/2005/8/layout/radial6"/>
    <dgm:cxn modelId="{3823C281-7822-4C57-B200-A1763117A079}" type="presParOf" srcId="{550878E2-B29D-41F4-B2C6-B2361D8D12C3}" destId="{CFB347BD-235B-42F0-AE87-5ADB4C63AC84}" srcOrd="3" destOrd="0" presId="urn:microsoft.com/office/officeart/2005/8/layout/radial6"/>
    <dgm:cxn modelId="{29064620-7233-4074-B235-E989AFF7E5FD}" type="presParOf" srcId="{550878E2-B29D-41F4-B2C6-B2361D8D12C3}" destId="{041B936D-F7EA-49EE-B73E-571E277FEFB8}" srcOrd="4" destOrd="0" presId="urn:microsoft.com/office/officeart/2005/8/layout/radial6"/>
    <dgm:cxn modelId="{1AD3B821-305F-4AAF-9B7B-B1DAE0AE0506}" type="presParOf" srcId="{550878E2-B29D-41F4-B2C6-B2361D8D12C3}" destId="{240BA1FE-054A-4C0C-91CD-369B1F2DCA06}" srcOrd="5" destOrd="0" presId="urn:microsoft.com/office/officeart/2005/8/layout/radial6"/>
    <dgm:cxn modelId="{E63BF775-33DB-4601-A911-5EAB69B3AC25}" type="presParOf" srcId="{550878E2-B29D-41F4-B2C6-B2361D8D12C3}" destId="{E70A0ED2-9DED-486E-9111-7AD626F395E0}" srcOrd="6" destOrd="0" presId="urn:microsoft.com/office/officeart/2005/8/layout/radial6"/>
    <dgm:cxn modelId="{84FBD7B5-ACFD-442B-945A-EE88FEC30030}" type="presParOf" srcId="{550878E2-B29D-41F4-B2C6-B2361D8D12C3}" destId="{E17C5EE8-039B-4115-A165-B353A65AF6B0}" srcOrd="7" destOrd="0" presId="urn:microsoft.com/office/officeart/2005/8/layout/radial6"/>
    <dgm:cxn modelId="{0471C835-045E-4109-86B2-96B67636CD43}" type="presParOf" srcId="{550878E2-B29D-41F4-B2C6-B2361D8D12C3}" destId="{3C1BAABF-512B-4CE5-8A0C-30850253F634}" srcOrd="8" destOrd="0" presId="urn:microsoft.com/office/officeart/2005/8/layout/radial6"/>
    <dgm:cxn modelId="{A0CFB3DA-2D40-42E4-870E-A07DE3619E8F}" type="presParOf" srcId="{550878E2-B29D-41F4-B2C6-B2361D8D12C3}" destId="{FF867143-87CD-4DDD-8C0C-1DF617832673}" srcOrd="9" destOrd="0" presId="urn:microsoft.com/office/officeart/2005/8/layout/radial6"/>
    <dgm:cxn modelId="{17EBE691-08AF-451E-B4B9-3A481D330CEA}" type="presParOf" srcId="{550878E2-B29D-41F4-B2C6-B2361D8D12C3}" destId="{D5249A44-9674-445D-A320-1C8741B84F1A}" srcOrd="10" destOrd="0" presId="urn:microsoft.com/office/officeart/2005/8/layout/radial6"/>
    <dgm:cxn modelId="{0BB64BC3-5927-445A-B374-C533AA1B0869}" type="presParOf" srcId="{550878E2-B29D-41F4-B2C6-B2361D8D12C3}" destId="{FF142074-4C45-4965-8A22-5574F831A5A2}" srcOrd="11" destOrd="0" presId="urn:microsoft.com/office/officeart/2005/8/layout/radial6"/>
    <dgm:cxn modelId="{83CC4257-BA66-4783-A0BC-9854989F5ED5}" type="presParOf" srcId="{550878E2-B29D-41F4-B2C6-B2361D8D12C3}" destId="{861AC679-479C-44C1-B0ED-11E06F97C36B}" srcOrd="12" destOrd="0" presId="urn:microsoft.com/office/officeart/2005/8/layout/radial6"/>
    <dgm:cxn modelId="{017A2234-4F9E-4175-8646-332717C71E6B}" type="presParOf" srcId="{550878E2-B29D-41F4-B2C6-B2361D8D12C3}" destId="{6C5EF211-47AF-4468-B725-03C76D9A032D}" srcOrd="13" destOrd="0" presId="urn:microsoft.com/office/officeart/2005/8/layout/radial6"/>
    <dgm:cxn modelId="{4B99E736-714E-4495-B747-53ABF3693F85}" type="presParOf" srcId="{550878E2-B29D-41F4-B2C6-B2361D8D12C3}" destId="{DFA2AF4B-F3B5-4A90-B742-8C56271ABECC}" srcOrd="14" destOrd="0" presId="urn:microsoft.com/office/officeart/2005/8/layout/radial6"/>
    <dgm:cxn modelId="{5BA27F6C-EE68-4005-8BA5-00ED2046216F}" type="presParOf" srcId="{550878E2-B29D-41F4-B2C6-B2361D8D12C3}" destId="{DC93B85A-3F0A-4DCE-8C57-5241EC92A8DD}" srcOrd="15" destOrd="0" presId="urn:microsoft.com/office/officeart/2005/8/layout/radial6"/>
    <dgm:cxn modelId="{1B87FC0C-B300-4674-BC01-ED20684B1B17}" type="presParOf" srcId="{550878E2-B29D-41F4-B2C6-B2361D8D12C3}" destId="{93CBD4B6-1E24-462F-8BB9-5AEAE6A04387}" srcOrd="16" destOrd="0" presId="urn:microsoft.com/office/officeart/2005/8/layout/radial6"/>
    <dgm:cxn modelId="{65E32485-89F9-461A-A85F-294308C80DA1}" type="presParOf" srcId="{550878E2-B29D-41F4-B2C6-B2361D8D12C3}" destId="{D626E64E-CA13-44BF-A023-EC3BDF0733D7}" srcOrd="17" destOrd="0" presId="urn:microsoft.com/office/officeart/2005/8/layout/radial6"/>
    <dgm:cxn modelId="{76C7A2C1-2FE4-4AE8-96D4-4E553EDC0D7C}" type="presParOf" srcId="{550878E2-B29D-41F4-B2C6-B2361D8D12C3}" destId="{25E70F92-A4B3-4DA6-8100-B8C612025DB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063" cy="497447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121" y="0"/>
            <a:ext cx="2951062" cy="497447"/>
          </a:xfrm>
          <a:prstGeom prst="rect">
            <a:avLst/>
          </a:prstGeom>
        </p:spPr>
        <p:txBody>
          <a:bodyPr vert="horz" lIns="92245" tIns="46122" rIns="92245" bIns="46122" rtlCol="0"/>
          <a:lstStyle>
            <a:lvl1pPr algn="r">
              <a:defRPr sz="1200"/>
            </a:lvl1pPr>
          </a:lstStyle>
          <a:p>
            <a:fld id="{7943D172-1790-440D-B362-249662E8017C}" type="datetimeFigureOut">
              <a:rPr lang="en-GB" smtClean="0"/>
              <a:pPr/>
              <a:t>17/02/2020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1879"/>
            <a:ext cx="2951063" cy="497446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121" y="9441879"/>
            <a:ext cx="2951062" cy="497446"/>
          </a:xfrm>
          <a:prstGeom prst="rect">
            <a:avLst/>
          </a:prstGeom>
        </p:spPr>
        <p:txBody>
          <a:bodyPr vert="horz" lIns="92245" tIns="46122" rIns="92245" bIns="46122" rtlCol="0" anchor="b"/>
          <a:lstStyle>
            <a:lvl1pPr algn="r">
              <a:defRPr sz="1200"/>
            </a:lvl1pPr>
          </a:lstStyle>
          <a:p>
            <a:fld id="{6C8149B0-704F-4C4A-9BC1-D43BDE0F3C8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051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50475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313" y="0"/>
            <a:ext cx="2950475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0462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839" y="4721940"/>
            <a:ext cx="4993112" cy="44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878"/>
            <a:ext cx="2950475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313" y="9443878"/>
            <a:ext cx="2950475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45" tIns="46122" rIns="92245" bIns="4612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A2D3D9-B938-AB43-AF9A-78E54573AE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1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9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24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70462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NIEA Utilising</a:t>
            </a:r>
            <a:r>
              <a:rPr lang="en-GB" sz="1200" kern="1200" baseline="0" dirty="0" smtClean="0"/>
              <a:t> all powers available-</a:t>
            </a:r>
            <a:r>
              <a:rPr lang="en-GB" sz="1200" kern="1200" dirty="0" smtClean="0"/>
              <a:t>Two enforcement arms both enforcing</a:t>
            </a:r>
            <a:r>
              <a:rPr lang="en-GB" sz="1200" kern="1200" baseline="0" dirty="0" smtClean="0"/>
              <a:t> polluter pays principle: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baseline="0" dirty="0" smtClean="0"/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kern="1200" baseline="0" dirty="0" smtClean="0"/>
              <a:t>Criminal offence of waste deposits</a:t>
            </a:r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kern="1200" baseline="0" dirty="0" smtClean="0"/>
              <a:t>Enforcement of remediation</a:t>
            </a:r>
          </a:p>
          <a:p>
            <a:pPr marL="228600" marR="0" lvl="0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1200" kern="1200" baseline="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Ongoing criminal case;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Trial date set for 7th Sept 2020;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Project information is evidence in the criminal case;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We remain limited in what information we are able to share at this point.  </a:t>
            </a:r>
            <a:endParaRPr lang="en-GB" sz="1200" b="0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Remediation Enforcement Strategy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Cost Recovery Protocol and updated guidance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Enforcement Technical Advisory Group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/>
              <a:t>Remediation enforcement through Environmental Liability  (Prevention and Remediation) Regulations (NI) 2009 process</a:t>
            </a:r>
            <a:endParaRPr lang="en-GB" sz="1200" b="0" kern="12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83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Our</a:t>
            </a:r>
            <a:r>
              <a:rPr lang="en-GB" baseline="0" dirty="0" smtClean="0"/>
              <a:t> assessment of contamination is based on a comprehensive monitoring programme-spatial and temporal assessments carried 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5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057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E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Ultan</a:t>
            </a:r>
            <a:r>
              <a:rPr lang="en-IE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IE" sz="12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Downes</a:t>
            </a:r>
            <a:endParaRPr lang="en-IE" sz="1200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E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Senior Executive Scientist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IE" sz="1200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IE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James Mulligan</a:t>
            </a:r>
          </a:p>
          <a:p>
            <a:pPr algn="l">
              <a:spcBef>
                <a:spcPct val="20000"/>
              </a:spcBef>
              <a:defRPr/>
            </a:pPr>
            <a:r>
              <a:rPr lang="en-IE" sz="1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Senior Executive Engineer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798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2D3D9-B938-AB43-AF9A-78E54573AE1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04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55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5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73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22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W-PPT-TEMPLATES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5879"/>
            <a:ext cx="6400800" cy="8327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28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03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W-PPT-TEMPLATES-signof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" y="0"/>
            <a:ext cx="9135879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38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W-PPT-TEMPLATES-signoff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26"/>
          <a:stretch/>
        </p:blipFill>
        <p:spPr>
          <a:xfrm>
            <a:off x="8122" y="4630935"/>
            <a:ext cx="9135879" cy="22270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0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683636"/>
            <a:ext cx="7772400" cy="1362075"/>
          </a:xfrm>
        </p:spPr>
        <p:txBody>
          <a:bodyPr anchor="t"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31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20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0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60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81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91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51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78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9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0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8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5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2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5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3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7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B7F5750-097A-4C61-9221-4299BA750F7E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17/02/2020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56BC010-B0BB-4DAE-858B-EE1469DAE3A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7"/>
          <p:cNvCxnSpPr>
            <a:cxnSpLocks noChangeShapeType="1"/>
          </p:cNvCxnSpPr>
          <p:nvPr userDrawn="1"/>
        </p:nvCxnSpPr>
        <p:spPr bwMode="auto">
          <a:xfrm>
            <a:off x="228600" y="5486400"/>
            <a:ext cx="8686800" cy="1588"/>
          </a:xfrm>
          <a:prstGeom prst="line">
            <a:avLst/>
          </a:prstGeom>
          <a:noFill/>
          <a:ln w="38100">
            <a:solidFill>
              <a:srgbClr val="029434"/>
            </a:solidFill>
            <a:round/>
            <a:headEnd/>
            <a:tailEnd/>
          </a:ln>
        </p:spPr>
      </p:cxnSp>
      <p:pic>
        <p:nvPicPr>
          <p:cNvPr id="8" name="Picture 7" descr="NIEA Logo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5867401"/>
            <a:ext cx="2976471" cy="650386"/>
          </a:xfrm>
          <a:prstGeom prst="rect">
            <a:avLst/>
          </a:prstGeom>
        </p:spPr>
      </p:pic>
      <p:pic>
        <p:nvPicPr>
          <p:cNvPr id="9" name="Picture 8" descr="Agency Statement.pn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1" y="5791202"/>
            <a:ext cx="3018107" cy="75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7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IW PPT TEMPLATES_  copy 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 36pt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 body 24pt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F1BBC28-CBD3-7E42-9ABB-2E62BB7F1D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2/17/2020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5B2A280-91C2-3C49-9998-BA77797C14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84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era-i.gov.uk/publications/mobuoy-road-waste-project-document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era-ni.gov.uk/articles/duties-drinking-water-inspectorate-dwi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153400" cy="4038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endParaRPr lang="en-GB" sz="2200" dirty="0" smtClean="0"/>
          </a:p>
          <a:p>
            <a:pPr marL="0" indent="0" eaLnBrk="1" hangingPunct="1">
              <a:lnSpc>
                <a:spcPct val="90000"/>
              </a:lnSpc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55" y="620688"/>
            <a:ext cx="8886641" cy="468052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528" y="-17512"/>
            <a:ext cx="9019728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4400" b="1" dirty="0">
                <a:solidFill>
                  <a:srgbClr val="002060"/>
                </a:solidFill>
                <a:ea typeface="+mn-ea"/>
                <a:cs typeface="Segoe UI Semilight" panose="020B0402040204020203" pitchFamily="34" charset="0"/>
              </a:rPr>
              <a:t>Mobuoy Remediation Project</a:t>
            </a:r>
          </a:p>
        </p:txBody>
      </p:sp>
    </p:spTree>
    <p:extLst>
      <p:ext uri="{BB962C8B-B14F-4D97-AF65-F5344CB8AC3E}">
        <p14:creationId xmlns:p14="http://schemas.microsoft.com/office/powerpoint/2010/main" val="414265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3"/>
            <a:ext cx="7886700" cy="1008112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2060"/>
                </a:solidFill>
              </a:rPr>
              <a:t>Key Targets for 2019/20 – 2020/21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392488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</a:pPr>
            <a:r>
              <a:rPr lang="en-GB" sz="2800" b="1" dirty="0"/>
              <a:t>2019 / 20 Actions -</a:t>
            </a:r>
            <a:r>
              <a:rPr lang="en-GB" sz="2800" b="1" kern="0" dirty="0">
                <a:solidFill>
                  <a:srgbClr val="0070C0"/>
                </a:solidFill>
              </a:rPr>
              <a:t> DAERA targets</a:t>
            </a:r>
            <a:endParaRPr lang="en-GB" sz="2800" b="1" dirty="0"/>
          </a:p>
          <a:p>
            <a:pPr lvl="1" fontAlgn="auto">
              <a:spcAft>
                <a:spcPts val="0"/>
              </a:spcAft>
            </a:pPr>
            <a:r>
              <a:rPr lang="en-GB" sz="2800" dirty="0"/>
              <a:t>OBC1 Approval – Achieved</a:t>
            </a:r>
          </a:p>
          <a:p>
            <a:pPr lvl="1" fontAlgn="auto">
              <a:spcAft>
                <a:spcPts val="0"/>
              </a:spcAft>
            </a:pPr>
            <a:r>
              <a:rPr lang="en-GB" sz="2800" dirty="0"/>
              <a:t>Development of Procurement Strategy – On </a:t>
            </a:r>
            <a:r>
              <a:rPr lang="en-GB" sz="2800" dirty="0" smtClean="0"/>
              <a:t>Target</a:t>
            </a:r>
          </a:p>
          <a:p>
            <a:pPr lvl="1" fontAlgn="auto">
              <a:spcAft>
                <a:spcPts val="0"/>
              </a:spcAft>
            </a:pPr>
            <a:r>
              <a:rPr lang="en-GB" sz="2800" dirty="0" smtClean="0"/>
              <a:t>Effective monitoring and protection of Drinking water</a:t>
            </a:r>
            <a:endParaRPr lang="en-GB" sz="2800" dirty="0"/>
          </a:p>
          <a:p>
            <a:endParaRPr lang="en-GB" sz="2800" dirty="0" smtClean="0"/>
          </a:p>
          <a:p>
            <a:r>
              <a:rPr lang="en-GB" sz="2800" b="1" dirty="0" smtClean="0"/>
              <a:t>2020 </a:t>
            </a:r>
            <a:r>
              <a:rPr lang="en-GB" sz="2800" b="1" dirty="0"/>
              <a:t>/ </a:t>
            </a:r>
            <a:r>
              <a:rPr lang="en-GB" sz="2800" b="1" dirty="0" smtClean="0"/>
              <a:t>21 </a:t>
            </a:r>
            <a:r>
              <a:rPr lang="en-GB" sz="2800" b="1" dirty="0"/>
              <a:t>Actions -</a:t>
            </a:r>
            <a:r>
              <a:rPr lang="en-GB" sz="2800" b="1" kern="0" dirty="0">
                <a:solidFill>
                  <a:srgbClr val="0070C0"/>
                </a:solidFill>
              </a:rPr>
              <a:t> DAERA </a:t>
            </a:r>
            <a:r>
              <a:rPr lang="en-GB" sz="2800" b="1" kern="0" dirty="0" smtClean="0">
                <a:solidFill>
                  <a:srgbClr val="0070C0"/>
                </a:solidFill>
              </a:rPr>
              <a:t>targets</a:t>
            </a:r>
            <a:endParaRPr lang="en-GB" sz="2800" b="1" dirty="0" smtClean="0"/>
          </a:p>
          <a:p>
            <a:pPr lvl="1"/>
            <a:r>
              <a:rPr lang="en-GB" sz="2800" dirty="0" smtClean="0"/>
              <a:t>Complete </a:t>
            </a:r>
            <a:r>
              <a:rPr lang="en-GB" sz="2800" dirty="0"/>
              <a:t>Procurement Preparation </a:t>
            </a:r>
          </a:p>
          <a:p>
            <a:pPr lvl="1"/>
            <a:r>
              <a:rPr lang="en-GB" sz="2800" dirty="0" smtClean="0"/>
              <a:t>Complete </a:t>
            </a:r>
            <a:r>
              <a:rPr lang="en-GB" sz="2800" dirty="0"/>
              <a:t>Tender process for </a:t>
            </a:r>
            <a:r>
              <a:rPr lang="en-GB" sz="2800" dirty="0" smtClean="0"/>
              <a:t>ICT </a:t>
            </a:r>
            <a:endParaRPr lang="en-GB" sz="2800" dirty="0"/>
          </a:p>
          <a:p>
            <a:pPr lvl="1"/>
            <a:r>
              <a:rPr lang="en-GB" sz="2800" dirty="0" smtClean="0"/>
              <a:t>Complete </a:t>
            </a:r>
            <a:r>
              <a:rPr lang="en-GB" sz="2800" dirty="0"/>
              <a:t>Vesting </a:t>
            </a:r>
            <a:r>
              <a:rPr lang="en-GB" sz="2800" dirty="0" smtClean="0"/>
              <a:t>Documentation</a:t>
            </a:r>
          </a:p>
          <a:p>
            <a:pPr lvl="1"/>
            <a:r>
              <a:rPr lang="en-GB" sz="2800" dirty="0" smtClean="0"/>
              <a:t>Development </a:t>
            </a:r>
            <a:r>
              <a:rPr lang="en-GB" sz="2800" dirty="0"/>
              <a:t>of Site Vision</a:t>
            </a:r>
            <a:endParaRPr lang="en-GB" sz="2800" dirty="0" smtClean="0"/>
          </a:p>
          <a:p>
            <a:endParaRPr lang="en-GB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1196752"/>
            <a:ext cx="7272808" cy="1425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858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en-IE" b="1" dirty="0"/>
              <a:t>Kerdiffstown Landfill Remediation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1752600"/>
          </a:xfrm>
        </p:spPr>
        <p:txBody>
          <a:bodyPr/>
          <a:lstStyle/>
          <a:p>
            <a:r>
              <a:rPr lang="en-IE" b="1" dirty="0">
                <a:solidFill>
                  <a:schemeClr val="tx1"/>
                </a:solidFill>
              </a:rPr>
              <a:t>Kildare County Council</a:t>
            </a:r>
          </a:p>
          <a:p>
            <a:r>
              <a:rPr lang="en-IE" b="1" dirty="0">
                <a:solidFill>
                  <a:schemeClr val="tx1"/>
                </a:solidFill>
              </a:rPr>
              <a:t>Comhairle Contae Chill Dara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31" y="1628800"/>
            <a:ext cx="2780939" cy="312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79712" y="6036047"/>
            <a:ext cx="5040560" cy="821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IE" sz="4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83568" y="764704"/>
            <a:ext cx="7848872" cy="43924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8572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27635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57350" indent="-1905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38350" indent="-1905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55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527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099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67150" indent="-19050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/>
            <a:endParaRPr lang="en-GB" sz="18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srgbClr val="002060"/>
                </a:solidFill>
                <a:ea typeface="+mn-ea"/>
                <a:cs typeface="+mn-cs"/>
              </a:rPr>
              <a:t>Ongoing environmental monitoring</a:t>
            </a:r>
            <a:r>
              <a:rPr lang="en-GB" sz="3200" dirty="0" smtClean="0">
                <a:solidFill>
                  <a:srgbClr val="002060"/>
                </a:solidFill>
                <a:ea typeface="+mn-ea"/>
                <a:cs typeface="+mn-cs"/>
              </a:rPr>
              <a:t>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dirty="0" smtClean="0">
                <a:solidFill>
                  <a:srgbClr val="002060"/>
                </a:solidFill>
                <a:ea typeface="+mn-ea"/>
                <a:cs typeface="+mn-cs"/>
              </a:rPr>
              <a:t>Develop </a:t>
            </a:r>
            <a:r>
              <a:rPr lang="en-GB" sz="3200" dirty="0">
                <a:solidFill>
                  <a:srgbClr val="002060"/>
                </a:solidFill>
                <a:ea typeface="+mn-ea"/>
                <a:cs typeface="+mn-cs"/>
              </a:rPr>
              <a:t>Site Vision with community / stakeholder engagement; </a:t>
            </a:r>
            <a:endParaRPr lang="en-GB" sz="3200" dirty="0" smtClean="0">
              <a:solidFill>
                <a:srgbClr val="002060"/>
              </a:solidFill>
              <a:ea typeface="+mn-ea"/>
              <a:cs typeface="+mn-cs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dirty="0" smtClean="0">
                <a:solidFill>
                  <a:srgbClr val="002060"/>
                </a:solidFill>
                <a:ea typeface="+mn-ea"/>
                <a:cs typeface="+mn-cs"/>
              </a:rPr>
              <a:t>Appoint </a:t>
            </a:r>
            <a:r>
              <a:rPr lang="en-GB" sz="3200" dirty="0">
                <a:solidFill>
                  <a:srgbClr val="002060"/>
                </a:solidFill>
                <a:ea typeface="+mn-ea"/>
                <a:cs typeface="+mn-cs"/>
              </a:rPr>
              <a:t>an ICT to develop remediation options &amp; plans</a:t>
            </a:r>
            <a:r>
              <a:rPr lang="en-GB" sz="3200" dirty="0" smtClean="0">
                <a:solidFill>
                  <a:srgbClr val="002060"/>
                </a:solidFill>
                <a:ea typeface="+mn-ea"/>
                <a:cs typeface="+mn-cs"/>
              </a:rPr>
              <a:t>;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dirty="0" smtClean="0">
                <a:solidFill>
                  <a:srgbClr val="002060"/>
                </a:solidFill>
                <a:ea typeface="+mn-ea"/>
                <a:cs typeface="+mn-cs"/>
              </a:rPr>
              <a:t>Secure </a:t>
            </a:r>
            <a:r>
              <a:rPr lang="en-GB" sz="3200" dirty="0">
                <a:solidFill>
                  <a:srgbClr val="002060"/>
                </a:solidFill>
                <a:ea typeface="+mn-ea"/>
                <a:cs typeface="+mn-cs"/>
              </a:rPr>
              <a:t>planning permission and further update business case; </a:t>
            </a:r>
            <a:r>
              <a:rPr lang="en-GB" sz="3200" dirty="0" smtClean="0">
                <a:solidFill>
                  <a:srgbClr val="002060"/>
                </a:solidFill>
                <a:ea typeface="+mn-ea"/>
                <a:cs typeface="+mn-cs"/>
              </a:rPr>
              <a:t>and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dirty="0" smtClean="0">
                <a:solidFill>
                  <a:srgbClr val="002060"/>
                </a:solidFill>
                <a:ea typeface="+mn-ea"/>
                <a:cs typeface="+mn-cs"/>
              </a:rPr>
              <a:t>Implement </a:t>
            </a:r>
            <a:r>
              <a:rPr lang="en-GB" sz="3200" dirty="0">
                <a:solidFill>
                  <a:srgbClr val="002060"/>
                </a:solidFill>
                <a:ea typeface="+mn-ea"/>
                <a:cs typeface="+mn-cs"/>
              </a:rPr>
              <a:t>Remediation Strategy.</a:t>
            </a:r>
          </a:p>
          <a:p>
            <a:pPr marL="0" indent="0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>
                <a:solidFill>
                  <a:srgbClr val="002060"/>
                </a:solidFill>
                <a:ea typeface="+mn-ea"/>
                <a:cs typeface="+mn-cs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8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8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8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800" kern="0" dirty="0">
              <a:solidFill>
                <a:srgbClr val="333399">
                  <a:lumMod val="50000"/>
                </a:srgbClr>
              </a:solidFill>
              <a:latin typeface="Arial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800" b="1" kern="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08" y="747857"/>
            <a:ext cx="33950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57168" indent="-257168">
              <a:buFont typeface="Wingdings" panose="05000000000000000000" pitchFamily="2" charset="2"/>
              <a:buChar char="§"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>
              <a:buFont typeface="Wingdings" panose="05000000000000000000" pitchFamily="2" charset="2"/>
              <a:buChar char="§"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68" indent="-257168">
              <a:buFont typeface="Wingdings" panose="05000000000000000000" pitchFamily="2" charset="2"/>
              <a:buChar char="§"/>
            </a:pPr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2192" y="66330"/>
            <a:ext cx="2450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en-GB" sz="4000" b="1" dirty="0">
                <a:solidFill>
                  <a:srgbClr val="002060"/>
                </a:solidFill>
                <a:latin typeface="Calibri Light" panose="020F0302020204030204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41951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892480" cy="3960440"/>
          </a:xfrm>
        </p:spPr>
        <p:txBody>
          <a:bodyPr>
            <a:noAutofit/>
          </a:bodyPr>
          <a:lstStyle/>
          <a:p>
            <a:pPr marL="42863" lvl="1" indent="0">
              <a:buNone/>
              <a:tabLst>
                <a:tab pos="2289572" algn="l"/>
              </a:tabLst>
            </a:pPr>
            <a:endParaRPr lang="en-GB" kern="12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>
              <a:tabLst>
                <a:tab pos="2289572" algn="l"/>
              </a:tabLst>
            </a:pPr>
            <a:endParaRPr lang="en-GB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lvl="1">
              <a:tabLst>
                <a:tab pos="2289572" algn="l"/>
              </a:tabLst>
            </a:pP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24341"/>
            <a:ext cx="892899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lnSpc>
                <a:spcPct val="90000"/>
              </a:lnSpc>
            </a:pPr>
            <a:r>
              <a:rPr lang="en-GB" sz="3200" b="1" dirty="0">
                <a:solidFill>
                  <a:srgbClr val="002060"/>
                </a:solidFill>
                <a:latin typeface="+mn-lt"/>
                <a:cs typeface="Segoe UI Semilight" panose="020B0402040204020203" pitchFamily="34" charset="0"/>
              </a:rPr>
              <a:t>Council Environment &amp; Regeneration Committee </a:t>
            </a:r>
          </a:p>
          <a:p>
            <a:pPr marL="457200" indent="-457200" algn="ctr" defTabSz="685800" eaLnBrk="1" fontAlgn="auto" hangingPunct="1">
              <a:lnSpc>
                <a:spcPct val="90000"/>
              </a:lnSpc>
              <a:buFontTx/>
              <a:buChar char="-"/>
            </a:pPr>
            <a:r>
              <a:rPr lang="en-GB" sz="3200" b="1" dirty="0" smtClean="0">
                <a:solidFill>
                  <a:srgbClr val="002060"/>
                </a:solidFill>
                <a:latin typeface="+mn-lt"/>
                <a:cs typeface="Segoe UI Semilight" panose="020B0402040204020203" pitchFamily="34" charset="0"/>
              </a:rPr>
              <a:t>Summary of Queries</a:t>
            </a:r>
          </a:p>
          <a:p>
            <a:pPr defTabSz="685800" eaLnBrk="1" fontAlgn="auto" hangingPunct="1">
              <a:lnSpc>
                <a:spcPct val="90000"/>
              </a:lnSpc>
            </a:pPr>
            <a:r>
              <a:rPr lang="en-GB" sz="2800" dirty="0" smtClean="0">
                <a:hlinkClick r:id="rId3"/>
              </a:rPr>
              <a:t>FAQ’s:  https://www.daera-ni.gov.uk /publications /</a:t>
            </a:r>
            <a:r>
              <a:rPr lang="en-GB" sz="2800" dirty="0" err="1" smtClean="0">
                <a:hlinkClick r:id="rId3"/>
              </a:rPr>
              <a:t>mobuoy</a:t>
            </a:r>
            <a:r>
              <a:rPr lang="en-GB" sz="2800" dirty="0" smtClean="0">
                <a:hlinkClick r:id="rId3"/>
              </a:rPr>
              <a:t>-road-waste-project-documents</a:t>
            </a:r>
            <a:endParaRPr lang="en-GB" sz="2800" dirty="0" smtClean="0"/>
          </a:p>
          <a:p>
            <a:pPr defTabSz="685800" eaLnBrk="1" fontAlgn="auto" hangingPunct="1">
              <a:lnSpc>
                <a:spcPct val="90000"/>
              </a:lnSpc>
            </a:pPr>
            <a:endParaRPr lang="en-GB" sz="3200" b="1" dirty="0" smtClean="0">
              <a:solidFill>
                <a:srgbClr val="002060"/>
              </a:solidFill>
              <a:latin typeface="+mn-lt"/>
              <a:cs typeface="Segoe UI Semilight" panose="020B0402040204020203" pitchFamily="34" charset="0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</a:rPr>
              <a:t>What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h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appened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&amp; w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hat type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of waste </a:t>
            </a:r>
            <a:r>
              <a:rPr lang="en-US" dirty="0" smtClean="0">
                <a:solidFill>
                  <a:srgbClr val="002060"/>
                </a:solidFill>
                <a:latin typeface="+mn-lt"/>
              </a:rPr>
              <a:t>is present</a:t>
            </a:r>
            <a:endParaRPr lang="en-US" dirty="0">
              <a:solidFill>
                <a:srgbClr val="002060"/>
              </a:solidFill>
              <a:latin typeface="+mn-lt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Public </a:t>
            </a:r>
            <a:r>
              <a:rPr lang="en-GB" dirty="0">
                <a:solidFill>
                  <a:srgbClr val="002060"/>
                </a:solidFill>
                <a:latin typeface="+mn-lt"/>
              </a:rPr>
              <a:t>Inquiry </a:t>
            </a:r>
            <a:endParaRPr lang="en-GB" dirty="0" smtClean="0">
              <a:solidFill>
                <a:srgbClr val="002060"/>
              </a:solidFill>
              <a:latin typeface="+mn-lt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Polluter </a:t>
            </a:r>
            <a:r>
              <a:rPr lang="en-GB" dirty="0">
                <a:solidFill>
                  <a:srgbClr val="002060"/>
                </a:solidFill>
                <a:latin typeface="+mn-lt"/>
              </a:rPr>
              <a:t>Pays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Principle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Remediation – What; How &amp; When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Is Water Safe to drink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Costs 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Emergency Procedures 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Links to A6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</a:rPr>
              <a:t>Carmoney Water Treatment Works</a:t>
            </a:r>
            <a:endParaRPr lang="en-GB" dirty="0" smtClean="0">
              <a:solidFill>
                <a:srgbClr val="002060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solidFill>
                <a:schemeClr val="dk1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25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260648"/>
            <a:ext cx="8813285" cy="51361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1760" y="2294875"/>
            <a:ext cx="3456384" cy="1300358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latin typeface="Calibri"/>
              </a:rPr>
              <a:t>Q&amp;A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11760" y="20863"/>
            <a:ext cx="5832648" cy="48605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1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1663" y="0"/>
            <a:ext cx="4038734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en-GB" sz="4400" b="1" u="sng" dirty="0" smtClean="0">
                <a:solidFill>
                  <a:srgbClr val="002060"/>
                </a:solidFill>
                <a:latin typeface="+mj-lt"/>
                <a:cs typeface="Segoe UI Semilight" panose="020B0402040204020203" pitchFamily="34" charset="0"/>
              </a:rPr>
              <a:t>Meeting Conduct</a:t>
            </a:r>
            <a:endParaRPr lang="en-GB" sz="4400" b="1" u="sng" dirty="0">
              <a:solidFill>
                <a:srgbClr val="002060"/>
              </a:solidFill>
              <a:latin typeface="+mj-lt"/>
              <a:cs typeface="Segoe UI Semilight" panose="020B04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908720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dk1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dk1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dk1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  <a:p>
            <a:pPr lvl="0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solidFill>
                <a:schemeClr val="dk1"/>
              </a:solidFill>
              <a:latin typeface="+mn-lt"/>
            </a:endParaRPr>
          </a:p>
          <a:p>
            <a:pPr lvl="0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90872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Segoe UI Semilight" panose="020B0402040204020203" pitchFamily="34" charset="0"/>
              </a:rPr>
              <a:t>Mutual Respect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latin typeface="+mj-lt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Segoe UI Semilight" panose="020B0402040204020203" pitchFamily="34" charset="0"/>
              </a:rPr>
              <a:t>Constructive Dialogue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Segoe UI Semilight" panose="020B0402040204020203" pitchFamily="34" charset="0"/>
              </a:rPr>
              <a:t>– (One speaker at a time)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+mj-lt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accent1">
                  <a:lumMod val="75000"/>
                </a:schemeClr>
              </a:solidFill>
              <a:latin typeface="+mj-lt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Segoe UI Semilight" panose="020B0402040204020203" pitchFamily="34" charset="0"/>
              </a:rPr>
              <a:t>Relevance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+mj-lt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latin typeface="+mj-lt"/>
              <a:cs typeface="Segoe UI Semilight" panose="020B04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Segoe UI Semilight" panose="020B0402040204020203" pitchFamily="34" charset="0"/>
              </a:rPr>
              <a:t>Fairness &amp; Transparency</a:t>
            </a:r>
            <a:endParaRPr lang="en-GB" sz="3600" b="1" dirty="0">
              <a:solidFill>
                <a:schemeClr val="accent1">
                  <a:lumMod val="75000"/>
                </a:schemeClr>
              </a:solidFill>
              <a:latin typeface="+mj-lt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428" t="45161" r="43898" b="22671"/>
          <a:stretch/>
        </p:blipFill>
        <p:spPr>
          <a:xfrm>
            <a:off x="4355976" y="535531"/>
            <a:ext cx="4644389" cy="48513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1708" y="0"/>
            <a:ext cx="227863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 eaLnBrk="1" fontAlgn="auto" hangingPunct="1">
              <a:lnSpc>
                <a:spcPct val="90000"/>
              </a:lnSpc>
              <a:spcAft>
                <a:spcPts val="0"/>
              </a:spcAft>
            </a:pPr>
            <a:r>
              <a:rPr lang="en-GB" sz="4400" b="1" dirty="0">
                <a:solidFill>
                  <a:srgbClr val="002060"/>
                </a:solidFill>
                <a:latin typeface="+mj-lt"/>
                <a:cs typeface="Segoe UI Semilight" panose="020B0402040204020203" pitchFamily="34" charset="0"/>
              </a:rPr>
              <a:t>Overview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908720"/>
            <a:ext cx="42484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Welcome</a:t>
            </a:r>
          </a:p>
          <a:p>
            <a:pPr lvl="0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solidFill>
                <a:srgbClr val="002060"/>
              </a:solidFill>
              <a:latin typeface="+mn-lt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Criminal </a:t>
            </a:r>
            <a:r>
              <a:rPr lang="en-GB" dirty="0">
                <a:solidFill>
                  <a:srgbClr val="002060"/>
                </a:solidFill>
                <a:latin typeface="+mn-lt"/>
              </a:rPr>
              <a:t>Case /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Enforcement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solidFill>
                <a:srgbClr val="002060"/>
              </a:solidFill>
              <a:latin typeface="+mn-lt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+mn-lt"/>
              </a:rPr>
              <a:t>Update on the </a:t>
            </a:r>
            <a:r>
              <a:rPr lang="en-GB" dirty="0" smtClean="0">
                <a:solidFill>
                  <a:srgbClr val="002060"/>
                </a:solidFill>
                <a:latin typeface="+mn-lt"/>
              </a:rPr>
              <a:t>Remediation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+mn-lt"/>
              </a:rPr>
              <a:t>Protecting Your Drinking </a:t>
            </a:r>
            <a:r>
              <a:rPr lang="en-GB" smtClean="0">
                <a:solidFill>
                  <a:srgbClr val="002060"/>
                </a:solidFill>
                <a:latin typeface="+mn-lt"/>
              </a:rPr>
              <a:t>Water- (NI Water)</a:t>
            </a:r>
            <a:endParaRPr lang="en-GB" dirty="0" smtClean="0">
              <a:solidFill>
                <a:srgbClr val="002060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solidFill>
                <a:srgbClr val="002060"/>
              </a:solidFill>
              <a:latin typeface="+mn-lt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+mn-lt"/>
              </a:rPr>
              <a:t>Presentation on </a:t>
            </a:r>
            <a:r>
              <a:rPr lang="en-GB" dirty="0" err="1" smtClean="0">
                <a:solidFill>
                  <a:srgbClr val="002060"/>
                </a:solidFill>
                <a:latin typeface="+mn-lt"/>
              </a:rPr>
              <a:t>Kerdiffstown</a:t>
            </a:r>
            <a:endParaRPr lang="en-GB" dirty="0" smtClean="0">
              <a:solidFill>
                <a:srgbClr val="002060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solidFill>
                <a:srgbClr val="002060"/>
              </a:solidFill>
              <a:latin typeface="+mn-lt"/>
            </a:endParaRP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+mn-lt"/>
              </a:rPr>
              <a:t>Q&amp;A</a:t>
            </a:r>
            <a:endParaRPr lang="en-GB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dk1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dk1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dk1"/>
              </a:solidFill>
              <a:latin typeface="+mn-lt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  <a:p>
            <a:pPr lvl="0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>
              <a:solidFill>
                <a:schemeClr val="dk1"/>
              </a:solidFill>
              <a:latin typeface="+mn-lt"/>
            </a:endParaRPr>
          </a:p>
          <a:p>
            <a:pPr lvl="0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dk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20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276748" y="270922"/>
            <a:ext cx="1945144" cy="1923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normalizeH="0" baseline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91B59"/>
              </a:solidFill>
              <a:latin typeface="+mn-lt"/>
            </a:endParaRPr>
          </a:p>
        </p:txBody>
      </p:sp>
      <p:sp>
        <p:nvSpPr>
          <p:cNvPr id="2" name="Title 5"/>
          <p:cNvSpPr txBox="1">
            <a:spLocks/>
          </p:cNvSpPr>
          <p:nvPr/>
        </p:nvSpPr>
        <p:spPr>
          <a:xfrm>
            <a:off x="683570" y="548681"/>
            <a:ext cx="5543551" cy="571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142062"/>
                </a:solidFill>
                <a:latin typeface="Arial" charset="0"/>
              </a:defRPr>
            </a:lvl9pPr>
          </a:lstStyle>
          <a:p>
            <a:pPr algn="ctr"/>
            <a:r>
              <a:rPr lang="en-GB" sz="32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434" y="1232432"/>
            <a:ext cx="3456384" cy="341477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6601969" y="270923"/>
            <a:ext cx="1945144" cy="19230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4483" y="155214"/>
            <a:ext cx="32948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/>
            <a:r>
              <a:rPr lang="en-GB" sz="4400" b="1" dirty="0" smtClean="0">
                <a:solidFill>
                  <a:srgbClr val="002060"/>
                </a:solidFill>
                <a:latin typeface="+mj-lt"/>
                <a:cs typeface="Segoe UI Semilight" panose="020B0402040204020203" pitchFamily="34" charset="0"/>
              </a:rPr>
              <a:t>Enforcement</a:t>
            </a:r>
            <a:endParaRPr lang="en-GB" sz="4400" b="1" dirty="0">
              <a:solidFill>
                <a:srgbClr val="002060"/>
              </a:solidFill>
              <a:latin typeface="+mj-lt"/>
              <a:cs typeface="Segoe UI Semilight" panose="020B0402040204020203" pitchFamily="34" charset="0"/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80159" y="724601"/>
            <a:ext cx="1538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91B59"/>
                </a:solidFill>
                <a:latin typeface="+mn-lt"/>
              </a:rPr>
              <a:t>Ongoing criminal proceedings</a:t>
            </a:r>
            <a:endParaRPr lang="en-GB" sz="2000" b="1" dirty="0">
              <a:solidFill>
                <a:srgbClr val="091B59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943" y="689602"/>
            <a:ext cx="1754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91B59"/>
                </a:solidFill>
                <a:latin typeface="+mn-lt"/>
              </a:rPr>
              <a:t>Environmental Liability Regulations</a:t>
            </a:r>
            <a:endParaRPr lang="en-GB" sz="2000" b="1" dirty="0">
              <a:solidFill>
                <a:srgbClr val="091B59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223" y="3573016"/>
            <a:ext cx="1538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91B59"/>
                </a:solidFill>
                <a:latin typeface="+mn-lt"/>
              </a:rPr>
              <a:t>Trial date 7</a:t>
            </a:r>
            <a:r>
              <a:rPr lang="en-GB" sz="2000" b="1" baseline="30000" dirty="0" smtClean="0">
                <a:solidFill>
                  <a:srgbClr val="091B59"/>
                </a:solidFill>
                <a:latin typeface="+mn-lt"/>
              </a:rPr>
              <a:t>th</a:t>
            </a:r>
            <a:r>
              <a:rPr lang="en-GB" sz="2000" b="1" dirty="0" smtClean="0">
                <a:solidFill>
                  <a:srgbClr val="091B59"/>
                </a:solidFill>
                <a:latin typeface="+mn-lt"/>
              </a:rPr>
              <a:t> September 2020</a:t>
            </a:r>
            <a:endParaRPr lang="en-GB" sz="2000" b="1" dirty="0">
              <a:solidFill>
                <a:srgbClr val="091B59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0102" y="3553862"/>
            <a:ext cx="1538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91B59"/>
                </a:solidFill>
                <a:latin typeface="+mn-lt"/>
              </a:rPr>
              <a:t>Enforcement of site remediation</a:t>
            </a:r>
            <a:endParaRPr lang="en-GB" sz="2000" b="1" dirty="0">
              <a:solidFill>
                <a:srgbClr val="091B59"/>
              </a:solidFill>
              <a:latin typeface="+mn-lt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738232" y="2232399"/>
            <a:ext cx="932303" cy="1307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>
            <a:off x="7108389" y="2232399"/>
            <a:ext cx="932303" cy="1307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6" t="14461" r="58217" b="4381"/>
          <a:stretch/>
        </p:blipFill>
        <p:spPr>
          <a:xfrm>
            <a:off x="270067" y="899115"/>
            <a:ext cx="8694421" cy="4550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854" y="146985"/>
            <a:ext cx="8494292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2060"/>
                </a:solidFill>
                <a:latin typeface="+mn-lt"/>
              </a:rPr>
              <a:t>Protecting </a:t>
            </a:r>
            <a:r>
              <a:rPr lang="en-GB" sz="4000" b="1" dirty="0" smtClean="0">
                <a:solidFill>
                  <a:srgbClr val="002060"/>
                </a:solidFill>
                <a:latin typeface="+mn-lt"/>
              </a:rPr>
              <a:t>Water Quality</a:t>
            </a:r>
            <a:endParaRPr lang="en-GB" sz="4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91186" y="2780928"/>
            <a:ext cx="576064" cy="12961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635896" y="4869160"/>
            <a:ext cx="288032" cy="28803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5580112" y="1435596"/>
            <a:ext cx="576064" cy="5334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7380312" y="1395062"/>
            <a:ext cx="576064" cy="5334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5-Point Star 8"/>
          <p:cNvSpPr/>
          <p:nvPr/>
        </p:nvSpPr>
        <p:spPr>
          <a:xfrm>
            <a:off x="340618" y="2398575"/>
            <a:ext cx="576064" cy="5334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5-Point Star 9"/>
          <p:cNvSpPr/>
          <p:nvPr/>
        </p:nvSpPr>
        <p:spPr>
          <a:xfrm>
            <a:off x="1043608" y="4077072"/>
            <a:ext cx="576064" cy="5334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68077" y="3113698"/>
            <a:ext cx="192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NIW Customer taps</a:t>
            </a:r>
            <a:endParaRPr lang="en-GB" sz="18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7655" y="1943118"/>
            <a:ext cx="192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NIW Raw water alarms and testing</a:t>
            </a:r>
            <a:endParaRPr lang="en-GB" sz="18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4781" y="1987362"/>
            <a:ext cx="1927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NIW Final water alarms and testing</a:t>
            </a:r>
            <a:endParaRPr lang="en-GB" sz="18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2441" y="3366488"/>
            <a:ext cx="192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NIEA Mobuoy environmental monitoring programme</a:t>
            </a:r>
            <a:endParaRPr lang="en-GB" sz="1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9912" y="4812744"/>
            <a:ext cx="2425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NIEA WFD Sampling River Faughan</a:t>
            </a:r>
            <a:endParaRPr lang="en-GB" sz="1800" b="1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790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3" y="118914"/>
            <a:ext cx="5178057" cy="5715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Overview of Mobuoy Monitoring </a:t>
            </a:r>
            <a:br>
              <a:rPr lang="en-US" sz="2400" b="1" dirty="0" smtClean="0">
                <a:solidFill>
                  <a:srgbClr val="002060"/>
                </a:solidFill>
                <a:latin typeface="+mn-lt"/>
              </a:rPr>
            </a:b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Programme</a:t>
            </a:r>
            <a:endParaRPr lang="en-GB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5" r="18186"/>
          <a:stretch/>
        </p:blipFill>
        <p:spPr>
          <a:xfrm>
            <a:off x="5444181" y="404664"/>
            <a:ext cx="3285393" cy="485342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836713"/>
            <a:ext cx="5101616" cy="396044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GB" sz="1200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/>
            </a:endParaRPr>
          </a:p>
          <a:p>
            <a:endParaRPr lang="en-GB" sz="2100" dirty="0">
              <a:solidFill>
                <a:srgbClr val="FF0000"/>
              </a:solidFill>
              <a:latin typeface="Calibri" panose="020F0502020204030204"/>
            </a:endParaRPr>
          </a:p>
          <a:p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GB" sz="2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7763" y="2608339"/>
            <a:ext cx="3294895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+mj-lt"/>
              </a:rPr>
              <a:t>Ground water </a:t>
            </a:r>
          </a:p>
          <a:p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Quarterly </a:t>
            </a:r>
            <a:r>
              <a:rPr lang="en-US" sz="1800" dirty="0">
                <a:solidFill>
                  <a:srgbClr val="002060"/>
                </a:solidFill>
                <a:latin typeface="+mj-lt"/>
              </a:rPr>
              <a:t>Monitoring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j-lt"/>
              </a:rPr>
              <a:t>17 Leachate </a:t>
            </a: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wells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+mj-lt"/>
              </a:rPr>
              <a:t>31 Groundwater wells (20 on CSAG, 14 on CIW)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316" y="911968"/>
            <a:ext cx="3294895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+mj-lt"/>
              </a:rPr>
              <a:t>Surface Water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Quarterly 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– 22 sample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Monthly -  15 sample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Weekly – 2 sample points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475" y="4166062"/>
            <a:ext cx="3294895" cy="12926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/>
            <a:r>
              <a:rPr lang="en-GB" sz="1800" b="1" dirty="0">
                <a:solidFill>
                  <a:srgbClr val="002060"/>
                </a:solidFill>
                <a:latin typeface="+mj-lt"/>
                <a:cs typeface="Segoe UI Semilight" panose="020B0402040204020203" pitchFamily="34" charset="0"/>
              </a:rPr>
              <a:t>Groundwater level monitoring</a:t>
            </a:r>
          </a:p>
          <a:p>
            <a:pPr eaLnBrk="1" fontAlgn="auto" hangingPunct="1"/>
            <a:endParaRPr lang="en-GB" sz="1800" b="1" dirty="0">
              <a:solidFill>
                <a:srgbClr val="002060"/>
              </a:solidFill>
              <a:latin typeface="+mj-lt"/>
              <a:cs typeface="Segoe UI Semilight" panose="020B0402040204020203" pitchFamily="34" charset="0"/>
            </a:endParaRPr>
          </a:p>
          <a:p>
            <a:pPr eaLnBrk="1" fontAlgn="auto" hangingPunct="1"/>
            <a:r>
              <a:rPr lang="en-GB" sz="1800" b="1" dirty="0">
                <a:solidFill>
                  <a:srgbClr val="002060"/>
                </a:solidFill>
                <a:latin typeface="+mj-lt"/>
                <a:cs typeface="Segoe UI Semilight" panose="020B0402040204020203" pitchFamily="34" charset="0"/>
              </a:rPr>
              <a:t>Landfill gas monitoring</a:t>
            </a:r>
          </a:p>
          <a:p>
            <a:endParaRPr lang="en-GB" dirty="0"/>
          </a:p>
        </p:txBody>
      </p:sp>
      <p:sp>
        <p:nvSpPr>
          <p:cNvPr id="2" name="Oval 1"/>
          <p:cNvSpPr/>
          <p:nvPr/>
        </p:nvSpPr>
        <p:spPr>
          <a:xfrm>
            <a:off x="3701385" y="3856799"/>
            <a:ext cx="1584176" cy="1440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690570" y="4073326"/>
            <a:ext cx="1651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+mn-lt"/>
              </a:rPr>
              <a:t>Emergency response </a:t>
            </a:r>
          </a:p>
          <a:p>
            <a:pPr algn="ctr"/>
            <a:r>
              <a:rPr lang="en-GB" sz="1800" dirty="0" smtClean="0">
                <a:solidFill>
                  <a:srgbClr val="FF0000"/>
                </a:solidFill>
                <a:latin typeface="+mn-lt"/>
              </a:rPr>
              <a:t>officer</a:t>
            </a:r>
            <a:endParaRPr lang="en-GB" sz="1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562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552673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8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Drinking Water Inspectorate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0932197"/>
              </p:ext>
            </p:extLst>
          </p:nvPr>
        </p:nvGraphicFramePr>
        <p:xfrm>
          <a:off x="1691680" y="836712"/>
          <a:ext cx="845539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3528" y="3819968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8"/>
              </a:rPr>
              <a:t>https://www.daera-ni.gov.uk/articles/duties-drinking-water-inspectorate-dwi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59632" y="2636912"/>
            <a:ext cx="6400800" cy="83274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33399"/>
                </a:solidFill>
              </a:rPr>
              <a:t>Water Quality </a:t>
            </a:r>
            <a:endParaRPr lang="en-GB" sz="36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9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24" y="711860"/>
            <a:ext cx="9217024" cy="45893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5656" y="188640"/>
            <a:ext cx="583264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fontAlgn="auto" hangingPunct="1">
              <a:lnSpc>
                <a:spcPct val="90000"/>
              </a:lnSpc>
            </a:pPr>
            <a:r>
              <a:rPr lang="en-GB" sz="3200" b="1" dirty="0">
                <a:solidFill>
                  <a:srgbClr val="002060"/>
                </a:solidFill>
                <a:latin typeface="+mn-lt"/>
                <a:cs typeface="Segoe UI Semilight" panose="020B0402040204020203" pitchFamily="34" charset="0"/>
              </a:rPr>
              <a:t>The Remediation Strategy </a:t>
            </a:r>
          </a:p>
        </p:txBody>
      </p:sp>
    </p:spTree>
    <p:extLst>
      <p:ext uri="{BB962C8B-B14F-4D97-AF65-F5344CB8AC3E}">
        <p14:creationId xmlns:p14="http://schemas.microsoft.com/office/powerpoint/2010/main" val="31538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IW COLOUR THEME">
      <a:dk1>
        <a:sysClr val="windowText" lastClr="000000"/>
      </a:dk1>
      <a:lt1>
        <a:sysClr val="window" lastClr="FFFFFF"/>
      </a:lt1>
      <a:dk2>
        <a:srgbClr val="124D65"/>
      </a:dk2>
      <a:lt2>
        <a:srgbClr val="FFF9E8"/>
      </a:lt2>
      <a:accent1>
        <a:srgbClr val="218CCC"/>
      </a:accent1>
      <a:accent2>
        <a:srgbClr val="5FC1CC"/>
      </a:accent2>
      <a:accent3>
        <a:srgbClr val="B7E1F9"/>
      </a:accent3>
      <a:accent4>
        <a:srgbClr val="EA5355"/>
      </a:accent4>
      <a:accent5>
        <a:srgbClr val="045EA2"/>
      </a:accent5>
      <a:accent6>
        <a:srgbClr val="00A4E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10096</TotalTime>
  <Words>450</Words>
  <Application>Microsoft Office PowerPoint</Application>
  <PresentationFormat>On-screen Show (4:3)</PresentationFormat>
  <Paragraphs>152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Segoe UI Semilight</vt:lpstr>
      <vt:lpstr>Times</vt:lpstr>
      <vt:lpstr>Wingdings</vt:lpstr>
      <vt:lpstr>Office Theme</vt:lpstr>
      <vt:lpstr>1_Office Theme</vt:lpstr>
      <vt:lpstr>Mobuoy Remediation Project</vt:lpstr>
      <vt:lpstr>PowerPoint Presentation</vt:lpstr>
      <vt:lpstr>PowerPoint Presentation</vt:lpstr>
      <vt:lpstr>PowerPoint Presentation</vt:lpstr>
      <vt:lpstr>PowerPoint Presentation</vt:lpstr>
      <vt:lpstr>Overview of Mobuoy Monitoring  Programme</vt:lpstr>
      <vt:lpstr>Drinking Water Inspectorate</vt:lpstr>
      <vt:lpstr>PowerPoint Presentation</vt:lpstr>
      <vt:lpstr>PowerPoint Presentation</vt:lpstr>
      <vt:lpstr>Key Targets for 2019/20 – 2020/21</vt:lpstr>
      <vt:lpstr>Kerdiffstown Landfill Remediation Project</vt:lpstr>
      <vt:lpstr>PowerPoint Presentation</vt:lpstr>
      <vt:lpstr>PowerPoint Presentation</vt:lpstr>
      <vt:lpstr>PowerPoint Presentation</vt:lpstr>
    </vt:vector>
  </TitlesOfParts>
  <Company>뿿졀뿿잠כაȰ窌ݱ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Lorraine Arbuthnot</dc:creator>
  <cp:lastModifiedBy>Ian McQuitty</cp:lastModifiedBy>
  <cp:revision>622</cp:revision>
  <cp:lastPrinted>2020-01-09T10:30:20Z</cp:lastPrinted>
  <dcterms:created xsi:type="dcterms:W3CDTF">2016-05-04T08:42:26Z</dcterms:created>
  <dcterms:modified xsi:type="dcterms:W3CDTF">2020-02-17T16:54:43Z</dcterms:modified>
</cp:coreProperties>
</file>