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1"/>
  </p:sldMasterIdLst>
  <p:notesMasterIdLst>
    <p:notesMasterId r:id="rId41"/>
  </p:notesMasterIdLst>
  <p:handoutMasterIdLst>
    <p:handoutMasterId r:id="rId42"/>
  </p:handoutMasterIdLst>
  <p:sldIdLst>
    <p:sldId id="335" r:id="rId2"/>
    <p:sldId id="386" r:id="rId3"/>
    <p:sldId id="257" r:id="rId4"/>
    <p:sldId id="385" r:id="rId5"/>
    <p:sldId id="259" r:id="rId6"/>
    <p:sldId id="377" r:id="rId7"/>
    <p:sldId id="354" r:id="rId8"/>
    <p:sldId id="378" r:id="rId9"/>
    <p:sldId id="302" r:id="rId10"/>
    <p:sldId id="328" r:id="rId11"/>
    <p:sldId id="337" r:id="rId12"/>
    <p:sldId id="338" r:id="rId13"/>
    <p:sldId id="339" r:id="rId14"/>
    <p:sldId id="340" r:id="rId15"/>
    <p:sldId id="379" r:id="rId16"/>
    <p:sldId id="357" r:id="rId17"/>
    <p:sldId id="271" r:id="rId18"/>
    <p:sldId id="272" r:id="rId19"/>
    <p:sldId id="368" r:id="rId20"/>
    <p:sldId id="369" r:id="rId21"/>
    <p:sldId id="342" r:id="rId22"/>
    <p:sldId id="374" r:id="rId23"/>
    <p:sldId id="279" r:id="rId24"/>
    <p:sldId id="376" r:id="rId25"/>
    <p:sldId id="361" r:id="rId26"/>
    <p:sldId id="343" r:id="rId27"/>
    <p:sldId id="344" r:id="rId28"/>
    <p:sldId id="345" r:id="rId29"/>
    <p:sldId id="348" r:id="rId30"/>
    <p:sldId id="381" r:id="rId31"/>
    <p:sldId id="382" r:id="rId32"/>
    <p:sldId id="384" r:id="rId33"/>
    <p:sldId id="352" r:id="rId34"/>
    <p:sldId id="353" r:id="rId35"/>
    <p:sldId id="383" r:id="rId36"/>
    <p:sldId id="380" r:id="rId37"/>
    <p:sldId id="291" r:id="rId38"/>
    <p:sldId id="388" r:id="rId39"/>
    <p:sldId id="292" r:id="rId40"/>
  </p:sldIdLst>
  <p:sldSz cx="9144000" cy="6858000" type="screen4x3"/>
  <p:notesSz cx="6808788" cy="9940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e Brooks" initials="DB" lastIdx="1" clrIdx="0">
    <p:extLst>
      <p:ext uri="{19B8F6BF-5375-455C-9EA6-DF929625EA0E}">
        <p15:presenceInfo xmlns:p15="http://schemas.microsoft.com/office/powerpoint/2012/main" userId="S-1-5-21-57989841-1972579041-725345543-1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FBE5D6"/>
    <a:srgbClr val="4A8618"/>
    <a:srgbClr val="029434"/>
    <a:srgbClr val="77C38F"/>
    <a:srgbClr val="028F36"/>
    <a:srgbClr val="142062"/>
    <a:srgbClr val="091B59"/>
    <a:srgbClr val="4B851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363" autoAdjust="0"/>
  </p:normalViewPr>
  <p:slideViewPr>
    <p:cSldViewPr showGuides="1">
      <p:cViewPr varScale="1">
        <p:scale>
          <a:sx n="47" d="100"/>
          <a:sy n="47" d="100"/>
        </p:scale>
        <p:origin x="1020" y="36"/>
      </p:cViewPr>
      <p:guideLst>
        <p:guide orient="horz" pos="14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69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Environmental Factors</a:t>
            </a:r>
          </a:p>
        </c:rich>
      </c:tx>
      <c:layout>
        <c:manualLayout>
          <c:xMode val="edge"/>
          <c:yMode val="edge"/>
          <c:x val="0.2153354488390179"/>
          <c:y val="2.4326766436955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625653534350251E-2"/>
          <c:y val="0.12209299541430263"/>
          <c:w val="0.61402194946830124"/>
          <c:h val="0.70930121748924446"/>
        </c:manualLayout>
      </c:layout>
      <c:pieChart>
        <c:varyColors val="1"/>
        <c:ser>
          <c:idx val="0"/>
          <c:order val="0"/>
          <c:tx>
            <c:strRef>
              <c:f>'Schematic for presentation'!$C$9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A2-409D-A706-BD9883FF180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A2-409D-A706-BD9883FF180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BA2-409D-A706-BD9883FF180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BA2-409D-A706-BD9883FF1805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BA2-409D-A706-BD9883FF1805}"/>
              </c:ext>
            </c:extLst>
          </c:dPt>
          <c:dLbls>
            <c:dLbl>
              <c:idx val="0"/>
              <c:layout>
                <c:manualLayout>
                  <c:x val="-5.374354956728946E-2"/>
                  <c:y val="0.12227273394772559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753368399679727E-2"/>
                      <c:h val="6.1438248541465186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9.2180610200399249E-2"/>
                  <c:y val="0.1089144221349047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5197564255312628E-2"/>
                  <c:y val="0.130260113242300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'Schematic for presentation'!$B$10:$B$14</c:f>
              <c:strCache>
                <c:ptCount val="5"/>
                <c:pt idx="0">
                  <c:v>Air</c:v>
                </c:pt>
                <c:pt idx="1">
                  <c:v>Soil and Ground Conditions</c:v>
                </c:pt>
                <c:pt idx="2">
                  <c:v>Groundwater and Surface Water</c:v>
                </c:pt>
                <c:pt idx="3">
                  <c:v>Ecology</c:v>
                </c:pt>
                <c:pt idx="4">
                  <c:v>Natural Resources and waste</c:v>
                </c:pt>
              </c:strCache>
            </c:strRef>
          </c:cat>
          <c:val>
            <c:numRef>
              <c:f>'Schematic for presentation'!$C$10:$C$14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50</c:v>
                </c:pt>
                <c:pt idx="3">
                  <c:v>20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BA2-409D-A706-BD9883FF180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324410314562747"/>
          <c:y val="0.14919704537873654"/>
          <c:w val="0.41418458293906041"/>
          <c:h val="0.718029189577009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Economic Factors</a:t>
            </a:r>
          </a:p>
        </c:rich>
      </c:tx>
      <c:layout>
        <c:manualLayout>
          <c:xMode val="edge"/>
          <c:yMode val="edge"/>
          <c:x val="0.21997983130079563"/>
          <c:y val="1.6797075457224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874886725269498E-2"/>
          <c:y val="0.28689565528649213"/>
          <c:w val="0.54654226024659569"/>
          <c:h val="0.65292594004722559"/>
        </c:manualLayout>
      </c:layout>
      <c:pieChart>
        <c:varyColors val="1"/>
        <c:ser>
          <c:idx val="0"/>
          <c:order val="0"/>
          <c:tx>
            <c:strRef>
              <c:f>'Schematic for presentation'!$C$17</c:f>
              <c:strCache>
                <c:ptCount val="1"/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BA-4235-95BE-FE4679D027E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BA-4235-95BE-FE4679D027E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BA-4235-95BE-FE4679D027E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CBA-4235-95BE-FE4679D027E9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CBA-4235-95BE-FE4679D027E9}"/>
              </c:ext>
            </c:extLst>
          </c:dPt>
          <c:dLbls>
            <c:dLbl>
              <c:idx val="1"/>
              <c:layout>
                <c:manualLayout>
                  <c:x val="-7.0760576411050116E-2"/>
                  <c:y val="-0.1283149267470732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964127549046269E-2"/>
                  <c:y val="-9.250159227250652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CBA-4235-95BE-FE4679D027E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6.1501547720751316E-2"/>
                  <c:y val="-9.855936050643915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830003562822521E-2"/>
                      <c:h val="7.5692313372655542E-2"/>
                    </c:manualLayout>
                  </c15:layout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'Schematic for presentation'!$B$18:$B$22</c:f>
              <c:strCache>
                <c:ptCount val="5"/>
                <c:pt idx="0">
                  <c:v>Direct Economic Costs &amp; Benefits</c:v>
                </c:pt>
                <c:pt idx="1">
                  <c:v>Indirect economic costs and benefits</c:v>
                </c:pt>
                <c:pt idx="2">
                  <c:v>Employment &amp; Employment Capital</c:v>
                </c:pt>
                <c:pt idx="3">
                  <c:v>Induced Economic Costs &amp; Benefits</c:v>
                </c:pt>
                <c:pt idx="4">
                  <c:v>Project Lifespan &amp; Flexibility</c:v>
                </c:pt>
              </c:strCache>
            </c:strRef>
          </c:cat>
          <c:val>
            <c:numRef>
              <c:f>'Schematic for presentation'!$C$18:$C$22</c:f>
              <c:numCache>
                <c:formatCode>General</c:formatCode>
                <c:ptCount val="5"/>
                <c:pt idx="0">
                  <c:v>35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CBA-4235-95BE-FE4679D027E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30313298522385"/>
          <c:y val="0.15756658803903353"/>
          <c:w val="0.37590507185025418"/>
          <c:h val="0.787300084837286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/>
              <a:t>Social </a:t>
            </a:r>
            <a:r>
              <a:rPr lang="en-GB" dirty="0"/>
              <a:t>Factors</a:t>
            </a:r>
          </a:p>
        </c:rich>
      </c:tx>
      <c:layout>
        <c:manualLayout>
          <c:xMode val="edge"/>
          <c:yMode val="edge"/>
          <c:x val="0.11960393950936668"/>
          <c:y val="3.94940145910170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98-4A0F-A09A-8ED1E154E0D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98-4A0F-A09A-8ED1E154E0D1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98-4A0F-A09A-8ED1E154E0D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698-4A0F-A09A-8ED1E154E0D1}"/>
              </c:ext>
            </c:extLst>
          </c:dPt>
          <c:dLbls>
            <c:dLbl>
              <c:idx val="3"/>
              <c:layout>
                <c:manualLayout>
                  <c:x val="3.5228285751064299E-2"/>
                  <c:y val="0.1300163697089212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'Figure F1'!$B$25:$B$28</c:f>
              <c:strCache>
                <c:ptCount val="4"/>
                <c:pt idx="0">
                  <c:v>Human Health &amp; Safety</c:v>
                </c:pt>
                <c:pt idx="1">
                  <c:v>Ethics &amp; equality</c:v>
                </c:pt>
                <c:pt idx="2">
                  <c:v>Neighborhood &amp; Locality</c:v>
                </c:pt>
                <c:pt idx="3">
                  <c:v>Communities &amp; Community Involvement</c:v>
                </c:pt>
              </c:strCache>
            </c:strRef>
          </c:cat>
          <c:val>
            <c:numRef>
              <c:f>'Figure F1'!$C$25:$C$28</c:f>
              <c:numCache>
                <c:formatCode>General</c:formatCode>
                <c:ptCount val="4"/>
                <c:pt idx="0">
                  <c:v>40</c:v>
                </c:pt>
                <c:pt idx="1">
                  <c:v>25</c:v>
                </c:pt>
                <c:pt idx="2">
                  <c:v>25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698-4A0F-A09A-8ED1E154E0D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140619194131411"/>
          <c:y val="3.1447460698811248E-2"/>
          <c:w val="0.34633266288301706"/>
          <c:h val="0.903897830796578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063" cy="497447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121" y="0"/>
            <a:ext cx="2951062" cy="497447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7943D172-1790-440D-B362-249662E8017C}" type="datetimeFigureOut">
              <a:rPr lang="en-GB" smtClean="0"/>
              <a:pPr/>
              <a:t>20/03/2020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1879"/>
            <a:ext cx="2951063" cy="497446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121" y="9441879"/>
            <a:ext cx="2951062" cy="497446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6C8149B0-704F-4C4A-9BC1-D43BDE0F3C8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05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313" y="0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046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839" y="4721940"/>
            <a:ext cx="4993112" cy="44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878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313" y="9443878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A2D3D9-B938-AB43-AF9A-78E54573AE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14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5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2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559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z="1200" b="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GB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52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33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23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b="1" dirty="0">
              <a:solidFill>
                <a:srgbClr val="091B5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32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40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39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49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5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029434"/>
              </a:solidFill>
            </a:endParaRPr>
          </a:p>
          <a:p>
            <a:pPr marL="0" indent="0" eaLnBrk="1" hangingPunct="1">
              <a:lnSpc>
                <a:spcPct val="90000"/>
              </a:lnSpc>
            </a:pPr>
            <a:endParaRPr lang="en-GB" sz="2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08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10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77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9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9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2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2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1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70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5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1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45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3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1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6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2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2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5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4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4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04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1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20/03/2020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3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20/03/2020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7"/>
          <p:cNvCxnSpPr>
            <a:cxnSpLocks noChangeShapeType="1"/>
          </p:cNvCxnSpPr>
          <p:nvPr userDrawn="1"/>
        </p:nvCxnSpPr>
        <p:spPr bwMode="auto">
          <a:xfrm>
            <a:off x="228600" y="5486400"/>
            <a:ext cx="8686800" cy="1588"/>
          </a:xfrm>
          <a:prstGeom prst="line">
            <a:avLst/>
          </a:prstGeom>
          <a:noFill/>
          <a:ln w="38100">
            <a:solidFill>
              <a:srgbClr val="029434"/>
            </a:solidFill>
            <a:round/>
            <a:headEnd/>
            <a:tailEnd/>
          </a:ln>
        </p:spPr>
      </p:cxnSp>
      <p:pic>
        <p:nvPicPr>
          <p:cNvPr id="8" name="Picture 7" descr="NIEA Logo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867401"/>
            <a:ext cx="2976471" cy="650386"/>
          </a:xfrm>
          <a:prstGeom prst="rect">
            <a:avLst/>
          </a:prstGeom>
        </p:spPr>
      </p:pic>
      <p:pic>
        <p:nvPicPr>
          <p:cNvPr id="9" name="Picture 8" descr="Agency Statement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5791200"/>
            <a:ext cx="3018107" cy="7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2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B3IrG5IniAhX4SBUIHR3TBjoQjRx6BAgBEAU&amp;url=https://yourstory.com/2013/06/imagine&amp;psig=AOvVaw3V2XIXwtAKhvzQ05aYmE9V&amp;ust=155733105873452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iWiJ_tuvnkAhUHcBQKHXN-CAIQjRx6BAgBEAQ&amp;url=https://www.123rf.com/photo_16983730_abstract-word-cloud-for-polluter-pays-principle-with-related-tags-and-terms.html&amp;psig=AOvVaw1b_iuSJ6nork0ddyg-GVwM&amp;ust=156996414828433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www.google.com/url?sa=i&amp;rct=j&amp;q=&amp;esrc=s&amp;source=images&amp;cd=&amp;ved=2ahUKEwiav6ei0_DkAhVMKBoKHUstApEQjRx6BAgBEAQ&amp;url=https://www.belfasttelegraph.co.uk/news/environment/festering-cache-of-illegallydumped-rubbish-beneath-derry-countryside-29327258.html&amp;psig=AOvVaw1LZ-Q0-OWxRzm_Hl31Hjc-&amp;ust=156966102176117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5" y="548680"/>
            <a:ext cx="9059505" cy="482453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369709"/>
              </p:ext>
            </p:extLst>
          </p:nvPr>
        </p:nvGraphicFramePr>
        <p:xfrm>
          <a:off x="251520" y="72008"/>
          <a:ext cx="878497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47667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Mobuoy Remediation Project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4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 txBox="1">
            <a:spLocks/>
          </p:cNvSpPr>
          <p:nvPr/>
        </p:nvSpPr>
        <p:spPr>
          <a:xfrm>
            <a:off x="539552" y="1052736"/>
            <a:ext cx="2448272" cy="31683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pPr algn="ctr"/>
            <a:endParaRPr lang="en-GB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9" y="1142978"/>
            <a:ext cx="7090067" cy="39422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85208"/>
              </p:ext>
            </p:extLst>
          </p:nvPr>
        </p:nvGraphicFramePr>
        <p:xfrm>
          <a:off x="971598" y="260648"/>
          <a:ext cx="7090067" cy="72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0067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Protecting drinking water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50" b="1" kern="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2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400" y="4778"/>
            <a:ext cx="8425095" cy="994172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50354"/>
            <a:ext cx="4248313" cy="41234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/>
            <a:endParaRPr lang="en-GB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127813"/>
            <a:ext cx="4506282" cy="402937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28472"/>
              </p:ext>
            </p:extLst>
          </p:nvPr>
        </p:nvGraphicFramePr>
        <p:xfrm>
          <a:off x="251520" y="133641"/>
          <a:ext cx="8496944" cy="655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44"/>
              </a:tblGrid>
              <a:tr h="65530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 Water’s abstraction from the River Faughan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374986"/>
              </p:ext>
            </p:extLst>
          </p:nvPr>
        </p:nvGraphicFramePr>
        <p:xfrm>
          <a:off x="251520" y="1176336"/>
          <a:ext cx="3888432" cy="3908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</a:tblGrid>
              <a:tr h="21623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 water is abstracted from the River Faughan at approx. 2 miles downstream of the landfill site;</a:t>
                      </a:r>
                    </a:p>
                    <a:p>
                      <a:endParaRPr lang="en-GB" sz="1800" b="0" dirty="0"/>
                    </a:p>
                  </a:txBody>
                  <a:tcPr/>
                </a:tc>
              </a:tr>
              <a:tr h="174650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and Ammonia monitors with alarms ensure automatic shutdown;</a:t>
                      </a:r>
                    </a:p>
                    <a:p>
                      <a:endParaRPr lang="en-GB" sz="1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0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7805" y="146831"/>
            <a:ext cx="8612579" cy="8994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pPr algn="ctr"/>
            <a:endParaRPr lang="en-GB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4805" y="1233692"/>
            <a:ext cx="4360781" cy="40324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5"/>
              </a:lnSpc>
            </a:pPr>
            <a:endParaRPr lang="en-GB" sz="2100" dirty="0"/>
          </a:p>
          <a:p>
            <a:endParaRPr lang="en-GB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99" y="1066911"/>
            <a:ext cx="8664358" cy="419923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87230"/>
              </p:ext>
            </p:extLst>
          </p:nvPr>
        </p:nvGraphicFramePr>
        <p:xfrm>
          <a:off x="307805" y="126243"/>
          <a:ext cx="8612579" cy="102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2579"/>
              </a:tblGrid>
              <a:tr h="9200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Drinking Water Quality - how do we ensure we provide safe, clean drinking water? 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609258"/>
              </p:ext>
            </p:extLst>
          </p:nvPr>
        </p:nvGraphicFramePr>
        <p:xfrm>
          <a:off x="251520" y="332658"/>
          <a:ext cx="8712968" cy="4752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91631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Our Water Safe to Drink?</a:t>
                      </a:r>
                      <a:r>
                        <a:rPr lang="en-GB" sz="2400" b="1" kern="12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YES</a:t>
                      </a:r>
                      <a:endParaRPr lang="en-GB" sz="2400" b="1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685800" rtl="0" eaLnBrk="1" latinLnBrk="0" hangingPunct="1"/>
                      <a:endParaRPr lang="en-GB" sz="24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342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raw water and final water quality is monitored 24/7 at the WTW;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737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Daily analytical testing of raw water and final water samples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39998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Daily samples are taken at customer taps to monitor water quality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36900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Results are assessed against the requirements of the Drinking Water Regulations.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17454" y="0"/>
            <a:ext cx="7848872" cy="60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eaLnBrk="1" latinLnBrk="0" hangingPunct="1">
              <a:lnSpc>
                <a:spcPct val="90000"/>
              </a:lnSpc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4462" y="1196752"/>
            <a:ext cx="8554857" cy="39214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906" y="780860"/>
            <a:ext cx="5628565" cy="4367639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3487"/>
              </p:ext>
            </p:extLst>
          </p:nvPr>
        </p:nvGraphicFramePr>
        <p:xfrm>
          <a:off x="268696" y="771814"/>
          <a:ext cx="2923210" cy="4346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210"/>
              </a:tblGrid>
              <a:tr h="62829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Contingency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3937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contingency measures in place to maintain continued supply of high quality drinking water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3937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Contingency Plans in place for all of NIW WTWs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3937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interconnectivity to two other WTWs to maintain supply to customers. 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134758"/>
              </p:ext>
            </p:extLst>
          </p:nvPr>
        </p:nvGraphicFramePr>
        <p:xfrm>
          <a:off x="268695" y="27552"/>
          <a:ext cx="8551775" cy="662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1775"/>
              </a:tblGrid>
              <a:tr h="4206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 Water’s contingency measures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9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88900" y="1231900"/>
            <a:ext cx="7669213" cy="4673600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4F758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2911"/>
            <a:ext cx="3015443" cy="530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63888" y="242668"/>
            <a:ext cx="47525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593991"/>
              </p:ext>
            </p:extLst>
          </p:nvPr>
        </p:nvGraphicFramePr>
        <p:xfrm>
          <a:off x="3613499" y="442581"/>
          <a:ext cx="5022207" cy="462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2207"/>
              </a:tblGrid>
              <a:tr h="758435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Objectives</a:t>
                      </a:r>
                      <a:r>
                        <a:rPr lang="en-GB" sz="2400" b="1" kern="12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the </a:t>
                      </a:r>
                      <a:r>
                        <a:rPr lang="en-GB" sz="24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Mobuoy monitoring programme </a:t>
                      </a:r>
                    </a:p>
                  </a:txBody>
                  <a:tcPr/>
                </a:tc>
              </a:tr>
              <a:tr h="5700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protect water quality of the River Faughan; </a:t>
                      </a:r>
                    </a:p>
                  </a:txBody>
                  <a:tcPr/>
                </a:tc>
              </a:tr>
              <a:tr h="109551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determine the impacts of the waste on the underlying groundwater body and surface water bodies on site;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4270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update the risk assessments and support NIEA’s enforcement actions;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inform the need for mitigation actions in advance of site remediation 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3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2935" r="6407" b="19366"/>
          <a:stretch/>
        </p:blipFill>
        <p:spPr>
          <a:xfrm>
            <a:off x="4860032" y="549302"/>
            <a:ext cx="3816424" cy="483771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544715"/>
              </p:ext>
            </p:extLst>
          </p:nvPr>
        </p:nvGraphicFramePr>
        <p:xfrm>
          <a:off x="194522" y="37322"/>
          <a:ext cx="8676456" cy="620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6456"/>
              </a:tblGrid>
              <a:tr h="62068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Overview of Mobuoy Monitoring  Programme</a:t>
                      </a:r>
                      <a:endParaRPr lang="en-GB" sz="24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539064"/>
              </p:ext>
            </p:extLst>
          </p:nvPr>
        </p:nvGraphicFramePr>
        <p:xfrm>
          <a:off x="323527" y="980728"/>
          <a:ext cx="4104457" cy="4106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7"/>
              </a:tblGrid>
              <a:tr h="144016">
                <a:tc>
                  <a:txBody>
                    <a:bodyPr/>
                    <a:lstStyle/>
                    <a:p>
                      <a:endParaRPr lang="en-GB" sz="100" b="0" dirty="0">
                        <a:solidFill>
                          <a:srgbClr val="333399"/>
                        </a:solidFill>
                      </a:endParaRPr>
                    </a:p>
                  </a:txBody>
                  <a:tcPr/>
                </a:tc>
              </a:tr>
              <a:tr h="93056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Leachate monitoring and groundwater monitoring 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7245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Surface water monitoring 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045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Groundwater level Monitoring 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51331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Landfill gas monitoring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 smtClean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 is also supported with new resources within NIEA’s laboratories</a:t>
                      </a:r>
                      <a:endParaRPr lang="en-GB" sz="2800" dirty="0" smtClean="0">
                        <a:solidFill>
                          <a:srgbClr val="33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5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632"/>
            <a:ext cx="5760640" cy="51845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528" y="1877923"/>
            <a:ext cx="3024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the remediation strategy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11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9"/>
          <p:cNvSpPr txBox="1">
            <a:spLocks/>
          </p:cNvSpPr>
          <p:nvPr/>
        </p:nvSpPr>
        <p:spPr>
          <a:xfrm>
            <a:off x="179512" y="692695"/>
            <a:ext cx="3374479" cy="47525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GB" sz="18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GB" sz="18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9"/>
          <p:cNvSpPr txBox="1">
            <a:spLocks/>
          </p:cNvSpPr>
          <p:nvPr/>
        </p:nvSpPr>
        <p:spPr>
          <a:xfrm>
            <a:off x="107504" y="20613"/>
            <a:ext cx="8784976" cy="4560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1880" y="692696"/>
            <a:ext cx="5472606" cy="469964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718428"/>
              </p:ext>
            </p:extLst>
          </p:nvPr>
        </p:nvGraphicFramePr>
        <p:xfrm>
          <a:off x="179512" y="692695"/>
          <a:ext cx="3168352" cy="469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</a:tblGrid>
              <a:tr h="91017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Protect NI Water’s raw water abstraction and supply; 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704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Protect water quality of the River Faughan;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4580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Improve and remedy environmental damage;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5206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Reduce landfill gas risks to protect site users;</a:t>
                      </a:r>
                    </a:p>
                  </a:txBody>
                  <a:tcPr/>
                </a:tc>
              </a:tr>
              <a:tr h="11211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Timely and continued engagement with Stakeholders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506932"/>
              </p:ext>
            </p:extLst>
          </p:nvPr>
        </p:nvGraphicFramePr>
        <p:xfrm>
          <a:off x="179512" y="33615"/>
          <a:ext cx="874474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4746"/>
              </a:tblGrid>
              <a:tr h="4282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</a:t>
                      </a:r>
                      <a:r>
                        <a:rPr lang="en-GB" sz="2400" b="1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GB" sz="2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bjectives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36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4248472" cy="4824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052736"/>
            <a:ext cx="4032448" cy="417646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3528" y="88373"/>
            <a:ext cx="8280920" cy="475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endParaRPr lang="en-GB" sz="32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485134"/>
              </p:ext>
            </p:extLst>
          </p:nvPr>
        </p:nvGraphicFramePr>
        <p:xfrm>
          <a:off x="179512" y="-9114"/>
          <a:ext cx="8712968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405776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Appraisal of remediation options</a:t>
                      </a:r>
                    </a:p>
                    <a:p>
                      <a:pPr algn="ctr"/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32040" y="732072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lang="en-GB" sz="1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UK Sustainable </a:t>
            </a:r>
            <a:r>
              <a:rPr lang="en-GB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Remediation Forum</a:t>
            </a:r>
          </a:p>
        </p:txBody>
      </p:sp>
    </p:spTree>
    <p:extLst>
      <p:ext uri="{BB962C8B-B14F-4D97-AF65-F5344CB8AC3E}">
        <p14:creationId xmlns:p14="http://schemas.microsoft.com/office/powerpoint/2010/main" val="4499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232780"/>
              </p:ext>
            </p:extLst>
          </p:nvPr>
        </p:nvGraphicFramePr>
        <p:xfrm>
          <a:off x="179512" y="13634"/>
          <a:ext cx="88208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0850"/>
              </a:tblGrid>
              <a:tr h="6070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Todays Ask of Council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963866"/>
              </p:ext>
            </p:extLst>
          </p:nvPr>
        </p:nvGraphicFramePr>
        <p:xfrm>
          <a:off x="1611355" y="270892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 agreed programme and timetable for delivery of a robust co-designed Vision and Development/ Master Plan for the future use of the site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20507"/>
              </p:ext>
            </p:extLst>
          </p:nvPr>
        </p:nvGraphicFramePr>
        <p:xfrm>
          <a:off x="1615547" y="1134597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Council Authority to proceed with Integrated Approach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5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-4320480" y="1258387"/>
            <a:ext cx="4320480" cy="41764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72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76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57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38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55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527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099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671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600" kern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en-GB" sz="18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8602" y="332656"/>
            <a:ext cx="8424936" cy="475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endParaRPr lang="en-GB" sz="32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823520" y="1196752"/>
            <a:ext cx="4320480" cy="36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72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76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57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38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55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527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099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671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endParaRPr lang="en-GB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defRPr/>
            </a:pPr>
            <a:r>
              <a:rPr lang="en-GB" sz="18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defRPr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623530"/>
              </p:ext>
            </p:extLst>
          </p:nvPr>
        </p:nvGraphicFramePr>
        <p:xfrm>
          <a:off x="107503" y="116632"/>
          <a:ext cx="8856984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/>
                <a:gridCol w="4428492"/>
              </a:tblGrid>
              <a:tr h="67056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Framing the remediation options appraisal </a:t>
                      </a:r>
                    </a:p>
                    <a:p>
                      <a:pPr algn="ctr"/>
                      <a:endParaRPr lang="en-GB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Options appraisal has been based on the key principles of the </a:t>
                      </a:r>
                      <a:r>
                        <a:rPr lang="en-GB" sz="1800" b="0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SuRF</a:t>
                      </a: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-UK approach;</a:t>
                      </a:r>
                    </a:p>
                    <a:p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Questionnaire survey provided an objective assessment of stakeholder views;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Local Stakeholder engagement events held on 8 February &amp; 24 March 2016 &amp; with Government Agencies on 25 Jan and 4 April 2017;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Obtained local industrial / regulatory knowledge;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Establishment of assessment boundaries;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Identified priorities for the selection criteria and decision making.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83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Site-specific decision matrix of viable remediation options;</a:t>
                      </a:r>
                    </a:p>
                    <a:p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marL="0" lvl="1" indent="0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Agreement of a system of scoring criteria for economic, environmental and social factors on an equal basis;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1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C4C774D1-1603-4A34-843C-DD9E16634C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914235"/>
              </p:ext>
            </p:extLst>
          </p:nvPr>
        </p:nvGraphicFramePr>
        <p:xfrm>
          <a:off x="107504" y="493350"/>
          <a:ext cx="4176464" cy="2383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858BC68-B91E-4074-8922-292E8A9F32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830236"/>
              </p:ext>
            </p:extLst>
          </p:nvPr>
        </p:nvGraphicFramePr>
        <p:xfrm>
          <a:off x="4499992" y="460736"/>
          <a:ext cx="4176464" cy="238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24FACE22-0886-4290-8923-127575D4E9D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91680" y="2996952"/>
          <a:ext cx="5616623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321268"/>
              </p:ext>
            </p:extLst>
          </p:nvPr>
        </p:nvGraphicFramePr>
        <p:xfrm>
          <a:off x="107504" y="48735"/>
          <a:ext cx="856895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Sustainability Criteria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5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23528" y="188640"/>
            <a:ext cx="8424936" cy="4755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endParaRPr lang="en-GB" sz="3200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FEBA73-BE23-4A7F-99D5-64B298067627}"/>
              </a:ext>
            </a:extLst>
          </p:cNvPr>
          <p:cNvSpPr txBox="1">
            <a:spLocks/>
          </p:cNvSpPr>
          <p:nvPr/>
        </p:nvSpPr>
        <p:spPr bwMode="auto">
          <a:xfrm>
            <a:off x="4860032" y="4545503"/>
            <a:ext cx="813690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142062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98638"/>
              </p:ext>
            </p:extLst>
          </p:nvPr>
        </p:nvGraphicFramePr>
        <p:xfrm>
          <a:off x="219708" y="122855"/>
          <a:ext cx="867277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2772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1: Shortlisting of options 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422295"/>
              </p:ext>
            </p:extLst>
          </p:nvPr>
        </p:nvGraphicFramePr>
        <p:xfrm>
          <a:off x="219708" y="706800"/>
          <a:ext cx="8672772" cy="4824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386"/>
                <a:gridCol w="4336386"/>
              </a:tblGrid>
              <a:tr h="360282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Options screening assessment: </a:t>
                      </a:r>
                      <a:endParaRPr lang="en-GB" sz="2000" b="1" kern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53526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Presents full range of potentially applicable remediation techniques;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49263" lvl="1" indent="0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Direct treatment of wastes</a:t>
                      </a:r>
                    </a:p>
                    <a:p>
                      <a:pPr marL="800100" lvl="1">
                        <a:buFont typeface="Wingdings" panose="05000000000000000000" pitchFamily="2" charset="2"/>
                        <a:buNone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49263" lvl="1" indent="0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Containment options</a:t>
                      </a:r>
                    </a:p>
                    <a:p>
                      <a:pPr marL="800100" lvl="1">
                        <a:buFont typeface="Wingdings" panose="05000000000000000000" pitchFamily="2" charset="2"/>
                        <a:buNone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41325" lvl="1" indent="0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Leachate management options</a:t>
                      </a:r>
                    </a:p>
                    <a:p>
                      <a:pPr marL="441325" lvl="1" indent="0" algn="ctr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449263" lvl="1" indent="0"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Pathway barriers </a:t>
                      </a:r>
                    </a:p>
                    <a:p>
                      <a:pPr marL="449263" lvl="1" indent="0">
                        <a:buFont typeface="Wingdings" panose="05000000000000000000" pitchFamily="2" charset="2"/>
                        <a:buNone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449263" lvl="1" indent="182563">
                        <a:buFont typeface="Wingdings" panose="05000000000000000000" pitchFamily="2" charset="2"/>
                        <a:buChar char="ü"/>
                        <a:tabLst>
                          <a:tab pos="446088" algn="l"/>
                        </a:tabLst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Source treatment options </a:t>
                      </a:r>
                    </a:p>
                    <a:p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Options for each waste zone and for the whole site assessed on the basis of;</a:t>
                      </a:r>
                    </a:p>
                    <a:p>
                      <a:pPr marL="0" indent="0"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Applicability;</a:t>
                      </a: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Permissibility </a:t>
                      </a: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Sustainability </a:t>
                      </a: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 </a:t>
                      </a: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Cost was not included as a decision factor at the shortlisting stage</a:t>
                      </a: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Stakeholder consultations</a:t>
                      </a:r>
                    </a:p>
                    <a:p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70867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142062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-128"/>
                        </a:rPr>
                        <a:t>Small Business</a:t>
                      </a:r>
                      <a:r>
                        <a:rPr kumimoji="0" lang="en-GB" sz="1800" b="1" i="0" u="none" strike="noStrike" kern="0" cap="none" spc="0" normalizeH="0" noProof="0" dirty="0" smtClean="0">
                          <a:ln>
                            <a:noFill/>
                          </a:ln>
                          <a:solidFill>
                            <a:srgbClr val="142062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-128"/>
                        </a:rPr>
                        <a:t> Research Initiative (SBRI) – funded Phase 1 of 5 potential emerging remediation technologies (</a:t>
                      </a:r>
                      <a:r>
                        <a:rPr lang="en-GB" sz="1800" b="1" kern="0" dirty="0" smtClean="0">
                          <a:latin typeface="Arial"/>
                        </a:rPr>
                        <a:t>O</a:t>
                      </a:r>
                      <a:r>
                        <a:rPr kumimoji="0" lang="en-GB" sz="1800" b="1" i="0" u="none" strike="noStrike" kern="0" cap="none" spc="0" normalizeH="0" noProof="0" dirty="0" err="1" smtClean="0">
                          <a:ln>
                            <a:noFill/>
                          </a:ln>
                          <a:solidFill>
                            <a:srgbClr val="142062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-128"/>
                        </a:rPr>
                        <a:t>ct</a:t>
                      </a:r>
                      <a:r>
                        <a:rPr kumimoji="0" lang="en-GB" sz="1800" b="1" i="0" u="none" strike="noStrike" kern="0" cap="none" spc="0" normalizeH="0" noProof="0" dirty="0" smtClean="0">
                          <a:ln>
                            <a:noFill/>
                          </a:ln>
                          <a:solidFill>
                            <a:srgbClr val="142062"/>
                          </a:solidFill>
                          <a:effectLst/>
                          <a:uLnTx/>
                          <a:uFillTx/>
                          <a:latin typeface="Arial"/>
                          <a:ea typeface="ＭＳ Ｐゴシック" charset="-128"/>
                        </a:rPr>
                        <a:t> 16 to Mar 17)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4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08720"/>
            <a:ext cx="3596548" cy="396044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130435"/>
              </p:ext>
            </p:extLst>
          </p:nvPr>
        </p:nvGraphicFramePr>
        <p:xfrm>
          <a:off x="179512" y="102528"/>
          <a:ext cx="870911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9116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2: Detailed assessment of options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477951"/>
              </p:ext>
            </p:extLst>
          </p:nvPr>
        </p:nvGraphicFramePr>
        <p:xfrm>
          <a:off x="179512" y="908723"/>
          <a:ext cx="4752528" cy="434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</a:tblGrid>
              <a:tr h="178592">
                <a:tc>
                  <a:txBody>
                    <a:bodyPr/>
                    <a:lstStyle/>
                    <a:p>
                      <a:endParaRPr lang="en-GB" sz="100" dirty="0"/>
                    </a:p>
                  </a:txBody>
                  <a:tcPr/>
                </a:tc>
              </a:tr>
              <a:tr h="512620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By waste source zone &amp; for the whole site</a:t>
                      </a: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6729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Weighted scoring system based on stakeholder consultation; 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51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Decision by multi-criteria analysis;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6729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Provides for sensitivity analysis and uncertainty; 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27479">
                <a:tc>
                  <a:txBody>
                    <a:bodyPr/>
                    <a:lstStyle/>
                    <a:p>
                      <a:pPr marL="0" indent="0" algn="l" defTabSz="685800" rtl="0" eaLnBrk="1" fontAlgn="auto" latinLnBrk="0" hangingPunct="1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Budget costs (estimates) for each shortlisted option considered 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0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76F50D-4B26-4719-AB06-A29120462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4544" y="764704"/>
            <a:ext cx="4493828" cy="4278560"/>
          </a:xfrm>
        </p:spPr>
        <p:txBody>
          <a:bodyPr>
            <a:normAutofit fontScale="92500" lnSpcReduction="10000"/>
          </a:bodyPr>
          <a:lstStyle/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GB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of options to manage All risks across the site;</a:t>
            </a:r>
          </a:p>
          <a:p>
            <a:pPr marL="914400" lvl="1" indent="-342900">
              <a:buFont typeface="Wingdings" panose="05000000000000000000" pitchFamily="2" charset="2"/>
              <a:buChar char="ü"/>
            </a:pPr>
            <a:endParaRPr lang="en-GB" sz="1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GB" sz="1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 to take </a:t>
            </a:r>
            <a:r>
              <a:rPr lang="en-GB" sz="1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of DAERA, DfI and NI 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Water’s interests;</a:t>
            </a:r>
          </a:p>
          <a:p>
            <a:pPr marL="914400" lvl="1" indent="-342900">
              <a:buFont typeface="Wingdings" panose="05000000000000000000" pitchFamily="2" charset="2"/>
              <a:buChar char="ü"/>
            </a:pPr>
            <a:endParaRPr lang="en-GB" sz="19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GB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contingency for failure of certain elements or impact due to climatic </a:t>
            </a:r>
            <a:r>
              <a:rPr lang="en-GB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variability;</a:t>
            </a:r>
          </a:p>
          <a:p>
            <a:pPr marL="914400" lvl="1" indent="-342900">
              <a:buFont typeface="Wingdings" panose="05000000000000000000" pitchFamily="2" charset="2"/>
              <a:buChar char="ü"/>
            </a:pPr>
            <a:endParaRPr lang="en-GB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GB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system </a:t>
            </a:r>
            <a:r>
              <a:rPr lang="en-GB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and </a:t>
            </a:r>
            <a:r>
              <a:rPr lang="en-GB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maintenance;</a:t>
            </a:r>
          </a:p>
          <a:p>
            <a:pPr marL="914400" lvl="1" indent="-342900">
              <a:buFont typeface="Wingdings" panose="05000000000000000000" pitchFamily="2" charset="2"/>
              <a:buChar char="ü"/>
            </a:pPr>
            <a:endParaRPr lang="en-GB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42900">
              <a:buFont typeface="Wingdings" panose="05000000000000000000" pitchFamily="2" charset="2"/>
              <a:buChar char="ü"/>
            </a:pPr>
            <a:r>
              <a:rPr lang="en-GB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</a:t>
            </a:r>
            <a:r>
              <a:rPr lang="en-GB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  <a:r>
              <a:rPr lang="en-GB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/ site issues</a:t>
            </a:r>
            <a:endParaRPr lang="en-GB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/>
            <a:endParaRPr lang="en-GB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93604"/>
              </p:ext>
            </p:extLst>
          </p:nvPr>
        </p:nvGraphicFramePr>
        <p:xfrm>
          <a:off x="251519" y="116632"/>
          <a:ext cx="870314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314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</a:t>
                      </a:r>
                      <a:r>
                        <a:rPr lang="en-GB" sz="24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</a:t>
                      </a:r>
                      <a:r>
                        <a:rPr lang="en-GB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emediation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764704"/>
            <a:ext cx="4350081" cy="2376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131840"/>
            <a:ext cx="4307405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74970" y="883183"/>
            <a:ext cx="2221904" cy="12241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</a:rPr>
              <a:t>Remediation options appraisal </a:t>
            </a:r>
            <a:endParaRPr lang="en-GB" sz="1800" dirty="0">
              <a:solidFill>
                <a:prstClr val="black"/>
              </a:solidFill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835518" y="2204864"/>
            <a:ext cx="2700808" cy="2736304"/>
          </a:xfrm>
          <a:prstGeom prst="upArrowCallout">
            <a:avLst>
              <a:gd name="adj1" fmla="val 30653"/>
              <a:gd name="adj2" fmla="val 25000"/>
              <a:gd name="adj3" fmla="val 25000"/>
              <a:gd name="adj4" fmla="val 7397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prstClr val="black"/>
                </a:solidFill>
              </a:rPr>
              <a:t>Identify feasible options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prstClr val="black"/>
                </a:solidFill>
              </a:rPr>
              <a:t>Detailed evaluation of options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333399"/>
                </a:solidFill>
              </a:rPr>
              <a:t>Develop &amp; agree the remediation strategy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2035" y="852351"/>
            <a:ext cx="482453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remediation strategy subject to: </a:t>
            </a:r>
          </a:p>
          <a:p>
            <a:endParaRPr lang="en-GB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&amp; update of options via the ICT contract;</a:t>
            </a:r>
          </a:p>
          <a:p>
            <a:pPr lvl="1"/>
            <a:endParaRPr lang="en-GB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the combination </a:t>
            </a: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highest performing options 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manage the risks and support site vision; </a:t>
            </a:r>
            <a:endParaRPr lang="en-GB" sz="180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GB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with NI Water’s contingency plans and the A6 scheme (Drumahoe to Stradreagh</a:t>
            </a: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of the business case.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23528" y="309599"/>
            <a:ext cx="8064896" cy="4497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GB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496401"/>
              </p:ext>
            </p:extLst>
          </p:nvPr>
        </p:nvGraphicFramePr>
        <p:xfrm>
          <a:off x="683568" y="81957"/>
          <a:ext cx="79928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Remediation Strategy – next steps 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9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159221"/>
            <a:ext cx="7886700" cy="1325563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GB" sz="3200" b="1" kern="0" dirty="0" smtClean="0">
                <a:solidFill>
                  <a:schemeClr val="tx2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endParaRPr lang="en-GB" sz="3200" b="1" kern="0" dirty="0">
              <a:solidFill>
                <a:schemeClr val="tx2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CC3BA4D4-C172-4825-83B2-F8B5AB42A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850" y="1504732"/>
            <a:ext cx="7416800" cy="4038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endParaRPr lang="en-GB" sz="2400" b="1" dirty="0">
              <a:solidFill>
                <a:srgbClr val="142062"/>
              </a:solidFill>
              <a:latin typeface="+mj-lt"/>
            </a:endParaRPr>
          </a:p>
          <a:p>
            <a:pPr marL="0" indent="0">
              <a:spcBef>
                <a:spcPct val="0"/>
              </a:spcBef>
              <a:buNone/>
            </a:pPr>
            <a:endParaRPr lang="en-GB" sz="2400" b="1" dirty="0" smtClean="0">
              <a:solidFill>
                <a:srgbClr val="142062"/>
              </a:solidFill>
              <a:latin typeface="+mj-lt"/>
            </a:endParaRPr>
          </a:p>
          <a:p>
            <a:pPr marL="0" indent="0">
              <a:spcBef>
                <a:spcPct val="0"/>
              </a:spcBef>
              <a:buNone/>
            </a:pPr>
            <a:endParaRPr lang="en-GB" sz="2400" b="1" dirty="0">
              <a:solidFill>
                <a:srgbClr val="142062"/>
              </a:solidFill>
              <a:latin typeface="+mj-lt"/>
            </a:endParaRPr>
          </a:p>
          <a:p>
            <a:pPr marL="0" indent="0">
              <a:spcBef>
                <a:spcPct val="0"/>
              </a:spcBef>
              <a:buNone/>
            </a:pPr>
            <a:endParaRPr lang="en-GB" sz="2400" b="1" dirty="0" smtClean="0">
              <a:solidFill>
                <a:srgbClr val="142062"/>
              </a:solidFill>
              <a:latin typeface="+mj-lt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142062"/>
              </a:solidFill>
              <a:latin typeface="+mj-lt"/>
            </a:endParaRPr>
          </a:p>
          <a:p>
            <a:pPr marL="0" indent="0">
              <a:spcBef>
                <a:spcPct val="0"/>
              </a:spcBef>
            </a:pPr>
            <a:endParaRPr lang="en-GB" sz="2400" b="1" dirty="0">
              <a:solidFill>
                <a:srgbClr val="142062"/>
              </a:solidFill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530983"/>
              </p:ext>
            </p:extLst>
          </p:nvPr>
        </p:nvGraphicFramePr>
        <p:xfrm>
          <a:off x="251520" y="159220"/>
          <a:ext cx="8568952" cy="4901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/>
              </a:tblGrid>
              <a:tr h="596183"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ＭＳ Ｐゴシック" charset="-128"/>
                          <a:cs typeface="Arial" panose="020B0604020202020204" pitchFamily="34" charset="0"/>
                        </a:rPr>
                        <a:t>Mobuoy Masterplan &amp; Vision – Draft Discussion Document</a:t>
                      </a:r>
                    </a:p>
                    <a:p>
                      <a:pPr algn="ctr"/>
                      <a:endParaRPr lang="en-GB" sz="2000" b="1" kern="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800" dirty="0"/>
                    </a:p>
                  </a:txBody>
                  <a:tcPr/>
                </a:tc>
              </a:tr>
              <a:tr h="8207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positive and lasting site legacy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07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collaborative approach to a vision and Development plan 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07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Asset on the edge of the City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43323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spcBef>
                          <a:spcPct val="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Creation and development</a:t>
                      </a:r>
                      <a:r>
                        <a:rPr lang="en-GB" sz="18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green infrastructure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077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community led approach</a:t>
                      </a:r>
                    </a:p>
                    <a:p>
                      <a:pPr marL="0" indent="0" algn="l" defTabSz="685800" rtl="0" eaLnBrk="1" latinLnBrk="0" hangingPunct="1">
                        <a:buFont typeface="Arial" panose="020B0604020202020204" pitchFamily="34" charset="0"/>
                        <a:buNone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2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63280" y="978672"/>
            <a:ext cx="2172072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1200" b="1" dirty="0">
              <a:solidFill>
                <a:srgbClr val="091B5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466" y="738984"/>
            <a:ext cx="2897064" cy="181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03" y="5002389"/>
            <a:ext cx="176456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b="1" dirty="0">
                <a:ea typeface="ＭＳ Ｐゴシック" charset="-128"/>
                <a:cs typeface="ＭＳ Ｐゴシック" charset="-128"/>
              </a:rPr>
              <a:t>NIEA Business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8632" y="4132135"/>
            <a:ext cx="304491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b="1" dirty="0">
                <a:ea typeface="ＭＳ Ｐゴシック" charset="-128"/>
                <a:cs typeface="ＭＳ Ｐゴシック" charset="-128"/>
              </a:rPr>
              <a:t>DCSDC Inclusive Strategic Growth Plan </a:t>
            </a:r>
            <a:r>
              <a:rPr lang="en-GB" sz="1200" b="1" dirty="0" smtClean="0">
                <a:ea typeface="ＭＳ Ｐゴシック" charset="-128"/>
                <a:cs typeface="ＭＳ Ｐゴシック" charset="-128"/>
              </a:rPr>
              <a:t>2017- </a:t>
            </a:r>
            <a:r>
              <a:rPr lang="en-GB" sz="1200" b="1" dirty="0">
                <a:ea typeface="ＭＳ Ｐゴシック" charset="-128"/>
                <a:cs typeface="ＭＳ Ｐゴシック" charset="-128"/>
              </a:rPr>
              <a:t>2032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7632" y="5131655"/>
            <a:ext cx="21602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b="1" dirty="0">
                <a:ea typeface="ＭＳ Ｐゴシック" charset="-128"/>
                <a:cs typeface="ＭＳ Ｐゴシック" charset="-128"/>
              </a:rPr>
              <a:t>DCSDC Local Development Plan</a:t>
            </a:r>
            <a:r>
              <a:rPr lang="en-GB" sz="1200" b="1" dirty="0">
                <a:solidFill>
                  <a:srgbClr val="091B59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0152" y="2589909"/>
            <a:ext cx="246159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1200" b="1" dirty="0">
                <a:ea typeface="ＭＳ Ｐゴシック" charset="-128"/>
                <a:cs typeface="ＭＳ Ｐゴシック" charset="-128"/>
              </a:rPr>
              <a:t>DCSDC Green Infrastructure Plan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5" y="560447"/>
            <a:ext cx="1799441" cy="2492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8" y="2496347"/>
            <a:ext cx="2398519" cy="2458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83" y="1646301"/>
            <a:ext cx="2572029" cy="229278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39467"/>
              </p:ext>
            </p:extLst>
          </p:nvPr>
        </p:nvGraphicFramePr>
        <p:xfrm>
          <a:off x="129243" y="21977"/>
          <a:ext cx="8635636" cy="598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5636"/>
              </a:tblGrid>
              <a:tr h="59871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GB" sz="24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Strategic Drivers</a:t>
                      </a:r>
                      <a:endParaRPr lang="en-GB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36" y="3103072"/>
            <a:ext cx="2075608" cy="20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3BA4D4-C172-4825-83B2-F8B5AB42A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277932"/>
            <a:ext cx="8352928" cy="5112568"/>
          </a:xfrm>
        </p:spPr>
        <p:txBody>
          <a:bodyPr/>
          <a:lstStyle/>
          <a:p>
            <a:pPr marL="0" indent="0" algn="ctr"/>
            <a:endParaRPr lang="en-GB" sz="2400" b="1" dirty="0">
              <a:solidFill>
                <a:srgbClr val="029434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91B59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91B59"/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rgbClr val="091B59"/>
              </a:solidFill>
            </a:endParaRPr>
          </a:p>
          <a:p>
            <a:pPr marL="0" indent="0"/>
            <a:endParaRPr lang="en-GB" dirty="0"/>
          </a:p>
          <a:p>
            <a:pPr marL="0" indent="0"/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135190"/>
              </p:ext>
            </p:extLst>
          </p:nvPr>
        </p:nvGraphicFramePr>
        <p:xfrm>
          <a:off x="323528" y="27557"/>
          <a:ext cx="8280920" cy="5345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/>
              </a:tblGrid>
              <a:tr h="4046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rgbClr val="091B59"/>
                          </a:solidFill>
                        </a:rPr>
                        <a:t>Site Potential</a:t>
                      </a:r>
                      <a:endParaRPr lang="en-GB" sz="3600" dirty="0"/>
                    </a:p>
                  </a:txBody>
                  <a:tcPr/>
                </a:tc>
              </a:tr>
              <a:tr h="3852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Contribute to the outcomes of DAERA’s vision &amp;  Council’s plans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6509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flagship multifunctional green and blue space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 a beacon of innovative environmental management practices 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063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a partnership between statutory, voluntary and community and interest based stakeholders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063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DCSDC’s experience in the restoration of former landfill sites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7009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 Circular Economy targets &amp; waste management target</a:t>
                      </a:r>
                    </a:p>
                    <a:p>
                      <a:pPr marL="0" indent="0">
                        <a:buNone/>
                      </a:pPr>
                      <a:endParaRPr lang="en-GB" sz="1800" b="0" dirty="0" smtClean="0">
                        <a:solidFill>
                          <a:srgbClr val="091B5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063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Creating jobs in </a:t>
                      </a:r>
                      <a:r>
                        <a:rPr lang="en-GB" sz="1800" b="0" dirty="0" err="1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Cleantech</a:t>
                      </a: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sector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3602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solidFill>
                            <a:srgbClr val="091B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 with other “Landfill to Park” projects on a world wide basis </a:t>
                      </a:r>
                      <a:endParaRPr lang="en-GB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1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9FD1AB-45C0-4527-A619-A1FB5AFE1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06" y="786498"/>
            <a:ext cx="8939990" cy="4730733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endParaRPr lang="en-GB" sz="2000" b="1" dirty="0" smtClean="0"/>
          </a:p>
          <a:p>
            <a:pPr lvl="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0" lvl="0" indent="0"/>
            <a:endParaRPr lang="en-GB" sz="2000" b="1" dirty="0"/>
          </a:p>
          <a:p>
            <a:pPr lvl="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142062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</a:pPr>
            <a:endParaRPr lang="en-GB" sz="2400" b="1" dirty="0">
              <a:solidFill>
                <a:srgbClr val="142062"/>
              </a:solidFill>
              <a:latin typeface="+mj-lt"/>
            </a:endParaRPr>
          </a:p>
        </p:txBody>
      </p:sp>
      <p:pic>
        <p:nvPicPr>
          <p:cNvPr id="8" name="irc_mi" descr="Related image">
            <a:hlinkClick r:id="rId3"/>
            <a:extLst>
              <a:ext uri="{FF2B5EF4-FFF2-40B4-BE49-F238E27FC236}">
                <a16:creationId xmlns="" xmlns:a16="http://schemas.microsoft.com/office/drawing/2014/main" id="{E636A74B-1CBB-44B7-A690-76E1D3677D3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006" y="116631"/>
            <a:ext cx="4381490" cy="25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1"/>
            <a:ext cx="4248472" cy="266429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151045"/>
              </p:ext>
            </p:extLst>
          </p:nvPr>
        </p:nvGraphicFramePr>
        <p:xfrm>
          <a:off x="251520" y="116632"/>
          <a:ext cx="4248472" cy="5184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128134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kern="1200" dirty="0" smtClean="0">
                          <a:solidFill>
                            <a:srgbClr val="091B59"/>
                          </a:solidFill>
                          <a:latin typeface="+mn-lt"/>
                          <a:ea typeface="+mn-ea"/>
                          <a:cs typeface="+mn-cs"/>
                        </a:rPr>
                        <a:t>Vision Building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600" b="1" kern="1200" dirty="0">
                        <a:solidFill>
                          <a:srgbClr val="091B5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61924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Interactive Faughan Wetlands Education Park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4199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STEAM Education Centre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4199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Learning Hub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8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1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428" t="45161" r="43898" b="22671"/>
          <a:stretch/>
        </p:blipFill>
        <p:spPr>
          <a:xfrm>
            <a:off x="3936612" y="764704"/>
            <a:ext cx="5063750" cy="462217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9935"/>
              </p:ext>
            </p:extLst>
          </p:nvPr>
        </p:nvGraphicFramePr>
        <p:xfrm>
          <a:off x="179512" y="13634"/>
          <a:ext cx="8820850" cy="607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0850"/>
              </a:tblGrid>
              <a:tr h="607054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tx2"/>
                          </a:solidFill>
                        </a:rPr>
                        <a:t>Agenda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735218"/>
              </p:ext>
            </p:extLst>
          </p:nvPr>
        </p:nvGraphicFramePr>
        <p:xfrm>
          <a:off x="179512" y="700753"/>
          <a:ext cx="3528392" cy="4686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140226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endParaRPr lang="en-GB" sz="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638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Criminal Case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8745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Mobouy</a:t>
                      </a:r>
                      <a:r>
                        <a:rPr lang="en-GB" sz="1600" b="0" kern="1200" baseline="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Working Group – Follow up</a:t>
                      </a:r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638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Waste regulation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7517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Site History</a:t>
                      </a:r>
                    </a:p>
                    <a:p>
                      <a:pPr marL="0" indent="0" algn="l" defTabSz="685800" rtl="0" eaLnBrk="1" latinLnBrk="0" hangingPunct="1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2198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Protecting the drinking water</a:t>
                      </a:r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015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Strategy </a:t>
                      </a:r>
                    </a:p>
                    <a:p>
                      <a:pPr marL="0" algn="l" defTabSz="685800" rtl="0" eaLnBrk="1" latinLnBrk="0" hangingPunct="1"/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63884">
                <a:tc>
                  <a:txBody>
                    <a:bodyPr/>
                    <a:lstStyle/>
                    <a:p>
                      <a:pPr marL="0" indent="-715963" algn="l" defTabSz="685800" rtl="0" eaLnBrk="1" latinLnBrk="0" hangingPunct="1"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DAERA / Council  Partnership to develop Site Vision</a:t>
                      </a:r>
                    </a:p>
                  </a:txBody>
                  <a:tcPr/>
                </a:tc>
              </a:tr>
              <a:tr h="504096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16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Q&amp;A</a:t>
                      </a:r>
                      <a:endParaRPr lang="en-GB" sz="16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0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422" y="188640"/>
            <a:ext cx="2361337" cy="518457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 b="1" dirty="0">
                <a:solidFill>
                  <a:srgbClr val="091B59"/>
                </a:solidFill>
                <a:latin typeface="+mn-lt"/>
                <a:ea typeface="+mn-ea"/>
                <a:cs typeface="+mn-cs"/>
              </a:rPr>
              <a:t>Vision Building </a:t>
            </a:r>
            <a:br>
              <a:rPr lang="en-GB" sz="4000" b="1" dirty="0">
                <a:solidFill>
                  <a:srgbClr val="091B59"/>
                </a:solidFill>
                <a:latin typeface="+mn-lt"/>
                <a:ea typeface="+mn-ea"/>
                <a:cs typeface="+mn-cs"/>
              </a:rPr>
            </a:br>
            <a:r>
              <a:rPr lang="en-GB" sz="4000" b="1" dirty="0">
                <a:solidFill>
                  <a:srgbClr val="091B59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4000" b="1" dirty="0">
                <a:solidFill>
                  <a:srgbClr val="091B59"/>
                </a:solidFill>
                <a:latin typeface="+mn-lt"/>
                <a:ea typeface="+mn-ea"/>
                <a:cs typeface="+mn-cs"/>
              </a:rPr>
            </a:br>
            <a:r>
              <a:rPr lang="en-GB" sz="4000" b="1" dirty="0">
                <a:solidFill>
                  <a:srgbClr val="091B59"/>
                </a:solidFill>
                <a:latin typeface="+mn-lt"/>
                <a:ea typeface="+mn-ea"/>
                <a:cs typeface="+mn-cs"/>
              </a:rPr>
              <a:t>Imagine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A381FA-3708-40BF-AF9A-8530499FC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833" y="187152"/>
            <a:ext cx="682583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E91D55-A25A-43F4-86CA-763D95004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142" y="2940589"/>
            <a:ext cx="3003559" cy="192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1FFA96-AE98-49A7-A491-C1B38D5527E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808312" cy="2304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9ABA76-C3C7-4D7C-BF65-53128D5F4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92" y="240854"/>
            <a:ext cx="2857661" cy="2324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86697F-C7CA-4F86-B697-6CBBB2977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75" y="2940589"/>
            <a:ext cx="4464496" cy="1928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388789-F4CA-4CCF-BB18-9FA002B30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377" y="273158"/>
            <a:ext cx="2715342" cy="22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455FC3-AF33-4E69-8314-6014CEB0A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73" y="3885145"/>
            <a:ext cx="9108504" cy="1337527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 bwMode="auto">
          <a:xfrm>
            <a:off x="5868870" y="5150650"/>
            <a:ext cx="288032" cy="3393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1031800"/>
            <a:ext cx="7992888" cy="285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800" dirty="0" smtClean="0">
                <a:latin typeface="Arial" panose="020B0604020202020204" pitchFamily="34" charset="0"/>
                <a:ea typeface="Calibri" panose="020F0502020204030204" pitchFamily="34" charset="0"/>
              </a:rPr>
              <a:t>Presentation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of the vision paper to NIEA Board – early Jan 2020</a:t>
            </a:r>
            <a:endParaRPr lang="en-GB" sz="1800" dirty="0"/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Presentation of the vision paper to DAERA Permanent Secretary – mid Jan 2020</a:t>
            </a:r>
            <a:endParaRPr lang="en-GB" sz="1800" dirty="0"/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Presentation of the vision  to Derry City &amp; Strabane District Council’s Officials</a:t>
            </a:r>
            <a:endParaRPr lang="en-GB" sz="1800" dirty="0"/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Presentation of the vision paper to Derry City &amp; Strabane District Council’s elected representatives – Late Jan 2020</a:t>
            </a:r>
            <a:endParaRPr lang="en-GB" sz="1800" dirty="0"/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Presentation of the vision paper to local stakeholders – Feb 2020</a:t>
            </a:r>
            <a:endParaRPr lang="en-GB" sz="1800" dirty="0">
              <a:effectLst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307949"/>
              </p:ext>
            </p:extLst>
          </p:nvPr>
        </p:nvGraphicFramePr>
        <p:xfrm>
          <a:off x="110073" y="66061"/>
          <a:ext cx="8687985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7985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kern="1200" dirty="0" smtClean="0">
                          <a:solidFill>
                            <a:srgbClr val="091B59"/>
                          </a:solidFill>
                          <a:latin typeface="+mn-lt"/>
                          <a:ea typeface="+mn-ea"/>
                          <a:cs typeface="+mn-cs"/>
                        </a:rPr>
                        <a:t>Stakeholder Engagement 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Up Arrow 10"/>
          <p:cNvSpPr/>
          <p:nvPr/>
        </p:nvSpPr>
        <p:spPr bwMode="auto">
          <a:xfrm>
            <a:off x="4664325" y="5163830"/>
            <a:ext cx="288032" cy="3393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3553069" y="5163830"/>
            <a:ext cx="288032" cy="339348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613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99792" y="1540784"/>
            <a:ext cx="3352563" cy="792570"/>
          </a:xfrm>
          <a:prstGeom prst="rect">
            <a:avLst/>
          </a:prstGeom>
          <a:solidFill>
            <a:srgbClr val="0294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Surface Activities &amp; Management – Other stakeholders &amp; Council </a:t>
            </a:r>
            <a:endParaRPr lang="en-GB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9792" y="2374476"/>
            <a:ext cx="3352562" cy="94139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Remediation Proposal- DAERA </a:t>
            </a:r>
            <a:endParaRPr lang="en-GB" sz="1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3011"/>
              </p:ext>
            </p:extLst>
          </p:nvPr>
        </p:nvGraphicFramePr>
        <p:xfrm>
          <a:off x="179512" y="48025"/>
          <a:ext cx="885698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rgbClr val="091B59"/>
                          </a:solidFill>
                          <a:latin typeface="+mn-lt"/>
                          <a:ea typeface="+mn-ea"/>
                          <a:cs typeface="+mn-cs"/>
                        </a:rPr>
                        <a:t>Envisaged Responsibilities for different parts of the Site on Completion</a:t>
                      </a:r>
                    </a:p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2699792" y="3356992"/>
            <a:ext cx="3352562" cy="1762047"/>
          </a:xfrm>
          <a:prstGeom prst="rect">
            <a:avLst/>
          </a:prstGeom>
          <a:solidFill>
            <a:srgbClr val="333399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Underlying sub surface of site - DAERA</a:t>
            </a:r>
          </a:p>
        </p:txBody>
      </p:sp>
    </p:spTree>
    <p:extLst>
      <p:ext uri="{BB962C8B-B14F-4D97-AF65-F5344CB8AC3E}">
        <p14:creationId xmlns:p14="http://schemas.microsoft.com/office/powerpoint/2010/main" val="16310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11004" y="260648"/>
            <a:ext cx="2446040" cy="762000"/>
          </a:xfrm>
        </p:spPr>
        <p:txBody>
          <a:bodyPr/>
          <a:lstStyle/>
          <a:p>
            <a:pPr algn="ctr" eaLnBrk="1" hangingPunct="1"/>
            <a:r>
              <a:rPr lang="en-GB" sz="3200" dirty="0" smtClean="0"/>
              <a:t> </a:t>
            </a:r>
            <a:endParaRPr lang="en-GB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B66B7EA-ED3E-4324-B6EA-A92633BFF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018259"/>
            <a:ext cx="8208912" cy="4038600"/>
          </a:xfrm>
        </p:spPr>
        <p:txBody>
          <a:bodyPr/>
          <a:lstStyle/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864089"/>
              </p:ext>
            </p:extLst>
          </p:nvPr>
        </p:nvGraphicFramePr>
        <p:xfrm>
          <a:off x="395536" y="32048"/>
          <a:ext cx="820891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002060"/>
                          </a:solidFill>
                        </a:rPr>
                        <a:t>Objectives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499562"/>
              </p:ext>
            </p:extLst>
          </p:nvPr>
        </p:nvGraphicFramePr>
        <p:xfrm>
          <a:off x="388031" y="995878"/>
          <a:ext cx="8141443" cy="3686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1443"/>
              </a:tblGrid>
              <a:tr h="118320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 endorsement for integrated DAERA / NIEA Vision &amp; Development plan</a:t>
                      </a:r>
                    </a:p>
                    <a:p>
                      <a:endParaRPr lang="en-GB" sz="1800" b="0" dirty="0"/>
                    </a:p>
                  </a:txBody>
                  <a:tcPr/>
                </a:tc>
              </a:tr>
              <a:tr h="8344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operation eventually by stakeholders and /or Council </a:t>
                      </a:r>
                    </a:p>
                    <a:p>
                      <a:endParaRPr lang="en-GB" sz="1800" b="0" dirty="0"/>
                    </a:p>
                  </a:txBody>
                  <a:tcPr/>
                </a:tc>
              </a:tr>
              <a:tr h="8344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Integrated approach to the consultation and engagement process</a:t>
                      </a:r>
                    </a:p>
                    <a:p>
                      <a:endParaRPr lang="en-GB" sz="1800" b="0" dirty="0"/>
                    </a:p>
                  </a:txBody>
                  <a:tcPr/>
                </a:tc>
              </a:tr>
              <a:tr h="83446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Moving forward together</a:t>
                      </a:r>
                    </a:p>
                    <a:p>
                      <a:endParaRPr lang="en-GB" sz="18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6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" y="692696"/>
            <a:ext cx="9010600" cy="497962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 bwMode="auto">
          <a:xfrm>
            <a:off x="2915816" y="3356992"/>
            <a:ext cx="360040" cy="36004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845374"/>
              </p:ext>
            </p:extLst>
          </p:nvPr>
        </p:nvGraphicFramePr>
        <p:xfrm>
          <a:off x="251520" y="32049"/>
          <a:ext cx="86214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1404"/>
              </a:tblGrid>
              <a:tr h="44462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Timeline</a:t>
                      </a:r>
                      <a:endParaRPr lang="en-GB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0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892480" cy="3960440"/>
          </a:xfrm>
        </p:spPr>
        <p:txBody>
          <a:bodyPr>
            <a:noAutofit/>
          </a:bodyPr>
          <a:lstStyle/>
          <a:p>
            <a:pPr marL="42863" lvl="1" indent="0">
              <a:buNone/>
              <a:tabLst>
                <a:tab pos="2289572" algn="l"/>
              </a:tabLst>
            </a:pPr>
            <a:endParaRPr lang="en-GB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72173"/>
              </p:ext>
            </p:extLst>
          </p:nvPr>
        </p:nvGraphicFramePr>
        <p:xfrm>
          <a:off x="151858" y="116632"/>
          <a:ext cx="8964488" cy="5317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5883"/>
                <a:gridCol w="428605"/>
              </a:tblGrid>
              <a:tr h="41053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 Mobuoy Working Group- Summary of</a:t>
                      </a:r>
                      <a:r>
                        <a:rPr lang="en-GB" sz="20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Queries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/>
                </a:tc>
              </a:tr>
              <a:tr h="61410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Provide an explanation of what happened</a:t>
                      </a:r>
                      <a:r>
                        <a:rPr lang="en-GB" sz="1700" kern="1200" baseline="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the </a:t>
                      </a: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extent of investigation; Knowledge of extent and type of waste present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14103"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Provide an update on the proposed</a:t>
                      </a:r>
                      <a:r>
                        <a:rPr lang="en-GB" sz="1700" kern="1200" baseline="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Inquiry into all illegal waste in N. Ireland, but What was done?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0279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 How to ensure Polluter Pays Principle is adopted: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1410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 What are the plans to deal with waste .</a:t>
                      </a:r>
                      <a:r>
                        <a:rPr lang="en-GB" sz="1700" kern="1200" baseline="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What Decisions have been taken in respect to Remediation of the site  Has a preferred option been agreed?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8640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GB" sz="1700" kern="1200" baseline="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Will water will be safe? can this be guaranteed without removing the waste? 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14103">
                <a:tc>
                  <a:txBody>
                    <a:bodyPr/>
                    <a:lstStyle/>
                    <a:p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 Costs estimates appear</a:t>
                      </a:r>
                      <a:r>
                        <a:rPr lang="en-GB" sz="1700" kern="1200" baseline="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be</a:t>
                      </a: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wide ranging; Can the Department confirm the estimated costs to remediate the site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452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7.What would happen if the waste starts to leach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452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 What are repercussions for the proposed A6 (Drumahoe to Stradreagh): 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52036">
                <a:tc>
                  <a:txBody>
                    <a:bodyPr/>
                    <a:lstStyle/>
                    <a:p>
                      <a:r>
                        <a:rPr lang="en-GB" sz="1700" kern="1200" dirty="0" smtClean="0">
                          <a:solidFill>
                            <a:srgbClr val="3333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 There are reports the water treatment plant has been moved up above Mobuoy</a:t>
                      </a:r>
                      <a:endParaRPr lang="en-GB" sz="1700" kern="1200" dirty="0">
                        <a:solidFill>
                          <a:srgbClr val="3333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7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99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331640" y="1268760"/>
            <a:ext cx="3456384" cy="37264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72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76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57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38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55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527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099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671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GB" sz="15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5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5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5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5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500" b="1" kern="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05" y="747857"/>
            <a:ext cx="33950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562758"/>
              </p:ext>
            </p:extLst>
          </p:nvPr>
        </p:nvGraphicFramePr>
        <p:xfrm>
          <a:off x="323528" y="199146"/>
          <a:ext cx="84969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rgbClr val="002060"/>
                          </a:solidFill>
                        </a:rPr>
                        <a:t>Next Steps</a:t>
                      </a:r>
                      <a:endParaRPr lang="en-GB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904085"/>
              </p:ext>
            </p:extLst>
          </p:nvPr>
        </p:nvGraphicFramePr>
        <p:xfrm>
          <a:off x="341919" y="837726"/>
          <a:ext cx="8496944" cy="445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44"/>
              </a:tblGrid>
              <a:tr h="144016">
                <a:tc>
                  <a:txBody>
                    <a:bodyPr/>
                    <a:lstStyle/>
                    <a:p>
                      <a:endParaRPr lang="en-GB" sz="100" kern="0" dirty="0" smtClean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00" dirty="0"/>
                    </a:p>
                  </a:txBody>
                  <a:tcPr/>
                </a:tc>
              </a:tr>
              <a:tr h="97537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 environmental monitoring</a:t>
                      </a:r>
                      <a:r>
                        <a:rPr lang="en-GB" sz="1800" b="0" kern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  <a:tr h="975376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GB" sz="2000" kern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site vision with community / Stakeholder engagement; 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  <a:tr h="7845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Appoint an ICT to develop remediation options &amp; plans;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  <a:tr h="88872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 planning permission and further update business case; and 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  <a:tr h="68789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Remediation Strategy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5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91630"/>
              </p:ext>
            </p:extLst>
          </p:nvPr>
        </p:nvGraphicFramePr>
        <p:xfrm>
          <a:off x="179512" y="13634"/>
          <a:ext cx="882085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0850"/>
              </a:tblGrid>
              <a:tr h="60705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Summary of Outcomes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554563"/>
              </p:ext>
            </p:extLst>
          </p:nvPr>
        </p:nvGraphicFramePr>
        <p:xfrm>
          <a:off x="899592" y="1154440"/>
          <a:ext cx="763284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Council Authority to proceed with Integrated Approach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473820"/>
              </p:ext>
            </p:extLst>
          </p:nvPr>
        </p:nvGraphicFramePr>
        <p:xfrm>
          <a:off x="899592" y="3068960"/>
          <a:ext cx="76328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 agreed programme and timetable for delivery of a robust co-designed Vision and Development/ Master Plan for the future use of the site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6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562576"/>
            <a:ext cx="8712968" cy="48342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1760" y="2294874"/>
            <a:ext cx="3456384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/>
              </a:rPr>
              <a:t>Q&amp;A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11760" y="20862"/>
            <a:ext cx="5832648" cy="48605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68707"/>
              </p:ext>
            </p:extLst>
          </p:nvPr>
        </p:nvGraphicFramePr>
        <p:xfrm>
          <a:off x="179512" y="-28625"/>
          <a:ext cx="8712968" cy="5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51983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Faughan Wetlands Park?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6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36958"/>
              </p:ext>
            </p:extLst>
          </p:nvPr>
        </p:nvGraphicFramePr>
        <p:xfrm>
          <a:off x="142714" y="19405"/>
          <a:ext cx="897177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77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Drone Footage </a:t>
                      </a:r>
                      <a:endParaRPr lang="en-GB" sz="3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9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683568" y="548680"/>
            <a:ext cx="5543550" cy="571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pPr algn="ctr"/>
            <a:r>
              <a:rPr lang="en-GB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199832"/>
              </p:ext>
            </p:extLst>
          </p:nvPr>
        </p:nvGraphicFramePr>
        <p:xfrm>
          <a:off x="251520" y="116632"/>
          <a:ext cx="8712968" cy="4305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78753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Mobuoy Criminal Case</a:t>
                      </a:r>
                      <a:endParaRPr lang="en-GB" sz="2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7940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 criminal case;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  <a:tr h="87940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 date set for 7</a:t>
                      </a:r>
                      <a:r>
                        <a:rPr lang="en-GB" sz="2000" baseline="300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20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Sept 2020;</a:t>
                      </a:r>
                    </a:p>
                  </a:txBody>
                  <a:tcPr/>
                </a:tc>
              </a:tr>
              <a:tr h="87940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project information is evidence in the criminal case; 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  <a:tr h="87940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Remain limited in what information we are able to share at this point;  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0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892480" cy="3960440"/>
          </a:xfrm>
        </p:spPr>
        <p:txBody>
          <a:bodyPr>
            <a:noAutofit/>
          </a:bodyPr>
          <a:lstStyle/>
          <a:p>
            <a:pPr marL="42863" lvl="1" indent="0">
              <a:buNone/>
              <a:tabLst>
                <a:tab pos="2289572" algn="l"/>
              </a:tabLst>
            </a:pPr>
            <a:endParaRPr lang="en-GB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179560"/>
              </p:ext>
            </p:extLst>
          </p:nvPr>
        </p:nvGraphicFramePr>
        <p:xfrm>
          <a:off x="107504" y="55985"/>
          <a:ext cx="8928992" cy="5444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  <a:gridCol w="216024"/>
              </a:tblGrid>
              <a:tr h="448469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Council Mobuoy Working Group- Summary of Queries</a:t>
                      </a:r>
                      <a:endParaRPr lang="en-GB" sz="2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700" dirty="0"/>
                    </a:p>
                  </a:txBody>
                  <a:tcPr/>
                </a:tc>
              </a:tr>
              <a:tr h="62785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Provide an explanation of what happened &amp; the extent of investigation; Knowledge of extent and type of waste present;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7857"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Provide an update on the proposed Public Inquiry into all illegal waste in N. Ireland, but what was done?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  How to ensure Polluter Pays Principle is adopted;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7933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 What are the plans to deal with waste?  What decisions have been taken in respect to Remediation of the site?  Has a preferred option been agreed?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1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 Will water will be safe? Can this be guaranteed without removing the waste? 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7857"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 Costs estimates appear to be wide ranging; can the Department confirm the estimated costs to remediate the site?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7.What would happen if the waste starts to leach?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 What are repercussions for the proposed A6 (Drumahoe to Stradreagh)? 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86355"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 There are reports the water treatment plant has been moved up above Mobuoy.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7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3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598194" cy="3960440"/>
          </a:xfrm>
        </p:spPr>
        <p:txBody>
          <a:bodyPr>
            <a:noAutofit/>
          </a:bodyPr>
          <a:lstStyle/>
          <a:p>
            <a:pPr marL="42863" lvl="1" indent="0">
              <a:buNone/>
              <a:tabLst>
                <a:tab pos="2289572" algn="l"/>
              </a:tabLst>
            </a:pPr>
            <a:endParaRPr lang="en-GB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370390"/>
              </p:ext>
            </p:extLst>
          </p:nvPr>
        </p:nvGraphicFramePr>
        <p:xfrm>
          <a:off x="338149" y="135149"/>
          <a:ext cx="8424936" cy="5149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/>
              </a:tblGrid>
              <a:tr h="501261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Waste Regulation Mills Report- 2013</a:t>
                      </a:r>
                      <a:endParaRPr lang="en-GB" sz="2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85140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 of Mills and CJI Action plans  </a:t>
                      </a:r>
                      <a:endParaRPr lang="en-GB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140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strategy for Mobuoy under development;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74005">
                <a:tc>
                  <a:txBody>
                    <a:bodyPr/>
                    <a:lstStyle/>
                    <a:p>
                      <a:pPr marL="0" lvl="1" algn="l" defTabSz="685800" rtl="0" eaLnBrk="1" latinLnBrk="0" hangingPunct="1">
                        <a:tabLst>
                          <a:tab pos="2289572" algn="l"/>
                        </a:tabLst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Pro-active intelligence led approach to tackling waste crime under development.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0176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Regulatory transformation programme</a:t>
                      </a:r>
                    </a:p>
                    <a:p>
                      <a:pPr marL="0" algn="l" defTabSz="685800" rtl="0" eaLnBrk="1" latinLnBrk="0" hangingPunct="1"/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51404">
                <a:tc>
                  <a:txBody>
                    <a:bodyPr/>
                    <a:lstStyle/>
                    <a:p>
                      <a:pPr marL="0" lvl="1" algn="l" defTabSz="685800" rtl="0" eaLnBrk="1" latinLnBrk="0" hangingPunct="1">
                        <a:tabLst>
                          <a:tab pos="2289572" algn="l"/>
                        </a:tabLst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Increased partnership working with Councils to manage waste </a:t>
                      </a: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0176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Waste promotion and development of the Circular Economy</a:t>
                      </a:r>
                    </a:p>
                    <a:p>
                      <a:pPr marL="0" algn="l" defTabSz="685800" rtl="0" eaLnBrk="1" latinLnBrk="0" hangingPunct="1"/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9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polluter pay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Image result for polluter pay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" y="917431"/>
            <a:ext cx="3263872" cy="395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61224"/>
              </p:ext>
            </p:extLst>
          </p:nvPr>
        </p:nvGraphicFramePr>
        <p:xfrm>
          <a:off x="3779912" y="772505"/>
          <a:ext cx="5256584" cy="4096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/>
              </a:tblGrid>
              <a:tr h="473939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GB" sz="2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What's been achieved:</a:t>
                      </a:r>
                      <a:endParaRPr lang="en-GB" sz="2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22716"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Enforcement strategy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endParaRPr lang="en-GB" sz="18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Cost Recovery protocol and updated guidance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endParaRPr lang="en-GB" sz="18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Enforcement Technical Advisory Group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endParaRPr lang="en-GB" sz="1800" kern="1200" dirty="0" smtClean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r>
                        <a:rPr lang="en-GB" sz="1800" kern="1200" dirty="0" smtClean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Remediation enforcement through Environmental Liability  (Prevention and Remediation) Regulations (NI) 2009 process</a:t>
                      </a:r>
                    </a:p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9572" algn="l"/>
                        </a:tabLst>
                        <a:defRPr/>
                      </a:pPr>
                      <a:endParaRPr lang="en-GB" sz="1800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034290"/>
              </p:ext>
            </p:extLst>
          </p:nvPr>
        </p:nvGraphicFramePr>
        <p:xfrm>
          <a:off x="251520" y="23119"/>
          <a:ext cx="871296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Enforcement</a:t>
                      </a:r>
                      <a:endParaRPr lang="en-GB" sz="2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7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369741" y="521260"/>
            <a:ext cx="3191644" cy="2862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b="1" dirty="0" smtClean="0">
                <a:solidFill>
                  <a:srgbClr val="800000"/>
                </a:solidFill>
                <a:latin typeface="+mn-lt"/>
              </a:rPr>
              <a:t>Campsie Sand and Gravel Ltd</a:t>
            </a:r>
            <a:endParaRPr lang="en-GB" sz="14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45607"/>
            <a:ext cx="4214414" cy="4536465"/>
          </a:xfrm>
          <a:prstGeom prst="rect">
            <a:avLst/>
          </a:prstGeom>
        </p:spPr>
      </p:pic>
      <p:pic>
        <p:nvPicPr>
          <p:cNvPr id="2054" name="Picture 6" descr="Image result for campsie sand and grave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52" y="945608"/>
            <a:ext cx="3864018" cy="20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53" y="3483919"/>
            <a:ext cx="3853006" cy="1935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526" y="3087707"/>
            <a:ext cx="2450773" cy="30777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800000"/>
                </a:solidFill>
                <a:latin typeface="+mn-lt"/>
              </a:rPr>
              <a:t>City Industrial Waste Ltd</a:t>
            </a:r>
            <a:endParaRPr lang="en-GB" sz="1400" b="1" dirty="0">
              <a:solidFill>
                <a:srgbClr val="800000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126642"/>
              </p:ext>
            </p:extLst>
          </p:nvPr>
        </p:nvGraphicFramePr>
        <p:xfrm>
          <a:off x="380752" y="-38328"/>
          <a:ext cx="840566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5661"/>
              </a:tblGrid>
              <a:tr h="46883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Site History</a:t>
                      </a:r>
                      <a:endParaRPr lang="en-GB" sz="2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8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9027</TotalTime>
  <Words>1611</Words>
  <Application>Microsoft Office PowerPoint</Application>
  <PresentationFormat>On-screen Show (4:3)</PresentationFormat>
  <Paragraphs>307</Paragraphs>
  <Slides>39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Times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Vision Building   Imagine 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뿿졀뿿잠כაȰ窌ݱ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Arbuthnot</dc:creator>
  <cp:lastModifiedBy>Jonathan Gray</cp:lastModifiedBy>
  <cp:revision>539</cp:revision>
  <cp:lastPrinted>2020-01-09T10:30:20Z</cp:lastPrinted>
  <dcterms:created xsi:type="dcterms:W3CDTF">2016-05-04T08:42:26Z</dcterms:created>
  <dcterms:modified xsi:type="dcterms:W3CDTF">2020-03-20T14:11:25Z</dcterms:modified>
</cp:coreProperties>
</file>