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60" r:id="rId2"/>
    <p:sldId id="264" r:id="rId3"/>
    <p:sldId id="265" r:id="rId4"/>
    <p:sldId id="266" r:id="rId5"/>
    <p:sldId id="267" r:id="rId6"/>
    <p:sldId id="268" r:id="rId7"/>
    <p:sldId id="275" r:id="rId8"/>
    <p:sldId id="276" r:id="rId9"/>
    <p:sldId id="270" r:id="rId10"/>
    <p:sldId id="271" r:id="rId11"/>
    <p:sldId id="272" r:id="rId12"/>
    <p:sldId id="273"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nbar, Kirsten" initials="DK" lastIdx="1" clrIdx="0">
    <p:extLst>
      <p:ext uri="{19B8F6BF-5375-455C-9EA6-DF929625EA0E}">
        <p15:presenceInfo xmlns:p15="http://schemas.microsoft.com/office/powerpoint/2012/main" userId="S-1-5-21-2709829248-3130493357-864605649-311930" providerId="AD"/>
      </p:ext>
    </p:extLst>
  </p:cmAuthor>
  <p:cmAuthor id="2" name="Young, Eve" initials="YE" lastIdx="5" clrIdx="1">
    <p:extLst>
      <p:ext uri="{19B8F6BF-5375-455C-9EA6-DF929625EA0E}">
        <p15:presenceInfo xmlns:p15="http://schemas.microsoft.com/office/powerpoint/2012/main" userId="S-1-5-21-2709829248-3130493357-864605649-2916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661" autoAdjust="0"/>
  </p:normalViewPr>
  <p:slideViewPr>
    <p:cSldViewPr snapToGrid="0">
      <p:cViewPr varScale="1">
        <p:scale>
          <a:sx n="57" d="100"/>
          <a:sy n="57" d="100"/>
        </p:scale>
        <p:origin x="534"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91415C-05D6-4F46-A63B-0D26F35E7019}" type="datetimeFigureOut">
              <a:rPr lang="en-GB" smtClean="0"/>
              <a:t>26/07/2022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51177-9836-4A2E-B217-121672E36C95}" type="slidenum">
              <a:rPr lang="en-GB" smtClean="0"/>
              <a:t>‹#›</a:t>
            </a:fld>
            <a:endParaRPr lang="en-GB"/>
          </a:p>
        </p:txBody>
      </p:sp>
    </p:spTree>
    <p:extLst>
      <p:ext uri="{BB962C8B-B14F-4D97-AF65-F5344CB8AC3E}">
        <p14:creationId xmlns:p14="http://schemas.microsoft.com/office/powerpoint/2010/main" val="2494482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10"/>
          </p:nvPr>
        </p:nvSpPr>
        <p:spPr/>
        <p:txBody>
          <a:bodyPr/>
          <a:lstStyle/>
          <a:p>
            <a:fld id="{47E51177-9836-4A2E-B217-121672E36C95}" type="slidenum">
              <a:rPr lang="en-GB" smtClean="0"/>
              <a:t>1</a:t>
            </a:fld>
            <a:endParaRPr lang="en-GB"/>
          </a:p>
        </p:txBody>
      </p:sp>
    </p:spTree>
    <p:extLst>
      <p:ext uri="{BB962C8B-B14F-4D97-AF65-F5344CB8AC3E}">
        <p14:creationId xmlns:p14="http://schemas.microsoft.com/office/powerpoint/2010/main" val="522780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full requirements of an Approved Quarantine Establishment</a:t>
            </a:r>
            <a:r>
              <a:rPr lang="en-GB" baseline="0" dirty="0" smtClean="0"/>
              <a:t> are published on the DAERA website. This slide summarises some of the key points.</a:t>
            </a:r>
          </a:p>
          <a:p>
            <a:r>
              <a:rPr lang="en-GB" baseline="0" dirty="0" smtClean="0"/>
              <a:t>The AQE must be a building. Ideally this will be on an out-farm with no other stock on the same yard, however it is recognised that this will not be feasible in many cases. If the quarantine is in a yard with other livestock it must be located and operated to minimise the risk of disease spread from other stock. A separate airspace is essential and the building must be fully cleanse and </a:t>
            </a:r>
            <a:r>
              <a:rPr lang="en-GB" baseline="0" dirty="0" err="1" smtClean="0"/>
              <a:t>disinfectable</a:t>
            </a:r>
            <a:r>
              <a:rPr lang="en-GB" baseline="0" dirty="0" smtClean="0"/>
              <a:t>, which means it should not be of wooden construction. Cattle must be loaded directly from this building to export.</a:t>
            </a:r>
          </a:p>
          <a:p>
            <a:r>
              <a:rPr lang="en-GB" baseline="0" dirty="0" smtClean="0"/>
              <a:t>Special conditions will apply for the milking of dairy cows which are in quarantine.</a:t>
            </a:r>
          </a:p>
          <a:p>
            <a:r>
              <a:rPr lang="en-GB" baseline="0" dirty="0" smtClean="0"/>
              <a:t>The building must be cleansed and disinfected before animals to be exported are placed there. Records of animals moved in and out of the quarantine establishment, and of dates of cleansing and disinfection must be kept.</a:t>
            </a:r>
            <a:endParaRPr lang="en-GB" dirty="0" smtClean="0"/>
          </a:p>
          <a:p>
            <a:r>
              <a:rPr lang="en-GB" dirty="0" smtClean="0"/>
              <a:t>The building can be used for other purposes between periods</a:t>
            </a:r>
            <a:r>
              <a:rPr lang="en-GB" baseline="0" dirty="0" smtClean="0"/>
              <a:t> it is needed for quarantining animals pre-export.</a:t>
            </a:r>
            <a:endParaRPr lang="en-GB" dirty="0"/>
          </a:p>
        </p:txBody>
      </p:sp>
      <p:sp>
        <p:nvSpPr>
          <p:cNvPr id="4" name="Slide Number Placeholder 3"/>
          <p:cNvSpPr>
            <a:spLocks noGrp="1"/>
          </p:cNvSpPr>
          <p:nvPr>
            <p:ph type="sldNum" sz="quarter" idx="10"/>
          </p:nvPr>
        </p:nvSpPr>
        <p:spPr/>
        <p:txBody>
          <a:bodyPr/>
          <a:lstStyle/>
          <a:p>
            <a:fld id="{47E51177-9836-4A2E-B217-121672E36C95}" type="slidenum">
              <a:rPr lang="en-GB" smtClean="0"/>
              <a:t>10</a:t>
            </a:fld>
            <a:endParaRPr lang="en-GB"/>
          </a:p>
        </p:txBody>
      </p:sp>
    </p:spTree>
    <p:extLst>
      <p:ext uri="{BB962C8B-B14F-4D97-AF65-F5344CB8AC3E}">
        <p14:creationId xmlns:p14="http://schemas.microsoft.com/office/powerpoint/2010/main" val="579425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DAERA put out a Press</a:t>
            </a:r>
            <a:r>
              <a:rPr lang="en-GB" sz="1200" baseline="0" dirty="0" smtClean="0"/>
              <a:t> Release in December of last year to highlight that these changes were coming and expected at some point in 2022 and in January a letter was sent to every keeper who had exported cattle in 2021 to Ireland for Breeding and Production to bring this to their attention.</a:t>
            </a:r>
          </a:p>
          <a:p>
            <a:r>
              <a:rPr lang="en-GB" sz="1200" baseline="0" dirty="0" smtClean="0"/>
              <a:t>A further Press Release went out in early July, and details of the new requirements including documents and application forms for both Establishment Free from BVD status and Approved Quarantine Establishments was put on the DAERA website then. A Press Release to inform industry that Ireland now has an approved BVD programme will go out this week. More information on the r</a:t>
            </a:r>
            <a:r>
              <a:rPr lang="en-GB" sz="1200" dirty="0" smtClean="0"/>
              <a:t>equirements to export to a Member State with BVD Free Status will be put on the DAERA</a:t>
            </a:r>
            <a:r>
              <a:rPr lang="en-GB" sz="1200" baseline="0" dirty="0" smtClean="0"/>
              <a:t> website</a:t>
            </a:r>
            <a:r>
              <a:rPr lang="en-GB" sz="1200" dirty="0" smtClean="0"/>
              <a:t> at a later date.</a:t>
            </a:r>
            <a:endParaRPr lang="en-GB" dirty="0"/>
          </a:p>
        </p:txBody>
      </p:sp>
      <p:sp>
        <p:nvSpPr>
          <p:cNvPr id="4" name="Slide Number Placeholder 3"/>
          <p:cNvSpPr>
            <a:spLocks noGrp="1"/>
          </p:cNvSpPr>
          <p:nvPr>
            <p:ph type="sldNum" sz="quarter" idx="10"/>
          </p:nvPr>
        </p:nvSpPr>
        <p:spPr/>
        <p:txBody>
          <a:bodyPr/>
          <a:lstStyle/>
          <a:p>
            <a:fld id="{47E51177-9836-4A2E-B217-121672E36C95}" type="slidenum">
              <a:rPr lang="en-GB" smtClean="0"/>
              <a:t>11</a:t>
            </a:fld>
            <a:endParaRPr lang="en-GB"/>
          </a:p>
        </p:txBody>
      </p:sp>
    </p:spTree>
    <p:extLst>
      <p:ext uri="{BB962C8B-B14F-4D97-AF65-F5344CB8AC3E}">
        <p14:creationId xmlns:p14="http://schemas.microsoft.com/office/powerpoint/2010/main" val="740233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The latest information on the requirements to export is on the BVD page of the DAERA website.</a:t>
            </a:r>
            <a:r>
              <a:rPr lang="en-GB" sz="1200" baseline="0" dirty="0" smtClean="0"/>
              <a:t> There you will find detailed documents on Establishment Free from BVD status, Approved Quarantine Establishments, and Notes for Guidance on completing the Export Health Certificate. These documents may be updated if necessary to provide clarifications as vets and exporters adjust to these new export requirements so please refer to the latest versions on the DAERA website.</a:t>
            </a:r>
          </a:p>
          <a:p>
            <a:r>
              <a:rPr lang="en-GB" sz="1200" baseline="0" dirty="0" smtClean="0"/>
              <a:t>PVPs were informed on 21st July that Ireland has been listed as having an approved BVD programme. With immediate effect approved PVPs must ensure the BVD sections are correctly certified on Export Health Certificates for cattle going to Ireland for breeding and production. </a:t>
            </a:r>
          </a:p>
          <a:p>
            <a:r>
              <a:rPr lang="en-GB" sz="1200" baseline="0" dirty="0" smtClean="0"/>
              <a:t>DAERA Trade and BVD Programmes will host an online training as soon as possible. In the meantime if you have any queries please send these to the DAERA Trade Exports mailbox.</a:t>
            </a:r>
            <a:endParaRPr lang="en-GB" sz="1200" dirty="0" smtClean="0"/>
          </a:p>
          <a:p>
            <a:endParaRPr lang="en-GB" sz="1200" dirty="0" smtClean="0"/>
          </a:p>
        </p:txBody>
      </p:sp>
      <p:sp>
        <p:nvSpPr>
          <p:cNvPr id="4" name="Slide Number Placeholder 3"/>
          <p:cNvSpPr>
            <a:spLocks noGrp="1"/>
          </p:cNvSpPr>
          <p:nvPr>
            <p:ph type="sldNum" sz="quarter" idx="10"/>
          </p:nvPr>
        </p:nvSpPr>
        <p:spPr/>
        <p:txBody>
          <a:bodyPr/>
          <a:lstStyle/>
          <a:p>
            <a:fld id="{47E51177-9836-4A2E-B217-121672E36C95}" type="slidenum">
              <a:rPr lang="en-GB" smtClean="0"/>
              <a:t>12</a:t>
            </a:fld>
            <a:endParaRPr lang="en-GB"/>
          </a:p>
        </p:txBody>
      </p:sp>
    </p:spTree>
    <p:extLst>
      <p:ext uri="{BB962C8B-B14F-4D97-AF65-F5344CB8AC3E}">
        <p14:creationId xmlns:p14="http://schemas.microsoft.com/office/powerpoint/2010/main" val="4049162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Finally, please be aware that the export requirements will change again when Ireland</a:t>
            </a:r>
            <a:r>
              <a:rPr lang="en-GB" sz="1200" baseline="0" dirty="0" smtClean="0"/>
              <a:t> gets BVD Free status. This may happen over the next 1-2 years. You can read the requirements to export to a Member State with BVD Free status for yourself on the Export Heath Certificate. One point to note is that any animals which have been vaccinated for BVD will not be eligible for export. PVPs are therefore advised to discuss this with your clients when considering the use of BVD vaccination, particularly any clients who may wish to export to the south.</a:t>
            </a:r>
            <a:endParaRPr lang="en-GB" sz="1200" dirty="0" smtClean="0"/>
          </a:p>
          <a:p>
            <a:r>
              <a:rPr lang="en-GB" sz="1200" dirty="0" smtClean="0"/>
              <a:t>More details on the requirements to export to a Member</a:t>
            </a:r>
            <a:r>
              <a:rPr lang="en-GB" sz="1200" baseline="0" dirty="0" smtClean="0"/>
              <a:t> State</a:t>
            </a:r>
            <a:r>
              <a:rPr lang="en-GB" sz="1200" dirty="0" smtClean="0"/>
              <a:t> with BVD Free Status will be covered at a later date.</a:t>
            </a:r>
          </a:p>
          <a:p>
            <a:r>
              <a:rPr lang="en-GB" sz="1200" dirty="0" smtClean="0"/>
              <a:t>Thank you for listening.</a:t>
            </a:r>
            <a:endParaRPr lang="en-GB" dirty="0"/>
          </a:p>
        </p:txBody>
      </p:sp>
      <p:sp>
        <p:nvSpPr>
          <p:cNvPr id="4" name="Slide Number Placeholder 3"/>
          <p:cNvSpPr>
            <a:spLocks noGrp="1"/>
          </p:cNvSpPr>
          <p:nvPr>
            <p:ph type="sldNum" sz="quarter" idx="10"/>
          </p:nvPr>
        </p:nvSpPr>
        <p:spPr/>
        <p:txBody>
          <a:bodyPr/>
          <a:lstStyle/>
          <a:p>
            <a:fld id="{47E51177-9836-4A2E-B217-121672E36C95}" type="slidenum">
              <a:rPr lang="en-GB" smtClean="0"/>
              <a:t>13</a:t>
            </a:fld>
            <a:endParaRPr lang="en-GB"/>
          </a:p>
        </p:txBody>
      </p:sp>
    </p:spTree>
    <p:extLst>
      <p:ext uri="{BB962C8B-B14F-4D97-AF65-F5344CB8AC3E}">
        <p14:creationId xmlns:p14="http://schemas.microsoft.com/office/powerpoint/2010/main" val="2026141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Welcome to this short presentation</a:t>
            </a:r>
            <a:r>
              <a:rPr lang="en-GB" baseline="0" dirty="0" smtClean="0"/>
              <a:t> on changes which need to be certified to export cattle to other EU Member States.</a:t>
            </a:r>
          </a:p>
          <a:p>
            <a:r>
              <a:rPr lang="en-GB" baseline="0" dirty="0" smtClean="0"/>
              <a:t>I will explain the background to these changes and describe the options which are available to export non-pregnant and pregnant cattle.</a:t>
            </a:r>
          </a:p>
          <a:p>
            <a:r>
              <a:rPr lang="en-GB" baseline="0" dirty="0" smtClean="0"/>
              <a:t>I will also cover Establishment Free from BVD Status and Approved Quarantine Establishments.</a:t>
            </a:r>
          </a:p>
          <a:p>
            <a:r>
              <a:rPr lang="en-GB" baseline="0" dirty="0" smtClean="0"/>
              <a:t>Finally I will explain the communications which will be going out to industry, where you can get more information and DAERA’s plans for further PVP training in the coming weeks.</a:t>
            </a:r>
            <a:endParaRPr lang="en-GB" dirty="0" smtClean="0"/>
          </a:p>
          <a:p>
            <a:endParaRPr lang="en-GB" dirty="0"/>
          </a:p>
        </p:txBody>
      </p:sp>
      <p:sp>
        <p:nvSpPr>
          <p:cNvPr id="4" name="Slide Number Placeholder 3"/>
          <p:cNvSpPr>
            <a:spLocks noGrp="1"/>
          </p:cNvSpPr>
          <p:nvPr>
            <p:ph type="sldNum" sz="quarter" idx="10"/>
          </p:nvPr>
        </p:nvSpPr>
        <p:spPr/>
        <p:txBody>
          <a:bodyPr/>
          <a:lstStyle/>
          <a:p>
            <a:fld id="{47E51177-9836-4A2E-B217-121672E36C95}" type="slidenum">
              <a:rPr lang="en-GB" smtClean="0"/>
              <a:t>2</a:t>
            </a:fld>
            <a:endParaRPr lang="en-GB"/>
          </a:p>
        </p:txBody>
      </p:sp>
    </p:spTree>
    <p:extLst>
      <p:ext uri="{BB962C8B-B14F-4D97-AF65-F5344CB8AC3E}">
        <p14:creationId xmlns:p14="http://schemas.microsoft.com/office/powerpoint/2010/main" val="3834963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Recent</a:t>
            </a:r>
            <a:r>
              <a:rPr lang="en-GB" baseline="0" dirty="0" smtClean="0"/>
              <a:t> European legislation enables Member States to apply for approval of voluntary control programmes for certain diseases such as BVD and IBR. This is a stepping stone to achieving official disease free status. </a:t>
            </a:r>
          </a:p>
          <a:p>
            <a:r>
              <a:rPr lang="en-GB" baseline="0" dirty="0" smtClean="0"/>
              <a:t>This presentation focuses on BVD and the impact on NI herds when other Member States get approval of their BVD eradication programme. Approval can be at national or regional level and this becomes official when the Member State gets listed in the European legislation. Once a Member State is listed, cattle have to meet the BVD requirements of the Export Health Certificate.</a:t>
            </a:r>
          </a:p>
          <a:p>
            <a:r>
              <a:rPr lang="en-GB" baseline="0" dirty="0" smtClean="0"/>
              <a:t>Currently Ireland and some regions of Germany have an approved programme and Austria, Denmark, Finland, Sweden, and some regions of Germany have BVD Free Status. Please contact DAERA if your clients wish to export to any country with BVD Free Status. </a:t>
            </a:r>
            <a:endParaRPr lang="en-GB" dirty="0"/>
          </a:p>
        </p:txBody>
      </p:sp>
      <p:sp>
        <p:nvSpPr>
          <p:cNvPr id="4" name="Slide Number Placeholder 3"/>
          <p:cNvSpPr>
            <a:spLocks noGrp="1"/>
          </p:cNvSpPr>
          <p:nvPr>
            <p:ph type="sldNum" sz="quarter" idx="10"/>
          </p:nvPr>
        </p:nvSpPr>
        <p:spPr/>
        <p:txBody>
          <a:bodyPr/>
          <a:lstStyle/>
          <a:p>
            <a:fld id="{47E51177-9836-4A2E-B217-121672E36C95}" type="slidenum">
              <a:rPr lang="en-GB" smtClean="0"/>
              <a:t>3</a:t>
            </a:fld>
            <a:endParaRPr lang="en-GB"/>
          </a:p>
        </p:txBody>
      </p:sp>
    </p:spTree>
    <p:extLst>
      <p:ext uri="{BB962C8B-B14F-4D97-AF65-F5344CB8AC3E}">
        <p14:creationId xmlns:p14="http://schemas.microsoft.com/office/powerpoint/2010/main" val="3258562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Of greatest significance to us in Northern Ireland is the listing of the Republic of Ireland as having an</a:t>
            </a:r>
            <a:r>
              <a:rPr lang="en-GB" sz="1200" baseline="0" dirty="0" smtClean="0"/>
              <a:t> approved BVD eradication programme. This occurred on 18 July and means that from now on cattle moving to the south for breeding and production have to meet the BVD requirements of the Export Health Certificate.</a:t>
            </a:r>
          </a:p>
          <a:p>
            <a:r>
              <a:rPr lang="en-GB" sz="1200" baseline="0" dirty="0" smtClean="0"/>
              <a:t>Please note that exports to the ROI for direct slaughter, and any exports to Great Britain will be unaffected.</a:t>
            </a:r>
          </a:p>
          <a:p>
            <a:r>
              <a:rPr lang="en-GB" sz="1200" baseline="0" dirty="0" smtClean="0"/>
              <a:t>This training covers only the requirements to move to a Member State with an approved programme. </a:t>
            </a:r>
            <a:r>
              <a:rPr lang="en-GB" sz="1200" dirty="0" smtClean="0"/>
              <a:t>Requirements to export to a Member State with BVD Free Status will be covered at a later date.</a:t>
            </a:r>
          </a:p>
          <a:p>
            <a:endParaRPr lang="en-GB" dirty="0"/>
          </a:p>
        </p:txBody>
      </p:sp>
      <p:sp>
        <p:nvSpPr>
          <p:cNvPr id="4" name="Slide Number Placeholder 3"/>
          <p:cNvSpPr>
            <a:spLocks noGrp="1"/>
          </p:cNvSpPr>
          <p:nvPr>
            <p:ph type="sldNum" sz="quarter" idx="10"/>
          </p:nvPr>
        </p:nvSpPr>
        <p:spPr/>
        <p:txBody>
          <a:bodyPr/>
          <a:lstStyle/>
          <a:p>
            <a:fld id="{47E51177-9836-4A2E-B217-121672E36C95}" type="slidenum">
              <a:rPr lang="en-GB" smtClean="0"/>
              <a:t>4</a:t>
            </a:fld>
            <a:endParaRPr lang="en-GB"/>
          </a:p>
        </p:txBody>
      </p:sp>
    </p:spTree>
    <p:extLst>
      <p:ext uri="{BB962C8B-B14F-4D97-AF65-F5344CB8AC3E}">
        <p14:creationId xmlns:p14="http://schemas.microsoft.com/office/powerpoint/2010/main" val="1408773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The</a:t>
            </a:r>
            <a:r>
              <a:rPr lang="en-GB" sz="1200" baseline="0" dirty="0" smtClean="0"/>
              <a:t> BVD testing r</a:t>
            </a:r>
            <a:r>
              <a:rPr lang="en-GB" sz="1200" dirty="0" smtClean="0"/>
              <a:t>equirements depend on the pregnancy status of the animal to be exported. For both non-pregnant and pregnant animals there are a number of options, one of which has to be certified</a:t>
            </a:r>
            <a:r>
              <a:rPr lang="en-GB" sz="1200" baseline="0" dirty="0" smtClean="0"/>
              <a:t> on the export health certificate.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On this slide I have summarised the 4 options for non-pregnant animals.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The first 2 options require the farm of origin to have Establishment Free of BVD status, which I will explain further shortly.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Option 3 requires DAERA approved quarantine which I will also cover.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Option 4 avoids Establishment Free status or an AQE but requires  a positive antibody test pre-departure. By pre-departure we want this done anytime in the 30 days before the date of export.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Both Establishment Free of BVD and Approved Quarantine Establishments are defined in European legislation.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Most exports will require certification of option 3 or option 4.</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47E51177-9836-4A2E-B217-121672E36C95}" type="slidenum">
              <a:rPr lang="en-GB" smtClean="0"/>
              <a:t>5</a:t>
            </a:fld>
            <a:endParaRPr lang="en-GB"/>
          </a:p>
        </p:txBody>
      </p:sp>
    </p:spTree>
    <p:extLst>
      <p:ext uri="{BB962C8B-B14F-4D97-AF65-F5344CB8AC3E}">
        <p14:creationId xmlns:p14="http://schemas.microsoft.com/office/powerpoint/2010/main" val="611176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pregnant animals,</a:t>
            </a:r>
            <a:r>
              <a:rPr lang="en-GB" baseline="0" dirty="0" smtClean="0"/>
              <a:t> again options 1 and 2 require the herd to have Establishment Free from BVD status. </a:t>
            </a:r>
          </a:p>
          <a:p>
            <a:r>
              <a:rPr lang="en-GB" baseline="0" dirty="0" smtClean="0"/>
              <a:t>Option 3 again requires DAERA approved quarantine. </a:t>
            </a:r>
          </a:p>
          <a:p>
            <a:r>
              <a:rPr lang="en-GB" baseline="0" dirty="0" smtClean="0"/>
              <a:t>Option 4 avoids either Establishment Free status or quarantine however it requires a positive antibody test before the start of the current pregnancy. This will mean that pregnant animals which are antibody positive either through natural exposure to BVD or by vaccination, will not be eligible for export if there has been no blood sample taken before conception. </a:t>
            </a:r>
          </a:p>
        </p:txBody>
      </p:sp>
      <p:sp>
        <p:nvSpPr>
          <p:cNvPr id="4" name="Slide Number Placeholder 3"/>
          <p:cNvSpPr>
            <a:spLocks noGrp="1"/>
          </p:cNvSpPr>
          <p:nvPr>
            <p:ph type="sldNum" sz="quarter" idx="10"/>
          </p:nvPr>
        </p:nvSpPr>
        <p:spPr/>
        <p:txBody>
          <a:bodyPr/>
          <a:lstStyle/>
          <a:p>
            <a:fld id="{47E51177-9836-4A2E-B217-121672E36C95}" type="slidenum">
              <a:rPr lang="en-GB" smtClean="0"/>
              <a:t>6</a:t>
            </a:fld>
            <a:endParaRPr lang="en-GB"/>
          </a:p>
        </p:txBody>
      </p:sp>
    </p:spTree>
    <p:extLst>
      <p:ext uri="{BB962C8B-B14F-4D97-AF65-F5344CB8AC3E}">
        <p14:creationId xmlns:p14="http://schemas.microsoft.com/office/powerpoint/2010/main" val="1721468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As</a:t>
            </a:r>
            <a:r>
              <a:rPr lang="en-GB" sz="1200" baseline="0" dirty="0" smtClean="0"/>
              <a:t> you have seen on the previous 2 slides the options for pregnant and non-pregnant animals are slightly different. The requirements for exporting pregnant stock are more demanding in order to prevent the spread of BVD via the unborn calf. It is critical that the necessary steps are taken to ensure pregnant animals are not exported under </a:t>
            </a:r>
            <a:r>
              <a:rPr lang="en-GB" sz="1200" dirty="0" smtClean="0"/>
              <a:t>one of the ‘non-pregnant’ options. To do this the exporter</a:t>
            </a:r>
            <a:r>
              <a:rPr lang="en-GB" sz="1200" baseline="0" dirty="0" smtClean="0"/>
              <a:t> is required to declare </a:t>
            </a:r>
            <a:r>
              <a:rPr lang="en-GB" sz="1200" dirty="0" smtClean="0"/>
              <a:t>if each animal is pregnant or non-pregnant on the ‘owner’s declaration’. You</a:t>
            </a:r>
            <a:r>
              <a:rPr lang="en-GB" sz="1200" baseline="0" dirty="0" smtClean="0"/>
              <a:t> may be asked to help determine pregnancy status. If there is any doubt over the pregnancy status you must certify one of the ‘pregnant’ options. </a:t>
            </a:r>
            <a:endParaRPr lang="en-GB" dirty="0" smtClean="0"/>
          </a:p>
          <a:p>
            <a:r>
              <a:rPr lang="en-GB" dirty="0" smtClean="0"/>
              <a:t>One</a:t>
            </a:r>
            <a:r>
              <a:rPr lang="en-GB" baseline="0" dirty="0" smtClean="0"/>
              <a:t> further and important point is that every animal in the exporting herd AND any associated herds must have a negative virus test result. This can be a direct or an indirect negative result. An exception is made for calves less than 35 days on the date of export.</a:t>
            </a:r>
          </a:p>
          <a:p>
            <a:r>
              <a:rPr lang="en-GB" baseline="0" dirty="0" smtClean="0"/>
              <a:t>Note this is a requirement for all exports to the ROI from now on under any of the testing options.</a:t>
            </a:r>
          </a:p>
          <a:p>
            <a:r>
              <a:rPr lang="en-GB" baseline="0" dirty="0" smtClean="0"/>
              <a:t>Where the certificate asks for a negative virus test result this can be the </a:t>
            </a:r>
            <a:r>
              <a:rPr lang="en-GB" sz="1200" dirty="0" smtClean="0"/>
              <a:t>statutory tissue sample test taken when the animal was a calf.</a:t>
            </a:r>
            <a:endParaRPr lang="en-GB" dirty="0"/>
          </a:p>
        </p:txBody>
      </p:sp>
      <p:sp>
        <p:nvSpPr>
          <p:cNvPr id="4" name="Slide Number Placeholder 3"/>
          <p:cNvSpPr>
            <a:spLocks noGrp="1"/>
          </p:cNvSpPr>
          <p:nvPr>
            <p:ph type="sldNum" sz="quarter" idx="10"/>
          </p:nvPr>
        </p:nvSpPr>
        <p:spPr/>
        <p:txBody>
          <a:bodyPr/>
          <a:lstStyle/>
          <a:p>
            <a:fld id="{47E51177-9836-4A2E-B217-121672E36C95}" type="slidenum">
              <a:rPr lang="en-GB" smtClean="0"/>
              <a:t>7</a:t>
            </a:fld>
            <a:endParaRPr lang="en-GB"/>
          </a:p>
        </p:txBody>
      </p:sp>
    </p:spTree>
    <p:extLst>
      <p:ext uri="{BB962C8B-B14F-4D97-AF65-F5344CB8AC3E}">
        <p14:creationId xmlns:p14="http://schemas.microsoft.com/office/powerpoint/2010/main" val="705000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Establishment</a:t>
            </a:r>
            <a:r>
              <a:rPr lang="en-GB" baseline="0" dirty="0" smtClean="0"/>
              <a:t> Free from BVD is precisely defined in European legislation. It requires the herd to have had no BVD positives for the past 18 months and all calves born in the past 12 months tested with negative results and also all animals currently in the herd to have a direct or indirect negative virus test result. In addition, conditions have to be met for animals which moved in to the herd in the previous 12 months. DAERA have set up a process where any keeper who meets the Establishment free criteria can apply to their local DAERA Direct office for a letter confirming this status. The application will be considered and if successful a letter will be issued awarding Establishment Free from BVD status. This letter can be used as a Support Certificate to enable the certifying PVP to select this option on the Export Health Certificate. The Establishment Free from BVD status will expire after 14 calendar days and subsequent exports will require the keeper to submit a new application.</a:t>
            </a:r>
            <a:endParaRPr lang="en-GB" dirty="0" smtClean="0"/>
          </a:p>
          <a:p>
            <a:r>
              <a:rPr lang="en-GB" dirty="0" smtClean="0"/>
              <a:t>Please</a:t>
            </a:r>
            <a:r>
              <a:rPr lang="en-GB" baseline="0" dirty="0" smtClean="0"/>
              <a:t> note that most exporting herds will not meet the </a:t>
            </a:r>
            <a:r>
              <a:rPr lang="en-GB" dirty="0" smtClean="0"/>
              <a:t>Establishment</a:t>
            </a:r>
            <a:r>
              <a:rPr lang="en-GB" baseline="0" dirty="0" smtClean="0"/>
              <a:t> </a:t>
            </a:r>
            <a:r>
              <a:rPr lang="en-GB" dirty="0" smtClean="0"/>
              <a:t>Free from</a:t>
            </a:r>
            <a:r>
              <a:rPr lang="en-GB" baseline="0" dirty="0" smtClean="0"/>
              <a:t> BVD status, however this is not a requirement to export and as shown on the previous slides other options are available.</a:t>
            </a:r>
          </a:p>
          <a:p>
            <a:endParaRPr lang="en-GB" baseline="0" dirty="0" smtClean="0"/>
          </a:p>
        </p:txBody>
      </p:sp>
      <p:sp>
        <p:nvSpPr>
          <p:cNvPr id="4" name="Slide Number Placeholder 3"/>
          <p:cNvSpPr>
            <a:spLocks noGrp="1"/>
          </p:cNvSpPr>
          <p:nvPr>
            <p:ph type="sldNum" sz="quarter" idx="10"/>
          </p:nvPr>
        </p:nvSpPr>
        <p:spPr/>
        <p:txBody>
          <a:bodyPr/>
          <a:lstStyle/>
          <a:p>
            <a:fld id="{47E51177-9836-4A2E-B217-121672E36C95}" type="slidenum">
              <a:rPr lang="en-GB" smtClean="0"/>
              <a:t>8</a:t>
            </a:fld>
            <a:endParaRPr lang="en-GB"/>
          </a:p>
        </p:txBody>
      </p:sp>
    </p:spTree>
    <p:extLst>
      <p:ext uri="{BB962C8B-B14F-4D97-AF65-F5344CB8AC3E}">
        <p14:creationId xmlns:p14="http://schemas.microsoft.com/office/powerpoint/2010/main" val="1484813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you have seen, some options require the animal to be held in an Approved Quarantine Establishment for at least 21 days pre-export. DAERA have set up a process whereby an exporter can apply for an Approved Quarantine Establishment on part of his farm. DAERA staff will visit and assess the premises, and if successful this will be approved for a 12 month period. A letter awarding the Approved Quarantine Establishment will then enable the PVP to certify one of the AQE options on the Export Health Certificate.</a:t>
            </a:r>
          </a:p>
          <a:p>
            <a:r>
              <a:rPr lang="en-GB" baseline="0" dirty="0" smtClean="0"/>
              <a:t>The PVP who certifies the export is expected to have oversight of the proper operation of the quarantine establishment and provide advice to the keeper on good practice to prevent disease spread. </a:t>
            </a:r>
            <a:endParaRPr lang="en-GB" dirty="0"/>
          </a:p>
        </p:txBody>
      </p:sp>
      <p:sp>
        <p:nvSpPr>
          <p:cNvPr id="4" name="Slide Number Placeholder 3"/>
          <p:cNvSpPr>
            <a:spLocks noGrp="1"/>
          </p:cNvSpPr>
          <p:nvPr>
            <p:ph type="sldNum" sz="quarter" idx="10"/>
          </p:nvPr>
        </p:nvSpPr>
        <p:spPr/>
        <p:txBody>
          <a:bodyPr/>
          <a:lstStyle/>
          <a:p>
            <a:fld id="{47E51177-9836-4A2E-B217-121672E36C95}" type="slidenum">
              <a:rPr lang="en-GB" smtClean="0"/>
              <a:t>9</a:t>
            </a:fld>
            <a:endParaRPr lang="en-GB"/>
          </a:p>
        </p:txBody>
      </p:sp>
    </p:spTree>
    <p:extLst>
      <p:ext uri="{BB962C8B-B14F-4D97-AF65-F5344CB8AC3E}">
        <p14:creationId xmlns:p14="http://schemas.microsoft.com/office/powerpoint/2010/main" val="1832598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277753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6185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68267" y="381000"/>
            <a:ext cx="2472267" cy="4876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151467" y="381000"/>
            <a:ext cx="72136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1879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57704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7903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151467" y="1219200"/>
            <a:ext cx="4842933"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219200"/>
            <a:ext cx="4842933"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85889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37326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586987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80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2860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511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title"/>
          </p:nvPr>
        </p:nvSpPr>
        <p:spPr bwMode="auto">
          <a:xfrm>
            <a:off x="1168400" y="381000"/>
            <a:ext cx="9855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21"/>
          <p:cNvSpPr>
            <a:spLocks noGrp="1" noChangeArrowheads="1"/>
          </p:cNvSpPr>
          <p:nvPr>
            <p:ph type="body" idx="1"/>
          </p:nvPr>
        </p:nvSpPr>
        <p:spPr bwMode="auto">
          <a:xfrm>
            <a:off x="1151467" y="1219200"/>
            <a:ext cx="9889067"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029" name="Straight Connector 7"/>
          <p:cNvCxnSpPr>
            <a:cxnSpLocks noChangeShapeType="1"/>
          </p:cNvCxnSpPr>
          <p:nvPr userDrawn="1"/>
        </p:nvCxnSpPr>
        <p:spPr bwMode="auto">
          <a:xfrm>
            <a:off x="304800" y="5486400"/>
            <a:ext cx="11582400" cy="1588"/>
          </a:xfrm>
          <a:prstGeom prst="line">
            <a:avLst/>
          </a:prstGeom>
          <a:noFill/>
          <a:ln w="38100">
            <a:solidFill>
              <a:srgbClr val="028F36"/>
            </a:solidFill>
            <a:round/>
            <a:headEnd/>
            <a:tailEnd/>
          </a:ln>
        </p:spPr>
      </p:cxnSp>
      <p:pic>
        <p:nvPicPr>
          <p:cNvPr id="6" name="Picture 5" descr="A5 DAERA Logo Process.jpg"/>
          <p:cNvPicPr>
            <a:picLocks noChangeAspect="1"/>
          </p:cNvPicPr>
          <p:nvPr userDrawn="1"/>
        </p:nvPicPr>
        <p:blipFill>
          <a:blip r:embed="rId13" cstate="print"/>
          <a:stretch>
            <a:fillRect/>
          </a:stretch>
        </p:blipFill>
        <p:spPr>
          <a:xfrm>
            <a:off x="1117601" y="5791200"/>
            <a:ext cx="4154060" cy="781050"/>
          </a:xfrm>
          <a:prstGeom prst="rect">
            <a:avLst/>
          </a:prstGeom>
        </p:spPr>
      </p:pic>
    </p:spTree>
    <p:extLst>
      <p:ext uri="{BB962C8B-B14F-4D97-AF65-F5344CB8AC3E}">
        <p14:creationId xmlns:p14="http://schemas.microsoft.com/office/powerpoint/2010/main" val="3535736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p:titleStyle>
    <p:body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DAERATradeExports@daera-ni.gov.uk"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daera-ni.gov.uk/publications/export-certification-breeding-production-cattle-eu-member-states-direct-their-premises" TargetMode="External"/><Relationship Id="rId5" Type="http://schemas.openxmlformats.org/officeDocument/2006/relationships/hyperlink" Target="https://www.daera-ni.gov.uk/publications/bvd-requirements-export-cattle-eu-member-states-approved-bvd-eradication-programme-or-bvd-free"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7091" y="381000"/>
            <a:ext cx="11499273" cy="762000"/>
          </a:xfrm>
        </p:spPr>
        <p:txBody>
          <a:bodyPr/>
          <a:lstStyle/>
          <a:p>
            <a:pPr algn="ctr"/>
            <a:r>
              <a:rPr lang="en-US" sz="4000" dirty="0"/>
              <a:t>Update for </a:t>
            </a:r>
            <a:r>
              <a:rPr lang="en-US" sz="4000" dirty="0" err="1"/>
              <a:t>aPVPs</a:t>
            </a:r>
            <a:r>
              <a:rPr lang="en-US" sz="4000" dirty="0"/>
              <a:t> certifying cattle for </a:t>
            </a:r>
            <a:r>
              <a:rPr lang="en-US" sz="4000" dirty="0" smtClean="0"/>
              <a:t>export</a:t>
            </a:r>
            <a:br>
              <a:rPr lang="en-US" sz="4000" dirty="0" smtClean="0"/>
            </a:br>
            <a:r>
              <a:rPr lang="en-US" sz="4000" dirty="0" smtClean="0"/>
              <a:t>to other EU Member States</a:t>
            </a:r>
            <a:endParaRPr lang="en-GB" sz="4000" dirty="0"/>
          </a:p>
        </p:txBody>
      </p:sp>
      <p:sp>
        <p:nvSpPr>
          <p:cNvPr id="7" name="Content Placeholder 6"/>
          <p:cNvSpPr>
            <a:spLocks noGrp="1"/>
          </p:cNvSpPr>
          <p:nvPr>
            <p:ph idx="1"/>
          </p:nvPr>
        </p:nvSpPr>
        <p:spPr>
          <a:xfrm>
            <a:off x="277091" y="2416935"/>
            <a:ext cx="11097491" cy="4038600"/>
          </a:xfrm>
        </p:spPr>
        <p:txBody>
          <a:bodyPr/>
          <a:lstStyle/>
          <a:p>
            <a:endParaRPr lang="en-GB" sz="2800" b="1" dirty="0" smtClean="0"/>
          </a:p>
          <a:p>
            <a:endParaRPr lang="en-GB" sz="2800" b="1" dirty="0"/>
          </a:p>
          <a:p>
            <a:endParaRPr lang="en-GB" sz="2800" b="1" dirty="0" smtClean="0"/>
          </a:p>
          <a:p>
            <a:endParaRPr lang="en-GB" sz="2800" b="1" dirty="0" smtClean="0"/>
          </a:p>
          <a:p>
            <a:pPr algn="ctr"/>
            <a:r>
              <a:rPr lang="en-GB" sz="2800" b="1" dirty="0" smtClean="0"/>
              <a:t> DAERA </a:t>
            </a:r>
            <a:r>
              <a:rPr lang="en-GB" sz="2800" b="1" dirty="0"/>
              <a:t>Trade &amp; BVD Programmes</a:t>
            </a:r>
          </a:p>
          <a:p>
            <a:pPr algn="ctr"/>
            <a:r>
              <a:rPr lang="en-GB" sz="2800" b="1" dirty="0" smtClean="0"/>
              <a:t>     26 July </a:t>
            </a:r>
            <a:r>
              <a:rPr lang="en-GB" sz="2800" b="1" dirty="0"/>
              <a:t>2022</a:t>
            </a:r>
          </a:p>
          <a:p>
            <a:endParaRPr lang="en-GB" sz="2800"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731" y="1422400"/>
            <a:ext cx="3966469" cy="2974852"/>
          </a:xfrm>
          <a:prstGeom prst="rect">
            <a:avLst/>
          </a:prstGeom>
        </p:spPr>
      </p:pic>
    </p:spTree>
    <p:extLst>
      <p:ext uri="{BB962C8B-B14F-4D97-AF65-F5344CB8AC3E}">
        <p14:creationId xmlns:p14="http://schemas.microsoft.com/office/powerpoint/2010/main" val="1744471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00B050"/>
                </a:solidFill>
              </a:rPr>
              <a:t>APPROVED QUARANTINE ESTABLISHMENT</a:t>
            </a:r>
            <a:endParaRPr lang="en-US" dirty="0"/>
          </a:p>
        </p:txBody>
      </p:sp>
      <p:sp>
        <p:nvSpPr>
          <p:cNvPr id="3" name="Content Placeholder 2"/>
          <p:cNvSpPr>
            <a:spLocks noGrp="1"/>
          </p:cNvSpPr>
          <p:nvPr>
            <p:ph idx="1"/>
          </p:nvPr>
        </p:nvSpPr>
        <p:spPr>
          <a:xfrm>
            <a:off x="1151466" y="1219200"/>
            <a:ext cx="10638751" cy="4038600"/>
          </a:xfrm>
        </p:spPr>
        <p:txBody>
          <a:bodyPr/>
          <a:lstStyle/>
          <a:p>
            <a:pPr>
              <a:buFont typeface="Arial" panose="020B0604020202020204" pitchFamily="34" charset="0"/>
              <a:buChar char="•"/>
            </a:pPr>
            <a:r>
              <a:rPr lang="en-GB" sz="2000" dirty="0">
                <a:solidFill>
                  <a:srgbClr val="00B050"/>
                </a:solidFill>
              </a:rPr>
              <a:t>A</a:t>
            </a:r>
            <a:r>
              <a:rPr lang="en-GB" sz="2000" dirty="0" smtClean="0">
                <a:solidFill>
                  <a:srgbClr val="00B050"/>
                </a:solidFill>
              </a:rPr>
              <a:t>QE </a:t>
            </a:r>
            <a:r>
              <a:rPr lang="en-GB" sz="2000" dirty="0" smtClean="0"/>
              <a:t>must </a:t>
            </a:r>
            <a:r>
              <a:rPr lang="en-GB" sz="2000" dirty="0"/>
              <a:t>be a building. An ‘isolation field’ is not acceptable</a:t>
            </a:r>
            <a:r>
              <a:rPr lang="en-GB" sz="2000" dirty="0" smtClean="0"/>
              <a:t>.</a:t>
            </a:r>
          </a:p>
          <a:p>
            <a:pPr>
              <a:buFont typeface="Arial" panose="020B0604020202020204" pitchFamily="34" charset="0"/>
              <a:buChar char="•"/>
            </a:pPr>
            <a:r>
              <a:rPr lang="en-GB" sz="2000" dirty="0" smtClean="0"/>
              <a:t>Ideally a separate premises from other animals but it is recognised this will often not be possible</a:t>
            </a:r>
          </a:p>
          <a:p>
            <a:pPr>
              <a:buFont typeface="Arial" panose="020B0604020202020204" pitchFamily="34" charset="0"/>
              <a:buChar char="•"/>
            </a:pPr>
            <a:r>
              <a:rPr lang="en-GB" sz="2000" dirty="0" smtClean="0"/>
              <a:t>If the </a:t>
            </a:r>
            <a:r>
              <a:rPr lang="en-GB" sz="2000" dirty="0">
                <a:solidFill>
                  <a:srgbClr val="00B050"/>
                </a:solidFill>
              </a:rPr>
              <a:t>AQE</a:t>
            </a:r>
            <a:r>
              <a:rPr lang="en-GB" sz="2000" dirty="0" smtClean="0"/>
              <a:t> is a building within a yard of other cattle it must be located and operated to minimise risk of disease spread from other stock</a:t>
            </a:r>
          </a:p>
          <a:p>
            <a:pPr>
              <a:buFont typeface="Arial" panose="020B0604020202020204" pitchFamily="34" charset="0"/>
              <a:buChar char="•"/>
            </a:pPr>
            <a:r>
              <a:rPr lang="en-GB" sz="2000" dirty="0" smtClean="0"/>
              <a:t>Separate air-space from other stock</a:t>
            </a:r>
          </a:p>
          <a:p>
            <a:pPr>
              <a:buFont typeface="Arial" panose="020B0604020202020204" pitchFamily="34" charset="0"/>
              <a:buChar char="•"/>
            </a:pPr>
            <a:r>
              <a:rPr lang="en-GB" sz="2000" dirty="0" smtClean="0"/>
              <a:t>Constructed so it can be easily </a:t>
            </a:r>
            <a:r>
              <a:rPr lang="en-GB" sz="2000" dirty="0" err="1" smtClean="0"/>
              <a:t>C&amp;D’d</a:t>
            </a:r>
            <a:r>
              <a:rPr lang="en-GB" sz="2000" dirty="0" smtClean="0"/>
              <a:t>. Not of wooden construction.</a:t>
            </a:r>
          </a:p>
          <a:p>
            <a:pPr>
              <a:buFont typeface="Arial" panose="020B0604020202020204" pitchFamily="34" charset="0"/>
              <a:buChar char="•"/>
            </a:pPr>
            <a:r>
              <a:rPr lang="en-GB" sz="2000" dirty="0" smtClean="0"/>
              <a:t>Loading to export must be direct from the </a:t>
            </a:r>
            <a:r>
              <a:rPr lang="en-GB" sz="2000" dirty="0">
                <a:solidFill>
                  <a:srgbClr val="00B050"/>
                </a:solidFill>
              </a:rPr>
              <a:t>AQE</a:t>
            </a:r>
          </a:p>
          <a:p>
            <a:pPr>
              <a:buFont typeface="Arial" panose="020B0604020202020204" pitchFamily="34" charset="0"/>
              <a:buChar char="•"/>
            </a:pPr>
            <a:r>
              <a:rPr lang="en-GB" sz="2000" dirty="0" smtClean="0"/>
              <a:t>Special conditions will apply for milking of dairy cows in an </a:t>
            </a:r>
            <a:r>
              <a:rPr lang="en-GB" sz="2000" dirty="0">
                <a:solidFill>
                  <a:srgbClr val="00B050"/>
                </a:solidFill>
              </a:rPr>
              <a:t>AQE</a:t>
            </a:r>
          </a:p>
          <a:p>
            <a:pPr>
              <a:buFont typeface="Arial" panose="020B0604020202020204" pitchFamily="34" charset="0"/>
              <a:buChar char="•"/>
            </a:pPr>
            <a:r>
              <a:rPr lang="en-GB" sz="2000" dirty="0" smtClean="0"/>
              <a:t>C&amp;D before animals to be exported enter the </a:t>
            </a:r>
            <a:r>
              <a:rPr lang="en-GB" sz="2000" dirty="0">
                <a:solidFill>
                  <a:srgbClr val="00B050"/>
                </a:solidFill>
              </a:rPr>
              <a:t>AQE</a:t>
            </a:r>
          </a:p>
          <a:p>
            <a:pPr>
              <a:buFont typeface="Arial" panose="020B0604020202020204" pitchFamily="34" charset="0"/>
              <a:buChar char="•"/>
            </a:pPr>
            <a:r>
              <a:rPr lang="en-GB" sz="2000" dirty="0" smtClean="0"/>
              <a:t>Full list of requirements is published on the DAERA website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0000" y="194400"/>
            <a:ext cx="609600" cy="609600"/>
          </a:xfrm>
          <a:prstGeom prst="rect">
            <a:avLst/>
          </a:prstGeom>
        </p:spPr>
      </p:pic>
    </p:spTree>
    <p:extLst>
      <p:ext uri="{BB962C8B-B14F-4D97-AF65-F5344CB8AC3E}">
        <p14:creationId xmlns:p14="http://schemas.microsoft.com/office/powerpoint/2010/main" val="401490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Communications to exporters</a:t>
            </a:r>
            <a:endParaRPr lang="en-GB" sz="4000" dirty="0"/>
          </a:p>
        </p:txBody>
      </p:sp>
      <p:sp>
        <p:nvSpPr>
          <p:cNvPr id="3" name="Content Placeholder 2"/>
          <p:cNvSpPr>
            <a:spLocks noGrp="1"/>
          </p:cNvSpPr>
          <p:nvPr>
            <p:ph idx="1"/>
          </p:nvPr>
        </p:nvSpPr>
        <p:spPr>
          <a:xfrm>
            <a:off x="1151467" y="1219200"/>
            <a:ext cx="10250824" cy="4038600"/>
          </a:xfrm>
        </p:spPr>
        <p:txBody>
          <a:bodyPr/>
          <a:lstStyle/>
          <a:p>
            <a:pPr marL="285750" indent="-285750">
              <a:buFont typeface="Arial" panose="020B0604020202020204" pitchFamily="34" charset="0"/>
              <a:buChar char="•"/>
            </a:pPr>
            <a:r>
              <a:rPr lang="en-GB" sz="2000" dirty="0" smtClean="0"/>
              <a:t> Press release and information on the </a:t>
            </a:r>
          </a:p>
          <a:p>
            <a:pPr marL="0" indent="0"/>
            <a:r>
              <a:rPr lang="en-GB" sz="2000" dirty="0"/>
              <a:t> </a:t>
            </a:r>
            <a:r>
              <a:rPr lang="en-GB" sz="2000" dirty="0" smtClean="0"/>
              <a:t>    DAERA website in December 2021</a:t>
            </a:r>
          </a:p>
          <a:p>
            <a:pPr>
              <a:buFont typeface="Arial" panose="020B0604020202020204" pitchFamily="34" charset="0"/>
              <a:buChar char="•"/>
            </a:pPr>
            <a:r>
              <a:rPr lang="en-GB" sz="2000" dirty="0" smtClean="0"/>
              <a:t>Letter sent to all keepers who exported </a:t>
            </a:r>
          </a:p>
          <a:p>
            <a:pPr marL="0" indent="0"/>
            <a:r>
              <a:rPr lang="en-GB" sz="2000" dirty="0"/>
              <a:t> </a:t>
            </a:r>
            <a:r>
              <a:rPr lang="en-GB" sz="2000" dirty="0" smtClean="0"/>
              <a:t>    to ROI for B&amp;P in 2021</a:t>
            </a:r>
          </a:p>
          <a:p>
            <a:pPr>
              <a:buFont typeface="Arial" panose="020B0604020202020204" pitchFamily="34" charset="0"/>
              <a:buChar char="•"/>
            </a:pPr>
            <a:r>
              <a:rPr lang="en-GB" sz="2000" dirty="0"/>
              <a:t>P</a:t>
            </a:r>
            <a:r>
              <a:rPr lang="en-GB" sz="2000" dirty="0" smtClean="0"/>
              <a:t>ress release 5 July 2022 and updated </a:t>
            </a:r>
          </a:p>
          <a:p>
            <a:pPr marL="0" indent="0"/>
            <a:r>
              <a:rPr lang="en-GB" sz="2000" dirty="0"/>
              <a:t> </a:t>
            </a:r>
            <a:r>
              <a:rPr lang="en-GB" sz="2000" dirty="0" smtClean="0"/>
              <a:t>    information on the DAERA website </a:t>
            </a:r>
          </a:p>
          <a:p>
            <a:pPr marL="0" indent="0"/>
            <a:r>
              <a:rPr lang="en-GB" sz="2000" dirty="0"/>
              <a:t> </a:t>
            </a:r>
            <a:r>
              <a:rPr lang="en-GB" sz="2000" dirty="0" smtClean="0"/>
              <a:t>    including detailed documents </a:t>
            </a:r>
          </a:p>
          <a:p>
            <a:pPr marL="0" indent="0"/>
            <a:r>
              <a:rPr lang="en-GB" sz="2000" dirty="0" smtClean="0"/>
              <a:t>     on applying for </a:t>
            </a:r>
            <a:r>
              <a:rPr lang="en-GB" sz="2000" dirty="0">
                <a:solidFill>
                  <a:srgbClr val="00B0F0"/>
                </a:solidFill>
              </a:rPr>
              <a:t>ESTABLISHMENT FREE </a:t>
            </a:r>
            <a:endParaRPr lang="en-GB" sz="2000" dirty="0" smtClean="0">
              <a:solidFill>
                <a:srgbClr val="00B0F0"/>
              </a:solidFill>
            </a:endParaRPr>
          </a:p>
          <a:p>
            <a:pPr marL="0" indent="0"/>
            <a:r>
              <a:rPr lang="en-GB" sz="2000" dirty="0" smtClean="0">
                <a:solidFill>
                  <a:srgbClr val="00B0F0"/>
                </a:solidFill>
              </a:rPr>
              <a:t>     from </a:t>
            </a:r>
            <a:r>
              <a:rPr lang="en-GB" sz="2000" dirty="0">
                <a:solidFill>
                  <a:srgbClr val="00B0F0"/>
                </a:solidFill>
              </a:rPr>
              <a:t>BVD </a:t>
            </a:r>
            <a:r>
              <a:rPr lang="en-GB" sz="2000" dirty="0" smtClean="0"/>
              <a:t>and an </a:t>
            </a:r>
            <a:r>
              <a:rPr lang="en-GB" sz="2000" dirty="0">
                <a:solidFill>
                  <a:srgbClr val="00B050"/>
                </a:solidFill>
              </a:rPr>
              <a:t>APPROVED </a:t>
            </a:r>
            <a:endParaRPr lang="en-GB" sz="2000" dirty="0" smtClean="0">
              <a:solidFill>
                <a:srgbClr val="00B050"/>
              </a:solidFill>
            </a:endParaRPr>
          </a:p>
          <a:p>
            <a:pPr marL="0" indent="0"/>
            <a:r>
              <a:rPr lang="en-GB" sz="2000" dirty="0">
                <a:solidFill>
                  <a:srgbClr val="00B050"/>
                </a:solidFill>
              </a:rPr>
              <a:t> </a:t>
            </a:r>
            <a:r>
              <a:rPr lang="en-GB" sz="2000" dirty="0" smtClean="0">
                <a:solidFill>
                  <a:srgbClr val="00B050"/>
                </a:solidFill>
              </a:rPr>
              <a:t>    QUARANTINE ESTABLISHMENT</a:t>
            </a:r>
            <a:endParaRPr lang="en-GB" sz="2000" dirty="0"/>
          </a:p>
          <a:p>
            <a:pPr marL="0" indent="0"/>
            <a:r>
              <a:rPr lang="en-GB" sz="2000" dirty="0" smtClean="0"/>
              <a:t>     </a:t>
            </a:r>
          </a:p>
          <a:p>
            <a:pPr marL="0" indent="0"/>
            <a:endParaRPr lang="en-GB" sz="2000" dirty="0"/>
          </a:p>
        </p:txBody>
      </p:sp>
      <p:pic>
        <p:nvPicPr>
          <p:cNvPr id="4" name="Picture 3"/>
          <p:cNvPicPr>
            <a:picLocks noChangeAspect="1"/>
          </p:cNvPicPr>
          <p:nvPr/>
        </p:nvPicPr>
        <p:blipFill>
          <a:blip r:embed="rId5"/>
          <a:stretch>
            <a:fillRect/>
          </a:stretch>
        </p:blipFill>
        <p:spPr>
          <a:xfrm>
            <a:off x="6429808" y="1143000"/>
            <a:ext cx="3919538" cy="2018985"/>
          </a:xfrm>
          <a:prstGeom prst="rect">
            <a:avLst/>
          </a:prstGeom>
        </p:spPr>
      </p:pic>
      <p:pic>
        <p:nvPicPr>
          <p:cNvPr id="5" name="Picture 4"/>
          <p:cNvPicPr>
            <a:picLocks noChangeAspect="1"/>
          </p:cNvPicPr>
          <p:nvPr/>
        </p:nvPicPr>
        <p:blipFill>
          <a:blip r:embed="rId6"/>
          <a:stretch>
            <a:fillRect/>
          </a:stretch>
        </p:blipFill>
        <p:spPr>
          <a:xfrm>
            <a:off x="6276879" y="3472571"/>
            <a:ext cx="5088041" cy="1474643"/>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0000" y="194400"/>
            <a:ext cx="609600" cy="609600"/>
          </a:xfrm>
          <a:prstGeom prst="rect">
            <a:avLst/>
          </a:prstGeom>
        </p:spPr>
      </p:pic>
    </p:spTree>
    <p:extLst>
      <p:ext uri="{BB962C8B-B14F-4D97-AF65-F5344CB8AC3E}">
        <p14:creationId xmlns:p14="http://schemas.microsoft.com/office/powerpoint/2010/main" val="237662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Further information for </a:t>
            </a:r>
            <a:r>
              <a:rPr lang="en-US" sz="4000" dirty="0" err="1" smtClean="0"/>
              <a:t>aPVPs</a:t>
            </a:r>
            <a:endParaRPr lang="en-GB" sz="4000" dirty="0"/>
          </a:p>
        </p:txBody>
      </p:sp>
      <p:sp>
        <p:nvSpPr>
          <p:cNvPr id="3" name="Content Placeholder 2"/>
          <p:cNvSpPr>
            <a:spLocks noGrp="1"/>
          </p:cNvSpPr>
          <p:nvPr>
            <p:ph idx="1"/>
          </p:nvPr>
        </p:nvSpPr>
        <p:spPr>
          <a:xfrm>
            <a:off x="1151467" y="1219200"/>
            <a:ext cx="10618134" cy="4038600"/>
          </a:xfrm>
        </p:spPr>
        <p:txBody>
          <a:bodyPr/>
          <a:lstStyle/>
          <a:p>
            <a:pPr marL="285750" indent="-285750">
              <a:buFont typeface="Arial" panose="020B0604020202020204" pitchFamily="34" charset="0"/>
              <a:buChar char="•"/>
            </a:pPr>
            <a:r>
              <a:rPr lang="en-GB" sz="2000" dirty="0" smtClean="0"/>
              <a:t>Latest information is on the DAERA website – Google search ‘DAERA BVD’ or click </a:t>
            </a:r>
            <a:r>
              <a:rPr lang="en-GB" sz="2000" dirty="0" smtClean="0">
                <a:hlinkClick r:id="rId5"/>
              </a:rPr>
              <a:t>here</a:t>
            </a:r>
            <a:endParaRPr lang="en-GB" sz="2000" dirty="0" smtClean="0"/>
          </a:p>
          <a:p>
            <a:pPr marL="285750" indent="-285750">
              <a:buFont typeface="Arial" panose="020B0604020202020204" pitchFamily="34" charset="0"/>
              <a:buChar char="•"/>
            </a:pPr>
            <a:r>
              <a:rPr lang="en-GB" sz="2000" dirty="0" smtClean="0"/>
              <a:t>This will be updated as necessary to provide further clarifications</a:t>
            </a:r>
          </a:p>
          <a:p>
            <a:pPr marL="285750" indent="-285750">
              <a:buFont typeface="Arial" panose="020B0604020202020204" pitchFamily="34" charset="0"/>
              <a:buChar char="•"/>
            </a:pPr>
            <a:r>
              <a:rPr lang="en-GB" sz="2000" dirty="0" smtClean="0"/>
              <a:t>Notes for Guidance on how to complete the BVD sections of the EHC when exporting to a MS with a approved BVD programme are on the DAERA website </a:t>
            </a:r>
            <a:r>
              <a:rPr lang="en-GB" sz="2000" dirty="0" smtClean="0">
                <a:hlinkClick r:id="rId6"/>
              </a:rPr>
              <a:t>here</a:t>
            </a:r>
            <a:endParaRPr lang="en-GB" sz="2000" dirty="0" smtClean="0"/>
          </a:p>
          <a:p>
            <a:pPr marL="285750" indent="-285750">
              <a:buFont typeface="Arial" panose="020B0604020202020204" pitchFamily="34" charset="0"/>
              <a:buChar char="•"/>
            </a:pPr>
            <a:r>
              <a:rPr lang="en-GB" sz="2000" dirty="0" err="1" smtClean="0"/>
              <a:t>aPVPs</a:t>
            </a:r>
            <a:r>
              <a:rPr lang="en-GB" sz="2000" dirty="0" smtClean="0"/>
              <a:t> were informed via a Trade Bulletin on 21 July 2022 that the ROI BVD programme has been approved by the European Commission</a:t>
            </a:r>
          </a:p>
          <a:p>
            <a:pPr marL="285750" indent="-285750">
              <a:buFont typeface="Arial" panose="020B0604020202020204" pitchFamily="34" charset="0"/>
              <a:buChar char="•"/>
            </a:pPr>
            <a:r>
              <a:rPr lang="en-GB" sz="2000" dirty="0" smtClean="0"/>
              <a:t>DAERA Trade and BVD Programmes intend to host a </a:t>
            </a:r>
            <a:r>
              <a:rPr lang="en-GB" sz="2000" dirty="0" err="1" smtClean="0"/>
              <a:t>Webex</a:t>
            </a:r>
            <a:r>
              <a:rPr lang="en-GB" sz="2000" dirty="0" smtClean="0"/>
              <a:t> training for </a:t>
            </a:r>
            <a:r>
              <a:rPr lang="en-GB" sz="2000" dirty="0" err="1" smtClean="0"/>
              <a:t>aPVPs</a:t>
            </a:r>
            <a:r>
              <a:rPr lang="en-GB" sz="2000" dirty="0"/>
              <a:t> </a:t>
            </a:r>
            <a:r>
              <a:rPr lang="en-GB" sz="2000" dirty="0" smtClean="0"/>
              <a:t>as soon as possible (hopefully w/c 25 July)</a:t>
            </a:r>
          </a:p>
          <a:p>
            <a:pPr marL="285750" indent="-285750">
              <a:buFont typeface="Arial" panose="020B0604020202020204" pitchFamily="34" charset="0"/>
              <a:buChar char="•"/>
            </a:pPr>
            <a:r>
              <a:rPr lang="en-GB" sz="2000" dirty="0"/>
              <a:t>Q</a:t>
            </a:r>
            <a:r>
              <a:rPr lang="en-GB" sz="2000" dirty="0" smtClean="0"/>
              <a:t>ueries should be sent to </a:t>
            </a:r>
            <a:r>
              <a:rPr lang="en-GB" sz="2000" dirty="0" smtClean="0">
                <a:hlinkClick r:id="rId7"/>
              </a:rPr>
              <a:t>DAERATradeExports@daera-ni.gov.uk</a:t>
            </a:r>
            <a:r>
              <a:rPr lang="en-GB" sz="2000" dirty="0" smtClean="0"/>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0000" y="194400"/>
            <a:ext cx="609600" cy="609600"/>
          </a:xfrm>
          <a:prstGeom prst="rect">
            <a:avLst/>
          </a:prstGeom>
        </p:spPr>
      </p:pic>
    </p:spTree>
    <p:extLst>
      <p:ext uri="{BB962C8B-B14F-4D97-AF65-F5344CB8AC3E}">
        <p14:creationId xmlns:p14="http://schemas.microsoft.com/office/powerpoint/2010/main" val="231674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….and finally</a:t>
            </a:r>
            <a:endParaRPr lang="en-GB" sz="4000" dirty="0"/>
          </a:p>
        </p:txBody>
      </p:sp>
      <p:sp>
        <p:nvSpPr>
          <p:cNvPr id="3" name="Content Placeholder 2"/>
          <p:cNvSpPr>
            <a:spLocks noGrp="1"/>
          </p:cNvSpPr>
          <p:nvPr>
            <p:ph idx="1"/>
          </p:nvPr>
        </p:nvSpPr>
        <p:spPr>
          <a:xfrm>
            <a:off x="1151467" y="1219200"/>
            <a:ext cx="10250824" cy="4038600"/>
          </a:xfrm>
        </p:spPr>
        <p:txBody>
          <a:bodyPr/>
          <a:lstStyle/>
          <a:p>
            <a:pPr marL="285750" indent="-285750">
              <a:buFont typeface="Arial" panose="020B0604020202020204" pitchFamily="34" charset="0"/>
              <a:buChar char="•"/>
            </a:pPr>
            <a:r>
              <a:rPr lang="en-GB" sz="2000" dirty="0" smtClean="0"/>
              <a:t>Requirements to export will change again when the ROI get BVD Free status</a:t>
            </a:r>
          </a:p>
          <a:p>
            <a:pPr marL="285750" indent="-285750">
              <a:buFont typeface="Arial" panose="020B0604020202020204" pitchFamily="34" charset="0"/>
              <a:buChar char="•"/>
            </a:pPr>
            <a:r>
              <a:rPr lang="en-GB" sz="2000" dirty="0" smtClean="0"/>
              <a:t>This may happen in the next 1-2 years</a:t>
            </a:r>
          </a:p>
          <a:p>
            <a:pPr marL="285750" indent="-285750">
              <a:buFont typeface="Arial" panose="020B0604020202020204" pitchFamily="34" charset="0"/>
              <a:buChar char="•"/>
            </a:pPr>
            <a:r>
              <a:rPr lang="en-GB" sz="2000" dirty="0" smtClean="0"/>
              <a:t>The requirements to export to a MS with BVD Free Status are listed in the EHC</a:t>
            </a:r>
          </a:p>
          <a:p>
            <a:pPr marL="285750" indent="-285750">
              <a:buFont typeface="Arial" panose="020B0604020202020204" pitchFamily="34" charset="0"/>
              <a:buChar char="•"/>
            </a:pPr>
            <a:r>
              <a:rPr lang="en-GB" sz="2000" dirty="0" smtClean="0">
                <a:solidFill>
                  <a:srgbClr val="FF0000"/>
                </a:solidFill>
              </a:rPr>
              <a:t>When the ROI get BVD Free status, animals which have been vaccinated for BVD cannot be certified for export</a:t>
            </a:r>
          </a:p>
          <a:p>
            <a:pPr marL="285750" indent="-285750">
              <a:buFont typeface="Arial" panose="020B0604020202020204" pitchFamily="34" charset="0"/>
              <a:buChar char="•"/>
            </a:pPr>
            <a:r>
              <a:rPr lang="en-GB" sz="2000" dirty="0" smtClean="0"/>
              <a:t>You are advised to discuss this with your clients when you are considering the use of BVD vaccination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0000" y="216000"/>
            <a:ext cx="609600" cy="609600"/>
          </a:xfrm>
          <a:prstGeom prst="rect">
            <a:avLst/>
          </a:prstGeom>
        </p:spPr>
      </p:pic>
    </p:spTree>
    <p:extLst>
      <p:ext uri="{BB962C8B-B14F-4D97-AF65-F5344CB8AC3E}">
        <p14:creationId xmlns:p14="http://schemas.microsoft.com/office/powerpoint/2010/main" val="91532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000" dirty="0" smtClean="0"/>
              <a:t>Introduction</a:t>
            </a:r>
            <a:endParaRPr lang="en-GB" sz="4000" dirty="0"/>
          </a:p>
        </p:txBody>
      </p:sp>
      <p:sp>
        <p:nvSpPr>
          <p:cNvPr id="3" name="Content Placeholder 2"/>
          <p:cNvSpPr>
            <a:spLocks noGrp="1"/>
          </p:cNvSpPr>
          <p:nvPr>
            <p:ph idx="1"/>
          </p:nvPr>
        </p:nvSpPr>
        <p:spPr/>
        <p:txBody>
          <a:bodyPr/>
          <a:lstStyle/>
          <a:p>
            <a:pPr>
              <a:buFont typeface="Arial" panose="020B0604020202020204" pitchFamily="34" charset="0"/>
              <a:buChar char="•"/>
            </a:pPr>
            <a:r>
              <a:rPr lang="en-GB" sz="2400" dirty="0" smtClean="0"/>
              <a:t>What has changed?</a:t>
            </a:r>
          </a:p>
          <a:p>
            <a:pPr>
              <a:buFont typeface="Arial" panose="020B0604020202020204" pitchFamily="34" charset="0"/>
              <a:buChar char="•"/>
            </a:pPr>
            <a:r>
              <a:rPr lang="en-GB" sz="2400" dirty="0" smtClean="0"/>
              <a:t>Options to export cattle to MSs with an approved BVD programme</a:t>
            </a:r>
          </a:p>
          <a:p>
            <a:pPr>
              <a:buFont typeface="Arial" panose="020B0604020202020204" pitchFamily="34" charset="0"/>
              <a:buChar char="•"/>
            </a:pPr>
            <a:r>
              <a:rPr lang="en-GB" sz="2400" dirty="0" smtClean="0"/>
              <a:t>Establishment Free from BVD status</a:t>
            </a:r>
          </a:p>
          <a:p>
            <a:pPr>
              <a:buFont typeface="Arial" panose="020B0604020202020204" pitchFamily="34" charset="0"/>
              <a:buChar char="•"/>
            </a:pPr>
            <a:r>
              <a:rPr lang="en-GB" sz="2400" dirty="0" smtClean="0"/>
              <a:t>Approved Quarantine Establishments</a:t>
            </a:r>
          </a:p>
          <a:p>
            <a:pPr>
              <a:buFont typeface="Arial" panose="020B0604020202020204" pitchFamily="34" charset="0"/>
              <a:buChar char="•"/>
            </a:pPr>
            <a:r>
              <a:rPr lang="en-GB" sz="2400" dirty="0" smtClean="0"/>
              <a:t>Communications to exporters</a:t>
            </a:r>
          </a:p>
          <a:p>
            <a:pPr>
              <a:buFont typeface="Arial" panose="020B0604020202020204" pitchFamily="34" charset="0"/>
              <a:buChar char="•"/>
            </a:pPr>
            <a:r>
              <a:rPr lang="en-GB" sz="2400" dirty="0" smtClean="0"/>
              <a:t>Further information for </a:t>
            </a:r>
            <a:r>
              <a:rPr lang="en-GB" sz="2400" dirty="0" err="1" smtClean="0"/>
              <a:t>aPVPs</a:t>
            </a:r>
            <a:endParaRPr lang="en-GB" sz="2400" dirty="0" smtClean="0"/>
          </a:p>
          <a:p>
            <a:pPr>
              <a:buFont typeface="Arial" panose="020B0604020202020204" pitchFamily="34" charset="0"/>
              <a:buChar char="•"/>
            </a:pPr>
            <a:endParaRPr lang="en-GB" sz="2400" dirty="0" smtClean="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0000" y="194400"/>
            <a:ext cx="609600" cy="609600"/>
          </a:xfrm>
          <a:prstGeom prst="rect">
            <a:avLst/>
          </a:prstGeom>
        </p:spPr>
      </p:pic>
    </p:spTree>
    <p:extLst>
      <p:ext uri="{BB962C8B-B14F-4D97-AF65-F5344CB8AC3E}">
        <p14:creationId xmlns:p14="http://schemas.microsoft.com/office/powerpoint/2010/main" val="290283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What </a:t>
            </a:r>
            <a:r>
              <a:rPr lang="en-US" sz="4000" dirty="0" smtClean="0"/>
              <a:t>has changed?</a:t>
            </a:r>
            <a:endParaRPr lang="en-GB" sz="4000" dirty="0"/>
          </a:p>
        </p:txBody>
      </p:sp>
      <p:sp>
        <p:nvSpPr>
          <p:cNvPr id="3" name="Content Placeholder 2"/>
          <p:cNvSpPr>
            <a:spLocks noGrp="1"/>
          </p:cNvSpPr>
          <p:nvPr>
            <p:ph idx="1"/>
          </p:nvPr>
        </p:nvSpPr>
        <p:spPr>
          <a:xfrm>
            <a:off x="1151467" y="1219200"/>
            <a:ext cx="10256762" cy="4038600"/>
          </a:xfrm>
        </p:spPr>
        <p:txBody>
          <a:bodyPr/>
          <a:lstStyle/>
          <a:p>
            <a:pPr>
              <a:buFont typeface="Arial" panose="020B0604020202020204" pitchFamily="34" charset="0"/>
              <a:buChar char="•"/>
            </a:pPr>
            <a:r>
              <a:rPr lang="en-GB" sz="2000" dirty="0" smtClean="0"/>
              <a:t>EU Member States (MSs) can now apply to the European Commission for </a:t>
            </a:r>
            <a:r>
              <a:rPr lang="en-GB" sz="2000" b="1" dirty="0" smtClean="0"/>
              <a:t>approval of their BVD Eradication Programme</a:t>
            </a:r>
            <a:r>
              <a:rPr lang="en-GB" sz="2000" dirty="0" smtClean="0"/>
              <a:t> OR </a:t>
            </a:r>
            <a:r>
              <a:rPr lang="en-GB" sz="2000" b="1" dirty="0" smtClean="0"/>
              <a:t>BVD Free Status</a:t>
            </a:r>
          </a:p>
          <a:p>
            <a:pPr marL="285750" indent="-285750">
              <a:buFont typeface="Arial" panose="020B0604020202020204" pitchFamily="34" charset="0"/>
              <a:buChar char="•"/>
            </a:pPr>
            <a:r>
              <a:rPr lang="en-GB" sz="2000" dirty="0" smtClean="0"/>
              <a:t>This can be at a national or regional level</a:t>
            </a:r>
          </a:p>
          <a:p>
            <a:pPr marL="285750" indent="-285750">
              <a:buFont typeface="Arial" panose="020B0604020202020204" pitchFamily="34" charset="0"/>
              <a:buChar char="•"/>
            </a:pPr>
            <a:r>
              <a:rPr lang="en-GB" sz="2000" dirty="0" smtClean="0"/>
              <a:t>MSs get ‘listed’ in </a:t>
            </a:r>
            <a:r>
              <a:rPr lang="en-US" sz="2000" dirty="0"/>
              <a:t>Annexes of Commission Implementing Regulation </a:t>
            </a:r>
            <a:r>
              <a:rPr lang="en-US" sz="2000" dirty="0" smtClean="0"/>
              <a:t>2021/620 </a:t>
            </a:r>
          </a:p>
          <a:p>
            <a:pPr marL="285750" indent="-285750">
              <a:buFont typeface="Arial" panose="020B0604020202020204" pitchFamily="34" charset="0"/>
              <a:buChar char="•"/>
            </a:pPr>
            <a:r>
              <a:rPr lang="en-US" sz="2000" dirty="0" smtClean="0"/>
              <a:t>To export cattle for </a:t>
            </a:r>
            <a:r>
              <a:rPr lang="en-US" sz="2000" dirty="0"/>
              <a:t>Breeding &amp; Production </a:t>
            </a:r>
            <a:r>
              <a:rPr lang="en-US" sz="2000" dirty="0" smtClean="0"/>
              <a:t>to a MS with </a:t>
            </a:r>
            <a:r>
              <a:rPr lang="en-GB" sz="2000" b="1" dirty="0" smtClean="0"/>
              <a:t>an approved BVD </a:t>
            </a:r>
            <a:r>
              <a:rPr lang="en-GB" sz="2000" b="1" dirty="0"/>
              <a:t>Eradication Programme</a:t>
            </a:r>
            <a:r>
              <a:rPr lang="en-GB" sz="2000" dirty="0"/>
              <a:t> OR </a:t>
            </a:r>
            <a:r>
              <a:rPr lang="en-GB" sz="2000" b="1" dirty="0"/>
              <a:t>BVD Free </a:t>
            </a:r>
            <a:r>
              <a:rPr lang="en-GB" sz="2000" b="1" dirty="0" smtClean="0"/>
              <a:t>Status </a:t>
            </a:r>
            <a:r>
              <a:rPr lang="en-US" sz="2000" dirty="0" smtClean="0"/>
              <a:t>BVD requirements have to be certified on the EHC</a:t>
            </a:r>
          </a:p>
          <a:p>
            <a:pPr marL="285750" indent="-285750">
              <a:buFont typeface="Arial" panose="020B0604020202020204" pitchFamily="34" charset="0"/>
              <a:buChar char="•"/>
            </a:pPr>
            <a:r>
              <a:rPr lang="en-US" sz="2000" dirty="0" smtClean="0"/>
              <a:t>As of 18 July 2022:</a:t>
            </a:r>
          </a:p>
          <a:p>
            <a:pPr marL="0" indent="0"/>
            <a:r>
              <a:rPr lang="en-US" sz="2000" dirty="0"/>
              <a:t> </a:t>
            </a:r>
            <a:r>
              <a:rPr lang="en-US" sz="2000" dirty="0" smtClean="0"/>
              <a:t>   </a:t>
            </a:r>
            <a:r>
              <a:rPr lang="en-US" sz="2000" b="1" dirty="0" smtClean="0"/>
              <a:t>Approved BVD programme </a:t>
            </a:r>
            <a:r>
              <a:rPr lang="en-US" sz="2000" dirty="0" smtClean="0"/>
              <a:t>– </a:t>
            </a:r>
            <a:r>
              <a:rPr lang="en-US" sz="2000" dirty="0" smtClean="0">
                <a:solidFill>
                  <a:srgbClr val="FF0000"/>
                </a:solidFill>
              </a:rPr>
              <a:t>IRELAND</a:t>
            </a:r>
            <a:r>
              <a:rPr lang="en-US" sz="2000" dirty="0" smtClean="0"/>
              <a:t>, some regions of Germany</a:t>
            </a:r>
          </a:p>
          <a:p>
            <a:pPr marL="0" indent="0"/>
            <a:r>
              <a:rPr lang="en-US" sz="2000" dirty="0"/>
              <a:t> </a:t>
            </a:r>
            <a:r>
              <a:rPr lang="en-US" sz="2000" dirty="0" smtClean="0"/>
              <a:t>   </a:t>
            </a:r>
            <a:r>
              <a:rPr lang="en-US" sz="2000" b="1" dirty="0" smtClean="0"/>
              <a:t>BVD Free Status </a:t>
            </a:r>
            <a:r>
              <a:rPr lang="en-US" sz="2000" dirty="0" smtClean="0"/>
              <a:t>– Austria, Denmark, Finland, Sweden and some regions of Germany</a:t>
            </a:r>
          </a:p>
          <a:p>
            <a:pPr marL="285750" indent="-285750">
              <a:buFont typeface="Arial" panose="020B0604020202020204" pitchFamily="34" charset="0"/>
              <a:buChar char="•"/>
            </a:pPr>
            <a:r>
              <a:rPr lang="en-US" sz="2000" b="1" dirty="0" smtClean="0">
                <a:solidFill>
                  <a:srgbClr val="FF0000"/>
                </a:solidFill>
              </a:rPr>
              <a:t>Before signing an EHC to any BVD Free Member State please contact DAERA for advice</a:t>
            </a:r>
          </a:p>
          <a:p>
            <a:pPr marL="285750" indent="-285750">
              <a:buFont typeface="Arial" panose="020B0604020202020204" pitchFamily="34" charset="0"/>
              <a:buChar char="•"/>
            </a:pPr>
            <a:endParaRPr lang="en-GB" b="1" dirty="0">
              <a:solidFill>
                <a:srgbClr val="FF000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0000" y="194400"/>
            <a:ext cx="609600" cy="609600"/>
          </a:xfrm>
          <a:prstGeom prst="rect">
            <a:avLst/>
          </a:prstGeom>
        </p:spPr>
      </p:pic>
    </p:spTree>
    <p:extLst>
      <p:ext uri="{BB962C8B-B14F-4D97-AF65-F5344CB8AC3E}">
        <p14:creationId xmlns:p14="http://schemas.microsoft.com/office/powerpoint/2010/main" val="414100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What </a:t>
            </a:r>
            <a:r>
              <a:rPr lang="en-US" sz="4000" dirty="0" smtClean="0"/>
              <a:t>has changed?</a:t>
            </a:r>
            <a:endParaRPr lang="en-GB" sz="4000" dirty="0"/>
          </a:p>
        </p:txBody>
      </p:sp>
      <p:sp>
        <p:nvSpPr>
          <p:cNvPr id="3" name="Content Placeholder 2"/>
          <p:cNvSpPr>
            <a:spLocks noGrp="1"/>
          </p:cNvSpPr>
          <p:nvPr>
            <p:ph idx="1"/>
          </p:nvPr>
        </p:nvSpPr>
        <p:spPr>
          <a:xfrm>
            <a:off x="1151467" y="1219200"/>
            <a:ext cx="10250824" cy="4038600"/>
          </a:xfrm>
        </p:spPr>
        <p:txBody>
          <a:bodyPr/>
          <a:lstStyle/>
          <a:p>
            <a:pPr>
              <a:buFont typeface="Arial" panose="020B0604020202020204" pitchFamily="34" charset="0"/>
              <a:buChar char="•"/>
            </a:pPr>
            <a:endParaRPr lang="en-GB" sz="2000" dirty="0" smtClean="0"/>
          </a:p>
          <a:p>
            <a:pPr>
              <a:buFont typeface="Arial" panose="020B0604020202020204" pitchFamily="34" charset="0"/>
              <a:buChar char="•"/>
            </a:pPr>
            <a:r>
              <a:rPr lang="en-GB" sz="2000" b="1" dirty="0">
                <a:solidFill>
                  <a:srgbClr val="FF0000"/>
                </a:solidFill>
              </a:rPr>
              <a:t>C</a:t>
            </a:r>
            <a:r>
              <a:rPr lang="en-GB" sz="2000" b="1" dirty="0" smtClean="0">
                <a:solidFill>
                  <a:srgbClr val="FF0000"/>
                </a:solidFill>
              </a:rPr>
              <a:t>attle </a:t>
            </a:r>
            <a:r>
              <a:rPr lang="en-GB" sz="2000" b="1" dirty="0">
                <a:solidFill>
                  <a:srgbClr val="FF0000"/>
                </a:solidFill>
              </a:rPr>
              <a:t>moving </a:t>
            </a:r>
            <a:r>
              <a:rPr lang="en-GB" sz="2000" b="1" dirty="0" smtClean="0">
                <a:solidFill>
                  <a:srgbClr val="FF0000"/>
                </a:solidFill>
              </a:rPr>
              <a:t>from NI </a:t>
            </a:r>
            <a:r>
              <a:rPr lang="en-GB" sz="2000" b="1" dirty="0">
                <a:solidFill>
                  <a:srgbClr val="FF0000"/>
                </a:solidFill>
              </a:rPr>
              <a:t>to ROI for B&amp;P </a:t>
            </a:r>
            <a:r>
              <a:rPr lang="en-GB" sz="2000" b="1" dirty="0" smtClean="0">
                <a:solidFill>
                  <a:srgbClr val="FF0000"/>
                </a:solidFill>
              </a:rPr>
              <a:t>now </a:t>
            </a:r>
            <a:r>
              <a:rPr lang="en-GB" sz="2000" b="1" dirty="0">
                <a:solidFill>
                  <a:srgbClr val="FF0000"/>
                </a:solidFill>
              </a:rPr>
              <a:t>have to meet </a:t>
            </a:r>
            <a:r>
              <a:rPr lang="en-GB" sz="2000" b="1" dirty="0" smtClean="0">
                <a:solidFill>
                  <a:srgbClr val="FF0000"/>
                </a:solidFill>
              </a:rPr>
              <a:t>the BVD </a:t>
            </a:r>
            <a:r>
              <a:rPr lang="en-GB" sz="2000" b="1" dirty="0">
                <a:solidFill>
                  <a:srgbClr val="FF0000"/>
                </a:solidFill>
              </a:rPr>
              <a:t>requirements on the </a:t>
            </a:r>
            <a:r>
              <a:rPr lang="en-GB" sz="2000" b="1" dirty="0" smtClean="0">
                <a:solidFill>
                  <a:srgbClr val="FF0000"/>
                </a:solidFill>
              </a:rPr>
              <a:t>EHC</a:t>
            </a:r>
            <a:endParaRPr lang="en-GB" sz="2000" dirty="0" smtClean="0">
              <a:solidFill>
                <a:srgbClr val="FF0000"/>
              </a:solidFill>
            </a:endParaRPr>
          </a:p>
          <a:p>
            <a:pPr>
              <a:buFont typeface="Arial" panose="020B0604020202020204" pitchFamily="34" charset="0"/>
              <a:buChar char="•"/>
            </a:pPr>
            <a:r>
              <a:rPr lang="en-GB" sz="2000" dirty="0" smtClean="0"/>
              <a:t>Animals </a:t>
            </a:r>
            <a:r>
              <a:rPr lang="en-GB" sz="2000" dirty="0"/>
              <a:t>moving to ROI for Direct Slaughter do NOT have to satisfy BVD requirements</a:t>
            </a:r>
            <a:endParaRPr lang="en-US" sz="2000" dirty="0"/>
          </a:p>
          <a:p>
            <a:pPr marL="285750" indent="-285750">
              <a:buFont typeface="Arial" panose="020B0604020202020204" pitchFamily="34" charset="0"/>
              <a:buChar char="•"/>
            </a:pPr>
            <a:r>
              <a:rPr lang="en-GB" sz="2000" dirty="0" smtClean="0"/>
              <a:t> Animals </a:t>
            </a:r>
            <a:r>
              <a:rPr lang="en-GB" sz="2000" dirty="0"/>
              <a:t>moving to GB </a:t>
            </a:r>
            <a:r>
              <a:rPr lang="en-GB" sz="2000" dirty="0" smtClean="0"/>
              <a:t>do </a:t>
            </a:r>
            <a:r>
              <a:rPr lang="en-GB" sz="2000" dirty="0"/>
              <a:t>NOT have to satisfy BVD requirements</a:t>
            </a:r>
            <a:endParaRPr lang="en-US" sz="2000" dirty="0"/>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 This training is a summary of the changes to export to MSs with an </a:t>
            </a:r>
            <a:r>
              <a:rPr lang="en-GB" sz="2000" b="1" dirty="0" smtClean="0"/>
              <a:t>approved BVD  </a:t>
            </a:r>
          </a:p>
          <a:p>
            <a:pPr marL="0" indent="0"/>
            <a:r>
              <a:rPr lang="en-GB" sz="2000" b="1" dirty="0"/>
              <a:t> </a:t>
            </a:r>
            <a:r>
              <a:rPr lang="en-GB" sz="2000" b="1" dirty="0" smtClean="0"/>
              <a:t>    programme </a:t>
            </a:r>
          </a:p>
          <a:p>
            <a:pPr marL="0" indent="0"/>
            <a:endParaRPr lang="en-GB" sz="2000" b="1" dirty="0"/>
          </a:p>
          <a:p>
            <a:pPr marL="285750" indent="-285750">
              <a:buFont typeface="Arial" panose="020B0604020202020204" pitchFamily="34" charset="0"/>
              <a:buChar char="•"/>
            </a:pPr>
            <a:endParaRPr lang="en-GB" sz="20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0000" y="194400"/>
            <a:ext cx="609600" cy="609600"/>
          </a:xfrm>
          <a:prstGeom prst="rect">
            <a:avLst/>
          </a:prstGeom>
        </p:spPr>
      </p:pic>
    </p:spTree>
    <p:extLst>
      <p:ext uri="{BB962C8B-B14F-4D97-AF65-F5344CB8AC3E}">
        <p14:creationId xmlns:p14="http://schemas.microsoft.com/office/powerpoint/2010/main" val="4049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Options to export cattle to MSs with an approved BVD programme</a:t>
            </a:r>
          </a:p>
        </p:txBody>
      </p:sp>
      <p:sp>
        <p:nvSpPr>
          <p:cNvPr id="3" name="Content Placeholder 2"/>
          <p:cNvSpPr>
            <a:spLocks noGrp="1"/>
          </p:cNvSpPr>
          <p:nvPr>
            <p:ph idx="1"/>
          </p:nvPr>
        </p:nvSpPr>
        <p:spPr>
          <a:xfrm>
            <a:off x="1151466" y="1219200"/>
            <a:ext cx="10735733" cy="4038600"/>
          </a:xfrm>
        </p:spPr>
        <p:txBody>
          <a:bodyPr/>
          <a:lstStyle/>
          <a:p>
            <a:pPr marL="0" indent="0"/>
            <a:r>
              <a:rPr lang="en-GB" sz="2000" b="1" dirty="0" smtClean="0"/>
              <a:t>NON-PREGNANT animals </a:t>
            </a:r>
          </a:p>
          <a:p>
            <a:pPr marL="0" indent="0"/>
            <a:r>
              <a:rPr lang="en-GB" sz="2000" dirty="0" smtClean="0"/>
              <a:t>OPTION 1 – From an </a:t>
            </a:r>
            <a:r>
              <a:rPr lang="en-GB" sz="2000" dirty="0" smtClean="0">
                <a:solidFill>
                  <a:srgbClr val="00B0F0"/>
                </a:solidFill>
              </a:rPr>
              <a:t>ESTABLISHMENT FREE from BVD </a:t>
            </a:r>
            <a:r>
              <a:rPr lang="en-GB" sz="2000" dirty="0"/>
              <a:t>and herd level serological </a:t>
            </a:r>
            <a:r>
              <a:rPr lang="en-GB" sz="2000" dirty="0" smtClean="0"/>
              <a:t>testing</a:t>
            </a:r>
          </a:p>
          <a:p>
            <a:pPr marL="0" indent="0"/>
            <a:endParaRPr lang="en-GB" sz="800" dirty="0"/>
          </a:p>
          <a:p>
            <a:pPr marL="0" indent="0"/>
            <a:r>
              <a:rPr lang="en-GB" sz="2000" dirty="0"/>
              <a:t>OPTION 2 – From an </a:t>
            </a:r>
            <a:r>
              <a:rPr lang="en-GB" sz="2000" dirty="0">
                <a:solidFill>
                  <a:srgbClr val="00B0F0"/>
                </a:solidFill>
              </a:rPr>
              <a:t>ESTABLISHMENT FREE from BVD </a:t>
            </a:r>
            <a:r>
              <a:rPr lang="en-GB" sz="2000" dirty="0"/>
              <a:t>and individual animal virus </a:t>
            </a:r>
            <a:r>
              <a:rPr lang="en-GB" sz="2000" dirty="0" smtClean="0"/>
              <a:t>testing</a:t>
            </a:r>
          </a:p>
          <a:p>
            <a:pPr marL="0" indent="0"/>
            <a:endParaRPr lang="en-GB" sz="800" dirty="0"/>
          </a:p>
          <a:p>
            <a:pPr marL="0" indent="0"/>
            <a:r>
              <a:rPr lang="en-GB" sz="2000" dirty="0"/>
              <a:t>OPTION 3 – From an establishment not free from BVD AND negative virus test AND 21 days in an </a:t>
            </a:r>
            <a:r>
              <a:rPr lang="en-GB" sz="2000" dirty="0">
                <a:solidFill>
                  <a:srgbClr val="00B050"/>
                </a:solidFill>
              </a:rPr>
              <a:t>APPROVED QUARANTINE </a:t>
            </a:r>
            <a:r>
              <a:rPr lang="en-GB" sz="2000" dirty="0" smtClean="0">
                <a:solidFill>
                  <a:srgbClr val="00B050"/>
                </a:solidFill>
              </a:rPr>
              <a:t>ESTABLISHMENT</a:t>
            </a:r>
          </a:p>
          <a:p>
            <a:pPr marL="0" indent="0"/>
            <a:endParaRPr lang="en-GB" sz="800" dirty="0" smtClean="0">
              <a:solidFill>
                <a:srgbClr val="00B050"/>
              </a:solidFill>
            </a:endParaRPr>
          </a:p>
          <a:p>
            <a:pPr marL="0" indent="0"/>
            <a:r>
              <a:rPr lang="en-GB" sz="2000" dirty="0"/>
              <a:t>OPTION 4 - From an establishment not free from BVD AND negative virus test AND </a:t>
            </a:r>
            <a:r>
              <a:rPr lang="en-GB" sz="2000" dirty="0" smtClean="0"/>
              <a:t>positive antibody test (within 30 days pre-export)</a:t>
            </a:r>
          </a:p>
          <a:p>
            <a:pPr marL="0" indent="0"/>
            <a:endParaRPr lang="en-GB" sz="2000" dirty="0">
              <a:solidFill>
                <a:srgbClr val="00B050"/>
              </a:solidFill>
            </a:endParaRPr>
          </a:p>
          <a:p>
            <a:pPr marL="0" indent="0"/>
            <a:r>
              <a:rPr lang="en-GB" sz="2000" dirty="0">
                <a:solidFill>
                  <a:srgbClr val="00B0F0"/>
                </a:solidFill>
              </a:rPr>
              <a:t>ESTABLISHMENT FREE from </a:t>
            </a:r>
            <a:r>
              <a:rPr lang="en-GB" sz="2000" dirty="0" smtClean="0">
                <a:solidFill>
                  <a:srgbClr val="00B0F0"/>
                </a:solidFill>
              </a:rPr>
              <a:t>BVD </a:t>
            </a:r>
            <a:r>
              <a:rPr lang="en-GB" sz="2000" dirty="0"/>
              <a:t>and </a:t>
            </a:r>
            <a:r>
              <a:rPr lang="en-GB" sz="2000" dirty="0">
                <a:solidFill>
                  <a:srgbClr val="00B050"/>
                </a:solidFill>
              </a:rPr>
              <a:t>APPROVED QUARANTINE </a:t>
            </a:r>
            <a:r>
              <a:rPr lang="en-GB" sz="2000" dirty="0" smtClean="0">
                <a:solidFill>
                  <a:srgbClr val="00B050"/>
                </a:solidFill>
              </a:rPr>
              <a:t>ESTABLISHMENT</a:t>
            </a:r>
            <a:r>
              <a:rPr lang="en-GB" sz="2000" dirty="0">
                <a:solidFill>
                  <a:srgbClr val="00B050"/>
                </a:solidFill>
              </a:rPr>
              <a:t> </a:t>
            </a:r>
            <a:r>
              <a:rPr lang="en-GB" sz="2000" dirty="0"/>
              <a:t>are defined in </a:t>
            </a:r>
            <a:r>
              <a:rPr lang="en-GB" sz="2000" dirty="0" smtClean="0"/>
              <a:t>EU legislation </a:t>
            </a:r>
            <a:endParaRPr lang="en-GB" sz="20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0000" y="194400"/>
            <a:ext cx="609600" cy="609600"/>
          </a:xfrm>
          <a:prstGeom prst="rect">
            <a:avLst/>
          </a:prstGeom>
        </p:spPr>
      </p:pic>
    </p:spTree>
    <p:extLst>
      <p:ext uri="{BB962C8B-B14F-4D97-AF65-F5344CB8AC3E}">
        <p14:creationId xmlns:p14="http://schemas.microsoft.com/office/powerpoint/2010/main" val="1754294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2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Options to export cattle to MSs with an approved BVD programme</a:t>
            </a:r>
          </a:p>
        </p:txBody>
      </p:sp>
      <p:sp>
        <p:nvSpPr>
          <p:cNvPr id="3" name="Content Placeholder 2"/>
          <p:cNvSpPr>
            <a:spLocks noGrp="1"/>
          </p:cNvSpPr>
          <p:nvPr>
            <p:ph idx="1"/>
          </p:nvPr>
        </p:nvSpPr>
        <p:spPr>
          <a:xfrm>
            <a:off x="1151466" y="1219200"/>
            <a:ext cx="10638751" cy="4038600"/>
          </a:xfrm>
        </p:spPr>
        <p:txBody>
          <a:bodyPr/>
          <a:lstStyle/>
          <a:p>
            <a:pPr marL="0" indent="0"/>
            <a:r>
              <a:rPr lang="en-GB" sz="2000" b="1" dirty="0" smtClean="0"/>
              <a:t>PREGNANT animals </a:t>
            </a:r>
          </a:p>
          <a:p>
            <a:pPr marL="0" indent="0"/>
            <a:r>
              <a:rPr lang="en-GB" sz="2000" dirty="0" smtClean="0"/>
              <a:t>OPTION 1 – From an </a:t>
            </a:r>
            <a:r>
              <a:rPr lang="en-GB" sz="2000" dirty="0" smtClean="0">
                <a:solidFill>
                  <a:srgbClr val="00B0F0"/>
                </a:solidFill>
              </a:rPr>
              <a:t>ESTABLISHMENT FREE from BVD </a:t>
            </a:r>
            <a:r>
              <a:rPr lang="en-GB" sz="2000" dirty="0"/>
              <a:t>and herd level serological </a:t>
            </a:r>
            <a:r>
              <a:rPr lang="en-GB" sz="2000" dirty="0" smtClean="0"/>
              <a:t>testing</a:t>
            </a:r>
          </a:p>
          <a:p>
            <a:pPr marL="0" indent="0"/>
            <a:endParaRPr lang="en-GB" sz="800" dirty="0"/>
          </a:p>
          <a:p>
            <a:pPr marL="0" indent="0"/>
            <a:r>
              <a:rPr lang="en-GB" sz="2000" dirty="0"/>
              <a:t>OPTION 2 – From an </a:t>
            </a:r>
            <a:r>
              <a:rPr lang="en-GB" sz="2000" dirty="0">
                <a:solidFill>
                  <a:srgbClr val="00B0F0"/>
                </a:solidFill>
              </a:rPr>
              <a:t>ESTABLISHMENT FREE from BVD </a:t>
            </a:r>
            <a:r>
              <a:rPr lang="en-GB" sz="2000" dirty="0"/>
              <a:t>and individual animal virus </a:t>
            </a:r>
            <a:r>
              <a:rPr lang="en-GB" sz="2000" dirty="0" smtClean="0"/>
              <a:t>testing</a:t>
            </a:r>
          </a:p>
          <a:p>
            <a:pPr marL="0" indent="0"/>
            <a:endParaRPr lang="en-GB" sz="800" dirty="0"/>
          </a:p>
          <a:p>
            <a:pPr marL="0" indent="0"/>
            <a:r>
              <a:rPr lang="en-GB" sz="2000" dirty="0"/>
              <a:t>OPTION 3 – From an establishment not free from BVD AND negative virus test AND 21 days in an </a:t>
            </a:r>
            <a:r>
              <a:rPr lang="en-GB" sz="2000" dirty="0">
                <a:solidFill>
                  <a:srgbClr val="00B050"/>
                </a:solidFill>
              </a:rPr>
              <a:t>APPROVED QUARANTINE </a:t>
            </a:r>
            <a:r>
              <a:rPr lang="en-GB" sz="2000" dirty="0" smtClean="0">
                <a:solidFill>
                  <a:srgbClr val="00B050"/>
                </a:solidFill>
              </a:rPr>
              <a:t>ESTABLISHMENT </a:t>
            </a:r>
            <a:r>
              <a:rPr lang="en-GB" sz="2000" dirty="0"/>
              <a:t>AND negative antibody test taken not less than 21 days after start of </a:t>
            </a:r>
            <a:r>
              <a:rPr lang="en-GB" sz="2000" dirty="0" smtClean="0"/>
              <a:t>quarantine</a:t>
            </a:r>
          </a:p>
          <a:p>
            <a:pPr marL="0" indent="0"/>
            <a:endParaRPr lang="en-GB" sz="800" dirty="0"/>
          </a:p>
          <a:p>
            <a:pPr marL="0" indent="0"/>
            <a:r>
              <a:rPr lang="en-GB" sz="2000" dirty="0"/>
              <a:t>OPTION 4 - From an establishment not free from BVD AND negative virus test AND </a:t>
            </a:r>
            <a:r>
              <a:rPr lang="en-GB" sz="2000" dirty="0" smtClean="0">
                <a:solidFill>
                  <a:srgbClr val="FF0000"/>
                </a:solidFill>
              </a:rPr>
              <a:t>positive antibody test </a:t>
            </a:r>
            <a:r>
              <a:rPr lang="en-US" sz="2000" dirty="0">
                <a:solidFill>
                  <a:srgbClr val="FF0000"/>
                </a:solidFill>
              </a:rPr>
              <a:t>from </a:t>
            </a:r>
            <a:r>
              <a:rPr lang="en-US" sz="2000" dirty="0" smtClean="0">
                <a:solidFill>
                  <a:srgbClr val="FF0000"/>
                </a:solidFill>
              </a:rPr>
              <a:t>a sample </a:t>
            </a:r>
            <a:r>
              <a:rPr lang="en-US" sz="2000" dirty="0">
                <a:solidFill>
                  <a:srgbClr val="FF0000"/>
                </a:solidFill>
              </a:rPr>
              <a:t>taken before insemination preceding current </a:t>
            </a:r>
            <a:r>
              <a:rPr lang="en-US" sz="2000" dirty="0" smtClean="0">
                <a:solidFill>
                  <a:srgbClr val="FF0000"/>
                </a:solidFill>
              </a:rPr>
              <a:t>gestation</a:t>
            </a:r>
          </a:p>
          <a:p>
            <a:pPr marL="0" indent="0"/>
            <a:endParaRPr lang="en-US" sz="2000" dirty="0">
              <a:solidFill>
                <a:srgbClr val="FF000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0000" y="194400"/>
            <a:ext cx="609600" cy="609600"/>
          </a:xfrm>
          <a:prstGeom prst="rect">
            <a:avLst/>
          </a:prstGeom>
        </p:spPr>
      </p:pic>
    </p:spTree>
    <p:extLst>
      <p:ext uri="{BB962C8B-B14F-4D97-AF65-F5344CB8AC3E}">
        <p14:creationId xmlns:p14="http://schemas.microsoft.com/office/powerpoint/2010/main" val="294164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Options to export cattle to MSs with an approved BVD programme</a:t>
            </a:r>
          </a:p>
        </p:txBody>
      </p:sp>
      <p:sp>
        <p:nvSpPr>
          <p:cNvPr id="3" name="Content Placeholder 2"/>
          <p:cNvSpPr>
            <a:spLocks noGrp="1"/>
          </p:cNvSpPr>
          <p:nvPr>
            <p:ph idx="1"/>
          </p:nvPr>
        </p:nvSpPr>
        <p:spPr>
          <a:xfrm>
            <a:off x="1151466" y="1219200"/>
            <a:ext cx="10638751" cy="4038600"/>
          </a:xfrm>
        </p:spPr>
        <p:txBody>
          <a:bodyPr/>
          <a:lstStyle/>
          <a:p>
            <a:pPr marL="0" indent="0"/>
            <a:r>
              <a:rPr lang="en-GB" sz="2000" b="1" dirty="0" smtClean="0">
                <a:solidFill>
                  <a:srgbClr val="FF0000"/>
                </a:solidFill>
              </a:rPr>
              <a:t>Important points</a:t>
            </a:r>
          </a:p>
          <a:p>
            <a:pPr>
              <a:buFont typeface="Arial" panose="020B0604020202020204" pitchFamily="34" charset="0"/>
              <a:buChar char="•"/>
            </a:pPr>
            <a:r>
              <a:rPr lang="en-GB" sz="2000" dirty="0" smtClean="0"/>
              <a:t>The </a:t>
            </a:r>
            <a:r>
              <a:rPr lang="en-GB" sz="2000" dirty="0"/>
              <a:t>e</a:t>
            </a:r>
            <a:r>
              <a:rPr lang="en-GB" sz="2000" dirty="0" smtClean="0"/>
              <a:t>xporter must sign an owner’s declaration to state if each animal is pregnant or non-pregnant. You must keep this declaration as supporting evidence of the pregnancy option selected. </a:t>
            </a:r>
            <a:r>
              <a:rPr lang="en-GB" sz="2000" b="1" dirty="0" smtClean="0"/>
              <a:t>If pregnancy status is uncertain you must certify as pregnant.</a:t>
            </a:r>
          </a:p>
          <a:p>
            <a:pPr>
              <a:buFont typeface="Arial" panose="020B0604020202020204" pitchFamily="34" charset="0"/>
              <a:buChar char="•"/>
            </a:pPr>
            <a:endParaRPr lang="en-GB" sz="2000" b="1" dirty="0" smtClean="0"/>
          </a:p>
          <a:p>
            <a:pPr>
              <a:buFont typeface="Arial" panose="020B0604020202020204" pitchFamily="34" charset="0"/>
              <a:buChar char="•"/>
            </a:pPr>
            <a:r>
              <a:rPr lang="en-GB" sz="2000" b="1" dirty="0" smtClean="0"/>
              <a:t>Every </a:t>
            </a:r>
            <a:r>
              <a:rPr lang="en-GB" sz="2000" b="1" dirty="0"/>
              <a:t>animal in the exporting herd </a:t>
            </a:r>
            <a:r>
              <a:rPr lang="en-GB" sz="2000" b="1" dirty="0" smtClean="0"/>
              <a:t>(and any associated herds) must </a:t>
            </a:r>
            <a:r>
              <a:rPr lang="en-GB" sz="2000" b="1" dirty="0"/>
              <a:t>have a direct or indirect negative virus test (BVDN or INDNEG </a:t>
            </a:r>
            <a:r>
              <a:rPr lang="en-GB" sz="2000" b="1" dirty="0" smtClean="0"/>
              <a:t>status on </a:t>
            </a:r>
            <a:r>
              <a:rPr lang="en-GB" sz="2000" b="1" dirty="0"/>
              <a:t>APHIS) with the exception of calves &lt;35 days </a:t>
            </a:r>
            <a:r>
              <a:rPr lang="en-GB" sz="2000" b="1" dirty="0" smtClean="0"/>
              <a:t>old on the date of export.</a:t>
            </a:r>
            <a:r>
              <a:rPr lang="en-GB" sz="2000" b="1" dirty="0"/>
              <a:t> </a:t>
            </a:r>
            <a:r>
              <a:rPr lang="en-GB" sz="2000" dirty="0" smtClean="0"/>
              <a:t>This is the case for the export of pregnant or non-pregnant animals and applies whichever of the 4 options is certified.</a:t>
            </a:r>
          </a:p>
          <a:p>
            <a:pPr>
              <a:buFont typeface="Arial" panose="020B0604020202020204" pitchFamily="34" charset="0"/>
              <a:buChar char="•"/>
            </a:pPr>
            <a:endParaRPr lang="en-GB" sz="2000" dirty="0"/>
          </a:p>
          <a:p>
            <a:pPr>
              <a:buFont typeface="Arial" panose="020B0604020202020204" pitchFamily="34" charset="0"/>
              <a:buChar char="•"/>
            </a:pPr>
            <a:r>
              <a:rPr lang="en-GB" sz="2000" dirty="0" smtClean="0"/>
              <a:t>Where </a:t>
            </a:r>
            <a:r>
              <a:rPr lang="en-GB" sz="2000" dirty="0"/>
              <a:t>a negative virus test is required, this can be the statutory tissue sample test taken when the animal was a calf.</a:t>
            </a:r>
          </a:p>
          <a:p>
            <a:pPr marL="0" indent="0"/>
            <a:endParaRPr lang="en-GB" sz="2000" dirty="0" smtClean="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0000" y="194400"/>
            <a:ext cx="609600" cy="609600"/>
          </a:xfrm>
          <a:prstGeom prst="rect">
            <a:avLst/>
          </a:prstGeom>
        </p:spPr>
      </p:pic>
    </p:spTree>
    <p:extLst>
      <p:ext uri="{BB962C8B-B14F-4D97-AF65-F5344CB8AC3E}">
        <p14:creationId xmlns:p14="http://schemas.microsoft.com/office/powerpoint/2010/main" val="3281560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00B0F0"/>
                </a:solidFill>
              </a:rPr>
              <a:t>ESTABLISHMENT FREE from BVD</a:t>
            </a:r>
            <a:endParaRPr lang="en-US" dirty="0"/>
          </a:p>
        </p:txBody>
      </p:sp>
      <p:sp>
        <p:nvSpPr>
          <p:cNvPr id="3" name="Content Placeholder 2"/>
          <p:cNvSpPr>
            <a:spLocks noGrp="1"/>
          </p:cNvSpPr>
          <p:nvPr>
            <p:ph idx="1"/>
          </p:nvPr>
        </p:nvSpPr>
        <p:spPr>
          <a:xfrm>
            <a:off x="1151466" y="1219200"/>
            <a:ext cx="10638751" cy="4038600"/>
          </a:xfrm>
        </p:spPr>
        <p:txBody>
          <a:bodyPr/>
          <a:lstStyle/>
          <a:p>
            <a:pPr>
              <a:buFont typeface="Arial" panose="020B0604020202020204" pitchFamily="34" charset="0"/>
              <a:buChar char="•"/>
            </a:pPr>
            <a:r>
              <a:rPr lang="en-GB" sz="2000" dirty="0" smtClean="0"/>
              <a:t>Most herds in NI will NOT meet the requirements of </a:t>
            </a:r>
            <a:r>
              <a:rPr lang="en-GB" sz="2000" dirty="0">
                <a:solidFill>
                  <a:srgbClr val="00B0F0"/>
                </a:solidFill>
              </a:rPr>
              <a:t>ESTABLISHMENT FREE from BVD </a:t>
            </a:r>
            <a:r>
              <a:rPr lang="en-GB" sz="2000" dirty="0" smtClean="0"/>
              <a:t>due to the conditions which have to be met for animals moving into the herd in the previous 12 months</a:t>
            </a:r>
          </a:p>
          <a:p>
            <a:pPr>
              <a:buFont typeface="Arial" panose="020B0604020202020204" pitchFamily="34" charset="0"/>
              <a:buChar char="•"/>
            </a:pPr>
            <a:r>
              <a:rPr lang="en-GB" sz="2000" dirty="0" smtClean="0"/>
              <a:t>If a keeper believes they meet the </a:t>
            </a:r>
            <a:r>
              <a:rPr lang="en-GB" sz="2000" dirty="0"/>
              <a:t>requirements of </a:t>
            </a:r>
            <a:r>
              <a:rPr lang="en-GB" sz="2000" dirty="0">
                <a:solidFill>
                  <a:srgbClr val="00B0F0"/>
                </a:solidFill>
              </a:rPr>
              <a:t>ESTABLISHMENT FREE from BVD </a:t>
            </a:r>
            <a:r>
              <a:rPr lang="en-GB" sz="2000" dirty="0" smtClean="0"/>
              <a:t>and wishes to export cattle under this option, the keeper can apply to DAERA for a letter to confirm the conditions have been met</a:t>
            </a:r>
          </a:p>
          <a:p>
            <a:pPr>
              <a:buFont typeface="Arial" panose="020B0604020202020204" pitchFamily="34" charset="0"/>
              <a:buChar char="•"/>
            </a:pPr>
            <a:r>
              <a:rPr lang="en-GB" sz="2000" dirty="0" smtClean="0"/>
              <a:t>If successful, DAERA will issue a letter awarding </a:t>
            </a:r>
            <a:r>
              <a:rPr lang="en-GB" sz="2000" dirty="0">
                <a:solidFill>
                  <a:srgbClr val="00B0F0"/>
                </a:solidFill>
              </a:rPr>
              <a:t>ESTABLISHMENT FREE from BVD </a:t>
            </a:r>
            <a:r>
              <a:rPr lang="en-GB" sz="2000" dirty="0" smtClean="0"/>
              <a:t>status which acts as a Veterinary Support Certificate to enable you to certify this option on the EHC. </a:t>
            </a:r>
          </a:p>
          <a:p>
            <a:pPr>
              <a:buFont typeface="Arial" panose="020B0604020202020204" pitchFamily="34" charset="0"/>
              <a:buChar char="•"/>
            </a:pPr>
            <a:r>
              <a:rPr lang="en-GB" sz="2000" dirty="0" smtClean="0"/>
              <a:t>It is likely that only herds which have had </a:t>
            </a:r>
            <a:r>
              <a:rPr lang="en-GB" sz="2000" u="sng" dirty="0" smtClean="0"/>
              <a:t>no moves in</a:t>
            </a:r>
            <a:r>
              <a:rPr lang="en-GB" sz="2000" dirty="0" smtClean="0"/>
              <a:t> over the previous 12 months will meet the requirements of </a:t>
            </a:r>
            <a:r>
              <a:rPr lang="en-GB" sz="2000" dirty="0" smtClean="0">
                <a:solidFill>
                  <a:srgbClr val="00B0F0"/>
                </a:solidFill>
              </a:rPr>
              <a:t>ESTABLISHMENT </a:t>
            </a:r>
            <a:r>
              <a:rPr lang="en-GB" sz="2000" dirty="0">
                <a:solidFill>
                  <a:srgbClr val="00B0F0"/>
                </a:solidFill>
              </a:rPr>
              <a:t>FREE from </a:t>
            </a:r>
            <a:r>
              <a:rPr lang="en-GB" sz="2000" dirty="0" smtClean="0">
                <a:solidFill>
                  <a:srgbClr val="00B0F0"/>
                </a:solidFill>
              </a:rPr>
              <a:t>BVD</a:t>
            </a:r>
          </a:p>
          <a:p>
            <a:pPr marL="0" indent="0"/>
            <a:endParaRPr lang="en-GB" sz="2000" dirty="0" smtClean="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0000" y="194400"/>
            <a:ext cx="609600" cy="609600"/>
          </a:xfrm>
          <a:prstGeom prst="rect">
            <a:avLst/>
          </a:prstGeom>
        </p:spPr>
      </p:pic>
    </p:spTree>
    <p:extLst>
      <p:ext uri="{BB962C8B-B14F-4D97-AF65-F5344CB8AC3E}">
        <p14:creationId xmlns:p14="http://schemas.microsoft.com/office/powerpoint/2010/main" val="89041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00B050"/>
                </a:solidFill>
              </a:rPr>
              <a:t>APPROVED QUARANTINE ESTABLISHMENT</a:t>
            </a:r>
            <a:endParaRPr lang="en-US" dirty="0"/>
          </a:p>
        </p:txBody>
      </p:sp>
      <p:sp>
        <p:nvSpPr>
          <p:cNvPr id="3" name="Content Placeholder 2"/>
          <p:cNvSpPr>
            <a:spLocks noGrp="1"/>
          </p:cNvSpPr>
          <p:nvPr>
            <p:ph idx="1"/>
          </p:nvPr>
        </p:nvSpPr>
        <p:spPr>
          <a:xfrm>
            <a:off x="1151466" y="1219200"/>
            <a:ext cx="10638751" cy="4038600"/>
          </a:xfrm>
        </p:spPr>
        <p:txBody>
          <a:bodyPr/>
          <a:lstStyle/>
          <a:p>
            <a:pPr>
              <a:buFont typeface="Arial" panose="020B0604020202020204" pitchFamily="34" charset="0"/>
              <a:buChar char="•"/>
            </a:pPr>
            <a:r>
              <a:rPr lang="en-GB" sz="2000" dirty="0" smtClean="0"/>
              <a:t>Prospective exporters can apply to DAERA for an </a:t>
            </a:r>
            <a:r>
              <a:rPr lang="en-GB" sz="2000" dirty="0" smtClean="0">
                <a:solidFill>
                  <a:srgbClr val="00B050"/>
                </a:solidFill>
              </a:rPr>
              <a:t>APPROVED </a:t>
            </a:r>
            <a:r>
              <a:rPr lang="en-GB" sz="2000" dirty="0">
                <a:solidFill>
                  <a:srgbClr val="00B050"/>
                </a:solidFill>
              </a:rPr>
              <a:t>QUARANTINE </a:t>
            </a:r>
            <a:r>
              <a:rPr lang="en-GB" sz="2000" dirty="0" smtClean="0">
                <a:solidFill>
                  <a:srgbClr val="00B050"/>
                </a:solidFill>
              </a:rPr>
              <a:t>ESTABLISHMENT (AQE) </a:t>
            </a:r>
            <a:r>
              <a:rPr lang="en-GB" sz="2000" dirty="0"/>
              <a:t>by completing an application form</a:t>
            </a:r>
          </a:p>
          <a:p>
            <a:pPr>
              <a:buFont typeface="Arial" panose="020B0604020202020204" pitchFamily="34" charset="0"/>
              <a:buChar char="•"/>
            </a:pPr>
            <a:r>
              <a:rPr lang="en-GB" sz="2000" dirty="0"/>
              <a:t>DAERA technical staff will visit to assess the proposed premises</a:t>
            </a:r>
          </a:p>
          <a:p>
            <a:pPr>
              <a:buFont typeface="Arial" panose="020B0604020202020204" pitchFamily="34" charset="0"/>
              <a:buChar char="•"/>
            </a:pPr>
            <a:r>
              <a:rPr lang="en-GB" sz="2000" dirty="0"/>
              <a:t>If successful, DAERA will issue a letter awarding </a:t>
            </a:r>
            <a:r>
              <a:rPr lang="en-GB" sz="2000" dirty="0">
                <a:solidFill>
                  <a:srgbClr val="00B050"/>
                </a:solidFill>
              </a:rPr>
              <a:t>AQE</a:t>
            </a:r>
            <a:r>
              <a:rPr lang="en-GB" sz="2000" dirty="0" smtClean="0">
                <a:solidFill>
                  <a:srgbClr val="00B0F0"/>
                </a:solidFill>
              </a:rPr>
              <a:t> </a:t>
            </a:r>
            <a:r>
              <a:rPr lang="en-GB" sz="2000" dirty="0" smtClean="0"/>
              <a:t>status and the conditions of operation</a:t>
            </a:r>
          </a:p>
          <a:p>
            <a:pPr>
              <a:buFont typeface="Arial" panose="020B0604020202020204" pitchFamily="34" charset="0"/>
              <a:buChar char="•"/>
            </a:pPr>
            <a:r>
              <a:rPr lang="en-GB" sz="2000" dirty="0" smtClean="0"/>
              <a:t>This letter </a:t>
            </a:r>
            <a:r>
              <a:rPr lang="en-GB" sz="2000" dirty="0"/>
              <a:t>acts as </a:t>
            </a:r>
            <a:r>
              <a:rPr lang="en-GB" sz="2000" dirty="0" smtClean="0"/>
              <a:t>evidence to </a:t>
            </a:r>
            <a:r>
              <a:rPr lang="en-GB" sz="2000" dirty="0"/>
              <a:t>enable </a:t>
            </a:r>
            <a:r>
              <a:rPr lang="en-GB" sz="2000" dirty="0" smtClean="0"/>
              <a:t>the </a:t>
            </a:r>
            <a:r>
              <a:rPr lang="en-GB" sz="2000" dirty="0" err="1" smtClean="0"/>
              <a:t>aPVP</a:t>
            </a:r>
            <a:r>
              <a:rPr lang="en-GB" sz="2000" dirty="0" smtClean="0"/>
              <a:t> </a:t>
            </a:r>
            <a:r>
              <a:rPr lang="en-GB" sz="2000" dirty="0"/>
              <a:t>to certify this option on </a:t>
            </a:r>
            <a:r>
              <a:rPr lang="en-GB" sz="2000" dirty="0" smtClean="0"/>
              <a:t>the EHC</a:t>
            </a:r>
            <a:endParaRPr lang="en-GB" sz="2000" dirty="0"/>
          </a:p>
          <a:p>
            <a:pPr>
              <a:buFont typeface="Arial" panose="020B0604020202020204" pitchFamily="34" charset="0"/>
              <a:buChar char="•"/>
            </a:pPr>
            <a:r>
              <a:rPr lang="en-GB" sz="2000" dirty="0" smtClean="0"/>
              <a:t>The </a:t>
            </a:r>
            <a:r>
              <a:rPr lang="en-GB" sz="2000" dirty="0" err="1" smtClean="0"/>
              <a:t>aPVP</a:t>
            </a:r>
            <a:r>
              <a:rPr lang="en-GB" sz="2000" dirty="0" smtClean="0"/>
              <a:t> who certifies the export of cattle using an </a:t>
            </a:r>
            <a:r>
              <a:rPr lang="en-GB" sz="2000" dirty="0">
                <a:solidFill>
                  <a:srgbClr val="00B050"/>
                </a:solidFill>
              </a:rPr>
              <a:t>AQE</a:t>
            </a:r>
            <a:r>
              <a:rPr lang="en-GB" sz="2000" dirty="0" smtClean="0"/>
              <a:t> is expected to have oversight of the proper operation of that </a:t>
            </a:r>
            <a:r>
              <a:rPr lang="en-GB" sz="2000" dirty="0">
                <a:solidFill>
                  <a:srgbClr val="00B050"/>
                </a:solidFill>
              </a:rPr>
              <a:t>AQE</a:t>
            </a:r>
            <a:r>
              <a:rPr lang="en-GB" sz="2000" dirty="0" smtClean="0"/>
              <a:t> and provide advice to the keeper on good practice to prevent disease spread</a:t>
            </a:r>
          </a:p>
          <a:p>
            <a:pPr>
              <a:buFont typeface="Arial" panose="020B0604020202020204" pitchFamily="34" charset="0"/>
              <a:buChar char="•"/>
            </a:pPr>
            <a:r>
              <a:rPr lang="en-GB" sz="2000" dirty="0">
                <a:solidFill>
                  <a:srgbClr val="00B050"/>
                </a:solidFill>
              </a:rPr>
              <a:t>AQE</a:t>
            </a:r>
            <a:r>
              <a:rPr lang="en-GB" sz="2000" dirty="0"/>
              <a:t> letter expires after 12 months and the keeper can re-apply again</a:t>
            </a:r>
          </a:p>
          <a:p>
            <a:pPr>
              <a:buFont typeface="Arial" panose="020B0604020202020204" pitchFamily="34" charset="0"/>
              <a:buChar char="•"/>
            </a:pPr>
            <a:endParaRPr lang="en-GB" sz="2000" dirty="0" smtClean="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0000" y="194400"/>
            <a:ext cx="609600" cy="609600"/>
          </a:xfrm>
          <a:prstGeom prst="rect">
            <a:avLst/>
          </a:prstGeom>
        </p:spPr>
      </p:pic>
    </p:spTree>
    <p:extLst>
      <p:ext uri="{BB962C8B-B14F-4D97-AF65-F5344CB8AC3E}">
        <p14:creationId xmlns:p14="http://schemas.microsoft.com/office/powerpoint/2010/main" val="303655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994</TotalTime>
  <Words>2997</Words>
  <Application>Microsoft Office PowerPoint</Application>
  <PresentationFormat>Widescreen</PresentationFormat>
  <Paragraphs>159</Paragraphs>
  <Slides>13</Slides>
  <Notes>13</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ＭＳ Ｐゴシック</vt:lpstr>
      <vt:lpstr>Arial</vt:lpstr>
      <vt:lpstr>Calibri</vt:lpstr>
      <vt:lpstr>Blank Presentation</vt:lpstr>
      <vt:lpstr>Update for aPVPs certifying cattle for export to other EU Member States</vt:lpstr>
      <vt:lpstr>Introduction</vt:lpstr>
      <vt:lpstr>What has changed?</vt:lpstr>
      <vt:lpstr>What has changed?</vt:lpstr>
      <vt:lpstr>Options to export cattle to MSs with an approved BVD programme</vt:lpstr>
      <vt:lpstr>Options to export cattle to MSs with an approved BVD programme</vt:lpstr>
      <vt:lpstr>Options to export cattle to MSs with an approved BVD programme</vt:lpstr>
      <vt:lpstr>ESTABLISHMENT FREE from BVD</vt:lpstr>
      <vt:lpstr>APPROVED QUARANTINE ESTABLISHMENT</vt:lpstr>
      <vt:lpstr>APPROVED QUARANTINE ESTABLISHMENT</vt:lpstr>
      <vt:lpstr>Communications to exporters</vt:lpstr>
      <vt:lpstr>Further information for aPVPs</vt:lpstr>
      <vt:lpstr>….and finally</vt:lpstr>
    </vt:vector>
  </TitlesOfParts>
  <Company>IT Assist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Young, Eve</dc:creator>
  <cp:lastModifiedBy>Dunlop, Mervyn</cp:lastModifiedBy>
  <cp:revision>100</cp:revision>
  <dcterms:created xsi:type="dcterms:W3CDTF">2022-06-16T11:06:44Z</dcterms:created>
  <dcterms:modified xsi:type="dcterms:W3CDTF">2022-07-26T11:29:52Z</dcterms:modified>
</cp:coreProperties>
</file>