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51" r:id="rId1"/>
    <p:sldMasterId id="2147483763" r:id="rId2"/>
    <p:sldMasterId id="2147483776" r:id="rId3"/>
    <p:sldMasterId id="2147483788" r:id="rId4"/>
  </p:sldMasterIdLst>
  <p:notesMasterIdLst>
    <p:notesMasterId r:id="rId43"/>
  </p:notesMasterIdLst>
  <p:handoutMasterIdLst>
    <p:handoutMasterId r:id="rId44"/>
  </p:handoutMasterIdLst>
  <p:sldIdLst>
    <p:sldId id="294" r:id="rId5"/>
    <p:sldId id="332" r:id="rId6"/>
    <p:sldId id="333" r:id="rId7"/>
    <p:sldId id="311" r:id="rId8"/>
    <p:sldId id="260" r:id="rId9"/>
    <p:sldId id="303" r:id="rId10"/>
    <p:sldId id="306" r:id="rId11"/>
    <p:sldId id="271" r:id="rId12"/>
    <p:sldId id="309" r:id="rId13"/>
    <p:sldId id="290" r:id="rId14"/>
    <p:sldId id="312" r:id="rId15"/>
    <p:sldId id="314" r:id="rId16"/>
    <p:sldId id="322" r:id="rId17"/>
    <p:sldId id="323" r:id="rId18"/>
    <p:sldId id="324" r:id="rId19"/>
    <p:sldId id="325" r:id="rId20"/>
    <p:sldId id="326" r:id="rId21"/>
    <p:sldId id="327" r:id="rId22"/>
    <p:sldId id="328" r:id="rId23"/>
    <p:sldId id="329" r:id="rId24"/>
    <p:sldId id="330" r:id="rId25"/>
    <p:sldId id="331" r:id="rId26"/>
    <p:sldId id="315" r:id="rId27"/>
    <p:sldId id="316" r:id="rId28"/>
    <p:sldId id="317" r:id="rId29"/>
    <p:sldId id="318" r:id="rId30"/>
    <p:sldId id="334" r:id="rId31"/>
    <p:sldId id="335" r:id="rId32"/>
    <p:sldId id="336" r:id="rId33"/>
    <p:sldId id="337" r:id="rId34"/>
    <p:sldId id="345" r:id="rId35"/>
    <p:sldId id="346" r:id="rId36"/>
    <p:sldId id="347" r:id="rId37"/>
    <p:sldId id="348" r:id="rId38"/>
    <p:sldId id="349" r:id="rId39"/>
    <p:sldId id="350" r:id="rId40"/>
    <p:sldId id="351" r:id="rId41"/>
    <p:sldId id="344" r:id="rId42"/>
  </p:sldIdLst>
  <p:sldSz cx="9144000" cy="6858000" type="screen4x3"/>
  <p:notesSz cx="6808788" cy="9940925"/>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Brooks" initials="DB" lastIdx="1" clrIdx="0">
    <p:extLst>
      <p:ext uri="{19B8F6BF-5375-455C-9EA6-DF929625EA0E}">
        <p15:presenceInfo xmlns:p15="http://schemas.microsoft.com/office/powerpoint/2012/main" userId="S-1-5-21-57989841-1972579041-725345543-11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91B59"/>
    <a:srgbClr val="142062"/>
    <a:srgbClr val="FBE5D6"/>
    <a:srgbClr val="4A8618"/>
    <a:srgbClr val="029434"/>
    <a:srgbClr val="77C38F"/>
    <a:srgbClr val="028F36"/>
    <a:srgbClr val="4B851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3" autoAdjust="0"/>
    <p:restoredTop sz="69376" autoAdjust="0"/>
  </p:normalViewPr>
  <p:slideViewPr>
    <p:cSldViewPr showGuides="1">
      <p:cViewPr varScale="1">
        <p:scale>
          <a:sx n="82" d="100"/>
          <a:sy n="82" d="100"/>
        </p:scale>
        <p:origin x="150" y="84"/>
      </p:cViewPr>
      <p:guideLst>
        <p:guide orient="horz" pos="144"/>
        <p:guide/>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69" Type="http://schemas.microsoft.com/office/2015/10/relationships/revisionInfo" Target="revisionInfo.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E790CD-A30B-48BB-A8D2-12C1B1D7BDEB}" type="doc">
      <dgm:prSet loTypeId="urn:microsoft.com/office/officeart/2005/8/layout/radial6" loCatId="cycle" qsTypeId="urn:microsoft.com/office/officeart/2005/8/quickstyle/simple5" qsCatId="simple" csTypeId="urn:microsoft.com/office/officeart/2005/8/colors/accent1_4" csCatId="accent1" phldr="1"/>
      <dgm:spPr/>
      <dgm:t>
        <a:bodyPr/>
        <a:lstStyle/>
        <a:p>
          <a:endParaRPr lang="en-GB"/>
        </a:p>
      </dgm:t>
    </dgm:pt>
    <dgm:pt modelId="{1DF77B16-D3A6-4C48-9CE8-2EEBF124AFB5}">
      <dgm:prSet phldrT="[Text]" custT="1"/>
      <dgm:spPr/>
      <dgm:t>
        <a:bodyPr/>
        <a:lstStyle/>
        <a:p>
          <a:r>
            <a:rPr lang="en-US" sz="1400" dirty="0" smtClean="0"/>
            <a:t>DWI regulates drinking water quality in NI</a:t>
          </a:r>
          <a:endParaRPr lang="en-GB" sz="1400" dirty="0"/>
        </a:p>
      </dgm:t>
    </dgm:pt>
    <dgm:pt modelId="{54EABF6F-C6A2-4B6E-85CD-9E08195032A8}" type="parTrans" cxnId="{64FB32C2-02AF-4C27-9471-06AE1EE67629}">
      <dgm:prSet/>
      <dgm:spPr/>
      <dgm:t>
        <a:bodyPr/>
        <a:lstStyle/>
        <a:p>
          <a:endParaRPr lang="en-GB"/>
        </a:p>
      </dgm:t>
    </dgm:pt>
    <dgm:pt modelId="{ABE70BA3-603C-4612-B572-A3BC6AABE090}" type="sibTrans" cxnId="{64FB32C2-02AF-4C27-9471-06AE1EE67629}">
      <dgm:prSet/>
      <dgm:spPr/>
      <dgm:t>
        <a:bodyPr/>
        <a:lstStyle/>
        <a:p>
          <a:endParaRPr lang="en-GB"/>
        </a:p>
      </dgm:t>
    </dgm:pt>
    <dgm:pt modelId="{28970EF4-DC71-4CE2-B877-2CD2F943BF2C}">
      <dgm:prSet phldrT="[Text]"/>
      <dgm:spPr/>
      <dgm:t>
        <a:bodyPr/>
        <a:lstStyle/>
        <a:p>
          <a:r>
            <a:rPr lang="en-US" dirty="0" smtClean="0"/>
            <a:t>Protects Drinking water quality</a:t>
          </a:r>
          <a:endParaRPr lang="en-GB" dirty="0"/>
        </a:p>
      </dgm:t>
    </dgm:pt>
    <dgm:pt modelId="{57FE6E88-DF56-40D4-9DF2-C1C54A3CD20B}" type="parTrans" cxnId="{0D77BE0A-5D57-4081-9CA7-67C9481D6510}">
      <dgm:prSet/>
      <dgm:spPr/>
      <dgm:t>
        <a:bodyPr/>
        <a:lstStyle/>
        <a:p>
          <a:endParaRPr lang="en-GB"/>
        </a:p>
      </dgm:t>
    </dgm:pt>
    <dgm:pt modelId="{8E154F4B-F31E-4538-A251-6E0546465DB8}" type="sibTrans" cxnId="{0D77BE0A-5D57-4081-9CA7-67C9481D6510}">
      <dgm:prSet/>
      <dgm:spPr/>
      <dgm:t>
        <a:bodyPr/>
        <a:lstStyle/>
        <a:p>
          <a:endParaRPr lang="en-GB"/>
        </a:p>
      </dgm:t>
    </dgm:pt>
    <dgm:pt modelId="{6758D958-AF85-4F5C-A586-D20308FC3592}">
      <dgm:prSet phldrT="[Text]" custT="1"/>
      <dgm:spPr/>
      <dgm:t>
        <a:bodyPr/>
        <a:lstStyle/>
        <a:p>
          <a:r>
            <a:rPr lang="en-US" sz="1200" dirty="0" smtClean="0"/>
            <a:t>Policy and regulation</a:t>
          </a:r>
          <a:endParaRPr lang="en-GB" sz="1200" dirty="0"/>
        </a:p>
      </dgm:t>
    </dgm:pt>
    <dgm:pt modelId="{176A780F-C6C9-4ABA-9263-1727367F6C2A}" type="parTrans" cxnId="{6FC09D6D-CC17-432B-AE6E-53B7A136B1A8}">
      <dgm:prSet/>
      <dgm:spPr/>
      <dgm:t>
        <a:bodyPr/>
        <a:lstStyle/>
        <a:p>
          <a:endParaRPr lang="en-GB"/>
        </a:p>
      </dgm:t>
    </dgm:pt>
    <dgm:pt modelId="{3F6EBAF4-DFC5-473F-96AD-A4B7009BC4F3}" type="sibTrans" cxnId="{6FC09D6D-CC17-432B-AE6E-53B7A136B1A8}">
      <dgm:prSet/>
      <dgm:spPr/>
      <dgm:t>
        <a:bodyPr/>
        <a:lstStyle/>
        <a:p>
          <a:endParaRPr lang="en-GB"/>
        </a:p>
      </dgm:t>
    </dgm:pt>
    <dgm:pt modelId="{C6720957-3BA9-4D2E-B7FC-3349D5404494}">
      <dgm:prSet phldrT="[Text]" custT="1"/>
      <dgm:spPr/>
      <dgm:t>
        <a:bodyPr/>
        <a:lstStyle/>
        <a:p>
          <a:r>
            <a:rPr lang="en-US" sz="1200" dirty="0" smtClean="0"/>
            <a:t>Regulatory standards</a:t>
          </a:r>
          <a:endParaRPr lang="en-GB" sz="1200" dirty="0"/>
        </a:p>
      </dgm:t>
    </dgm:pt>
    <dgm:pt modelId="{78203C45-9DA6-4931-A6E7-80891D4EA5A9}" type="parTrans" cxnId="{68C730E4-CD64-4596-82B4-7163AB81C8C3}">
      <dgm:prSet/>
      <dgm:spPr/>
      <dgm:t>
        <a:bodyPr/>
        <a:lstStyle/>
        <a:p>
          <a:endParaRPr lang="en-GB"/>
        </a:p>
      </dgm:t>
    </dgm:pt>
    <dgm:pt modelId="{23288C54-211A-4AC9-9D6C-5F5DC2EDCF1F}" type="sibTrans" cxnId="{68C730E4-CD64-4596-82B4-7163AB81C8C3}">
      <dgm:prSet/>
      <dgm:spPr/>
      <dgm:t>
        <a:bodyPr/>
        <a:lstStyle/>
        <a:p>
          <a:endParaRPr lang="en-GB"/>
        </a:p>
      </dgm:t>
    </dgm:pt>
    <dgm:pt modelId="{033C4EA1-3174-460D-8A58-0DE14E86C145}">
      <dgm:prSet phldrT="[Text]"/>
      <dgm:spPr/>
      <dgm:t>
        <a:bodyPr/>
        <a:lstStyle/>
        <a:p>
          <a:r>
            <a:rPr lang="en-GB" dirty="0" smtClean="0"/>
            <a:t>Annual report</a:t>
          </a:r>
          <a:endParaRPr lang="en-GB" dirty="0"/>
        </a:p>
      </dgm:t>
    </dgm:pt>
    <dgm:pt modelId="{B452EC06-EE63-404D-A3F2-E8EFDAAAE6DA}" type="parTrans" cxnId="{89627385-C326-49EF-8D4B-9ABA1B5C4D56}">
      <dgm:prSet/>
      <dgm:spPr/>
      <dgm:t>
        <a:bodyPr/>
        <a:lstStyle/>
        <a:p>
          <a:endParaRPr lang="en-GB"/>
        </a:p>
      </dgm:t>
    </dgm:pt>
    <dgm:pt modelId="{809968FD-A2D1-4584-A95F-882F4B440FA7}" type="sibTrans" cxnId="{89627385-C326-49EF-8D4B-9ABA1B5C4D56}">
      <dgm:prSet/>
      <dgm:spPr/>
      <dgm:t>
        <a:bodyPr/>
        <a:lstStyle/>
        <a:p>
          <a:endParaRPr lang="en-GB"/>
        </a:p>
      </dgm:t>
    </dgm:pt>
    <dgm:pt modelId="{8070C8E8-9D56-4BA8-8FE5-29C2BFF030CB}">
      <dgm:prSet phldrT="[Text]" custT="1"/>
      <dgm:spPr/>
      <dgm:t>
        <a:bodyPr/>
        <a:lstStyle/>
        <a:p>
          <a:r>
            <a:rPr lang="en-GB" sz="1200" dirty="0" smtClean="0"/>
            <a:t>Detailed inspections </a:t>
          </a:r>
          <a:endParaRPr lang="en-GB" sz="1200" dirty="0"/>
        </a:p>
      </dgm:t>
    </dgm:pt>
    <dgm:pt modelId="{78F8C91B-D977-48FB-B406-B57B43FEC0CD}" type="parTrans" cxnId="{BED2E621-E456-43DC-8D53-C7586ED628AF}">
      <dgm:prSet/>
      <dgm:spPr/>
      <dgm:t>
        <a:bodyPr/>
        <a:lstStyle/>
        <a:p>
          <a:endParaRPr lang="en-GB"/>
        </a:p>
      </dgm:t>
    </dgm:pt>
    <dgm:pt modelId="{214CBF33-36A5-43CE-A748-488E1CF93262}" type="sibTrans" cxnId="{BED2E621-E456-43DC-8D53-C7586ED628AF}">
      <dgm:prSet/>
      <dgm:spPr/>
      <dgm:t>
        <a:bodyPr/>
        <a:lstStyle/>
        <a:p>
          <a:endParaRPr lang="en-GB"/>
        </a:p>
      </dgm:t>
    </dgm:pt>
    <dgm:pt modelId="{87705C77-B13D-41ED-971D-713CC11997EC}">
      <dgm:prSet/>
      <dgm:spPr/>
      <dgm:t>
        <a:bodyPr/>
        <a:lstStyle/>
        <a:p>
          <a:endParaRPr lang="en-GB"/>
        </a:p>
      </dgm:t>
    </dgm:pt>
    <dgm:pt modelId="{9AB28602-1BA2-449D-AF39-64822C342A9B}" type="parTrans" cxnId="{0B639BDA-96AE-4AB7-947C-1A60FF04FCEC}">
      <dgm:prSet/>
      <dgm:spPr/>
      <dgm:t>
        <a:bodyPr/>
        <a:lstStyle/>
        <a:p>
          <a:endParaRPr lang="en-GB"/>
        </a:p>
      </dgm:t>
    </dgm:pt>
    <dgm:pt modelId="{523D398A-6B86-4D90-A103-05A58D9F4F84}" type="sibTrans" cxnId="{0B639BDA-96AE-4AB7-947C-1A60FF04FCEC}">
      <dgm:prSet/>
      <dgm:spPr/>
      <dgm:t>
        <a:bodyPr/>
        <a:lstStyle/>
        <a:p>
          <a:endParaRPr lang="en-GB"/>
        </a:p>
      </dgm:t>
    </dgm:pt>
    <dgm:pt modelId="{71BBDC4E-0C07-4B61-A5C3-383DCD1CC1DA}">
      <dgm:prSet phldrT="[Text]" custT="1"/>
      <dgm:spPr/>
      <dgm:t>
        <a:bodyPr/>
        <a:lstStyle/>
        <a:p>
          <a:r>
            <a:rPr lang="en-US" sz="1200" dirty="0" smtClean="0"/>
            <a:t>Enforcement</a:t>
          </a:r>
          <a:endParaRPr lang="en-GB" sz="1200" dirty="0"/>
        </a:p>
      </dgm:t>
    </dgm:pt>
    <dgm:pt modelId="{9255F564-1A41-4575-B523-B39F7121F6A7}" type="sibTrans" cxnId="{089E4960-1F7B-4032-AB75-F47C223F73CA}">
      <dgm:prSet/>
      <dgm:spPr/>
      <dgm:t>
        <a:bodyPr/>
        <a:lstStyle/>
        <a:p>
          <a:endParaRPr lang="en-GB"/>
        </a:p>
      </dgm:t>
    </dgm:pt>
    <dgm:pt modelId="{D876E28F-BA9E-4D21-9F35-7DE1D7706428}" type="parTrans" cxnId="{089E4960-1F7B-4032-AB75-F47C223F73CA}">
      <dgm:prSet/>
      <dgm:spPr/>
      <dgm:t>
        <a:bodyPr/>
        <a:lstStyle/>
        <a:p>
          <a:endParaRPr lang="en-GB"/>
        </a:p>
      </dgm:t>
    </dgm:pt>
    <dgm:pt modelId="{550878E2-B29D-41F4-B2C6-B2361D8D12C3}" type="pres">
      <dgm:prSet presAssocID="{40E790CD-A30B-48BB-A8D2-12C1B1D7BDEB}" presName="Name0" presStyleCnt="0">
        <dgm:presLayoutVars>
          <dgm:chMax val="1"/>
          <dgm:dir/>
          <dgm:animLvl val="ctr"/>
          <dgm:resizeHandles val="exact"/>
        </dgm:presLayoutVars>
      </dgm:prSet>
      <dgm:spPr/>
      <dgm:t>
        <a:bodyPr/>
        <a:lstStyle/>
        <a:p>
          <a:endParaRPr lang="en-GB"/>
        </a:p>
      </dgm:t>
    </dgm:pt>
    <dgm:pt modelId="{384B96C7-38CA-4479-B422-B18D4C73AA63}" type="pres">
      <dgm:prSet presAssocID="{1DF77B16-D3A6-4C48-9CE8-2EEBF124AFB5}" presName="centerShape" presStyleLbl="node0" presStyleIdx="0" presStyleCnt="1"/>
      <dgm:spPr/>
      <dgm:t>
        <a:bodyPr/>
        <a:lstStyle/>
        <a:p>
          <a:endParaRPr lang="en-GB"/>
        </a:p>
      </dgm:t>
    </dgm:pt>
    <dgm:pt modelId="{F78DEA1A-A4E3-4A02-B284-7FFA9EE8410B}" type="pres">
      <dgm:prSet presAssocID="{71BBDC4E-0C07-4B61-A5C3-383DCD1CC1DA}" presName="node" presStyleLbl="node1" presStyleIdx="0" presStyleCnt="6" custScaleX="117886">
        <dgm:presLayoutVars>
          <dgm:bulletEnabled val="1"/>
        </dgm:presLayoutVars>
      </dgm:prSet>
      <dgm:spPr/>
      <dgm:t>
        <a:bodyPr/>
        <a:lstStyle/>
        <a:p>
          <a:endParaRPr lang="en-GB"/>
        </a:p>
      </dgm:t>
    </dgm:pt>
    <dgm:pt modelId="{0CA2C411-6106-4165-B5C8-FB7FE95B7884}" type="pres">
      <dgm:prSet presAssocID="{71BBDC4E-0C07-4B61-A5C3-383DCD1CC1DA}" presName="dummy" presStyleCnt="0"/>
      <dgm:spPr/>
    </dgm:pt>
    <dgm:pt modelId="{CFB347BD-235B-42F0-AE87-5ADB4C63AC84}" type="pres">
      <dgm:prSet presAssocID="{9255F564-1A41-4575-B523-B39F7121F6A7}" presName="sibTrans" presStyleLbl="sibTrans2D1" presStyleIdx="0" presStyleCnt="6"/>
      <dgm:spPr/>
      <dgm:t>
        <a:bodyPr/>
        <a:lstStyle/>
        <a:p>
          <a:endParaRPr lang="en-GB"/>
        </a:p>
      </dgm:t>
    </dgm:pt>
    <dgm:pt modelId="{041B936D-F7EA-49EE-B73E-571E277FEFB8}" type="pres">
      <dgm:prSet presAssocID="{28970EF4-DC71-4CE2-B877-2CD2F943BF2C}" presName="node" presStyleLbl="node1" presStyleIdx="1" presStyleCnt="6">
        <dgm:presLayoutVars>
          <dgm:bulletEnabled val="1"/>
        </dgm:presLayoutVars>
      </dgm:prSet>
      <dgm:spPr/>
      <dgm:t>
        <a:bodyPr/>
        <a:lstStyle/>
        <a:p>
          <a:endParaRPr lang="en-GB"/>
        </a:p>
      </dgm:t>
    </dgm:pt>
    <dgm:pt modelId="{240BA1FE-054A-4C0C-91CD-369B1F2DCA06}" type="pres">
      <dgm:prSet presAssocID="{28970EF4-DC71-4CE2-B877-2CD2F943BF2C}" presName="dummy" presStyleCnt="0"/>
      <dgm:spPr/>
    </dgm:pt>
    <dgm:pt modelId="{E70A0ED2-9DED-486E-9111-7AD626F395E0}" type="pres">
      <dgm:prSet presAssocID="{8E154F4B-F31E-4538-A251-6E0546465DB8}" presName="sibTrans" presStyleLbl="sibTrans2D1" presStyleIdx="1" presStyleCnt="6"/>
      <dgm:spPr/>
      <dgm:t>
        <a:bodyPr/>
        <a:lstStyle/>
        <a:p>
          <a:endParaRPr lang="en-GB"/>
        </a:p>
      </dgm:t>
    </dgm:pt>
    <dgm:pt modelId="{E17C5EE8-039B-4115-A165-B353A65AF6B0}" type="pres">
      <dgm:prSet presAssocID="{6758D958-AF85-4F5C-A586-D20308FC3592}" presName="node" presStyleLbl="node1" presStyleIdx="2" presStyleCnt="6">
        <dgm:presLayoutVars>
          <dgm:bulletEnabled val="1"/>
        </dgm:presLayoutVars>
      </dgm:prSet>
      <dgm:spPr/>
      <dgm:t>
        <a:bodyPr/>
        <a:lstStyle/>
        <a:p>
          <a:endParaRPr lang="en-GB"/>
        </a:p>
      </dgm:t>
    </dgm:pt>
    <dgm:pt modelId="{3C1BAABF-512B-4CE5-8A0C-30850253F634}" type="pres">
      <dgm:prSet presAssocID="{6758D958-AF85-4F5C-A586-D20308FC3592}" presName="dummy" presStyleCnt="0"/>
      <dgm:spPr/>
    </dgm:pt>
    <dgm:pt modelId="{FF867143-87CD-4DDD-8C0C-1DF617832673}" type="pres">
      <dgm:prSet presAssocID="{3F6EBAF4-DFC5-473F-96AD-A4B7009BC4F3}" presName="sibTrans" presStyleLbl="sibTrans2D1" presStyleIdx="2" presStyleCnt="6"/>
      <dgm:spPr/>
      <dgm:t>
        <a:bodyPr/>
        <a:lstStyle/>
        <a:p>
          <a:endParaRPr lang="en-GB"/>
        </a:p>
      </dgm:t>
    </dgm:pt>
    <dgm:pt modelId="{D5249A44-9674-445D-A320-1C8741B84F1A}" type="pres">
      <dgm:prSet presAssocID="{C6720957-3BA9-4D2E-B7FC-3349D5404494}" presName="node" presStyleLbl="node1" presStyleIdx="3" presStyleCnt="6">
        <dgm:presLayoutVars>
          <dgm:bulletEnabled val="1"/>
        </dgm:presLayoutVars>
      </dgm:prSet>
      <dgm:spPr/>
      <dgm:t>
        <a:bodyPr/>
        <a:lstStyle/>
        <a:p>
          <a:endParaRPr lang="en-GB"/>
        </a:p>
      </dgm:t>
    </dgm:pt>
    <dgm:pt modelId="{FF142074-4C45-4965-8A22-5574F831A5A2}" type="pres">
      <dgm:prSet presAssocID="{C6720957-3BA9-4D2E-B7FC-3349D5404494}" presName="dummy" presStyleCnt="0"/>
      <dgm:spPr/>
    </dgm:pt>
    <dgm:pt modelId="{861AC679-479C-44C1-B0ED-11E06F97C36B}" type="pres">
      <dgm:prSet presAssocID="{23288C54-211A-4AC9-9D6C-5F5DC2EDCF1F}" presName="sibTrans" presStyleLbl="sibTrans2D1" presStyleIdx="3" presStyleCnt="6"/>
      <dgm:spPr/>
      <dgm:t>
        <a:bodyPr/>
        <a:lstStyle/>
        <a:p>
          <a:endParaRPr lang="en-GB"/>
        </a:p>
      </dgm:t>
    </dgm:pt>
    <dgm:pt modelId="{6C5EF211-47AF-4468-B725-03C76D9A032D}" type="pres">
      <dgm:prSet presAssocID="{033C4EA1-3174-460D-8A58-0DE14E86C145}" presName="node" presStyleLbl="node1" presStyleIdx="4" presStyleCnt="6">
        <dgm:presLayoutVars>
          <dgm:bulletEnabled val="1"/>
        </dgm:presLayoutVars>
      </dgm:prSet>
      <dgm:spPr/>
      <dgm:t>
        <a:bodyPr/>
        <a:lstStyle/>
        <a:p>
          <a:endParaRPr lang="en-GB"/>
        </a:p>
      </dgm:t>
    </dgm:pt>
    <dgm:pt modelId="{DFA2AF4B-F3B5-4A90-B742-8C56271ABECC}" type="pres">
      <dgm:prSet presAssocID="{033C4EA1-3174-460D-8A58-0DE14E86C145}" presName="dummy" presStyleCnt="0"/>
      <dgm:spPr/>
    </dgm:pt>
    <dgm:pt modelId="{DC93B85A-3F0A-4DCE-8C57-5241EC92A8DD}" type="pres">
      <dgm:prSet presAssocID="{809968FD-A2D1-4584-A95F-882F4B440FA7}" presName="sibTrans" presStyleLbl="sibTrans2D1" presStyleIdx="4" presStyleCnt="6"/>
      <dgm:spPr/>
      <dgm:t>
        <a:bodyPr/>
        <a:lstStyle/>
        <a:p>
          <a:endParaRPr lang="en-GB"/>
        </a:p>
      </dgm:t>
    </dgm:pt>
    <dgm:pt modelId="{93CBD4B6-1E24-462F-8BB9-5AEAE6A04387}" type="pres">
      <dgm:prSet presAssocID="{8070C8E8-9D56-4BA8-8FE5-29C2BFF030CB}" presName="node" presStyleLbl="node1" presStyleIdx="5" presStyleCnt="6">
        <dgm:presLayoutVars>
          <dgm:bulletEnabled val="1"/>
        </dgm:presLayoutVars>
      </dgm:prSet>
      <dgm:spPr/>
      <dgm:t>
        <a:bodyPr/>
        <a:lstStyle/>
        <a:p>
          <a:endParaRPr lang="en-GB"/>
        </a:p>
      </dgm:t>
    </dgm:pt>
    <dgm:pt modelId="{D626E64E-CA13-44BF-A023-EC3BDF0733D7}" type="pres">
      <dgm:prSet presAssocID="{8070C8E8-9D56-4BA8-8FE5-29C2BFF030CB}" presName="dummy" presStyleCnt="0"/>
      <dgm:spPr/>
    </dgm:pt>
    <dgm:pt modelId="{25E70F92-A4B3-4DA6-8100-B8C612025DBE}" type="pres">
      <dgm:prSet presAssocID="{214CBF33-36A5-43CE-A748-488E1CF93262}" presName="sibTrans" presStyleLbl="sibTrans2D1" presStyleIdx="5" presStyleCnt="6"/>
      <dgm:spPr/>
      <dgm:t>
        <a:bodyPr/>
        <a:lstStyle/>
        <a:p>
          <a:endParaRPr lang="en-GB"/>
        </a:p>
      </dgm:t>
    </dgm:pt>
  </dgm:ptLst>
  <dgm:cxnLst>
    <dgm:cxn modelId="{F45DE92F-D24C-4848-B100-CBCDE4BABD5F}" type="presOf" srcId="{809968FD-A2D1-4584-A95F-882F4B440FA7}" destId="{DC93B85A-3F0A-4DCE-8C57-5241EC92A8DD}" srcOrd="0" destOrd="0" presId="urn:microsoft.com/office/officeart/2005/8/layout/radial6"/>
    <dgm:cxn modelId="{0B639BDA-96AE-4AB7-947C-1A60FF04FCEC}" srcId="{40E790CD-A30B-48BB-A8D2-12C1B1D7BDEB}" destId="{87705C77-B13D-41ED-971D-713CC11997EC}" srcOrd="1" destOrd="0" parTransId="{9AB28602-1BA2-449D-AF39-64822C342A9B}" sibTransId="{523D398A-6B86-4D90-A103-05A58D9F4F84}"/>
    <dgm:cxn modelId="{C8B34F65-215A-4A6B-B7EE-BA80124C97EE}" type="presOf" srcId="{033C4EA1-3174-460D-8A58-0DE14E86C145}" destId="{6C5EF211-47AF-4468-B725-03C76D9A032D}" srcOrd="0" destOrd="0" presId="urn:microsoft.com/office/officeart/2005/8/layout/radial6"/>
    <dgm:cxn modelId="{C3FA468E-7DC4-4A8A-AED3-BD48B4BEBC25}" type="presOf" srcId="{C6720957-3BA9-4D2E-B7FC-3349D5404494}" destId="{D5249A44-9674-445D-A320-1C8741B84F1A}" srcOrd="0" destOrd="0" presId="urn:microsoft.com/office/officeart/2005/8/layout/radial6"/>
    <dgm:cxn modelId="{64FB32C2-02AF-4C27-9471-06AE1EE67629}" srcId="{40E790CD-A30B-48BB-A8D2-12C1B1D7BDEB}" destId="{1DF77B16-D3A6-4C48-9CE8-2EEBF124AFB5}" srcOrd="0" destOrd="0" parTransId="{54EABF6F-C6A2-4B6E-85CD-9E08195032A8}" sibTransId="{ABE70BA3-603C-4612-B572-A3BC6AABE090}"/>
    <dgm:cxn modelId="{FD9B3C36-4FD5-4017-B0BA-F6340B8E1FF4}" type="presOf" srcId="{6758D958-AF85-4F5C-A586-D20308FC3592}" destId="{E17C5EE8-039B-4115-A165-B353A65AF6B0}" srcOrd="0" destOrd="0" presId="urn:microsoft.com/office/officeart/2005/8/layout/radial6"/>
    <dgm:cxn modelId="{6FC09D6D-CC17-432B-AE6E-53B7A136B1A8}" srcId="{1DF77B16-D3A6-4C48-9CE8-2EEBF124AFB5}" destId="{6758D958-AF85-4F5C-A586-D20308FC3592}" srcOrd="2" destOrd="0" parTransId="{176A780F-C6C9-4ABA-9263-1727367F6C2A}" sibTransId="{3F6EBAF4-DFC5-473F-96AD-A4B7009BC4F3}"/>
    <dgm:cxn modelId="{450B2CD0-71FB-456C-9F28-4651DB86DEA5}" type="presOf" srcId="{28970EF4-DC71-4CE2-B877-2CD2F943BF2C}" destId="{041B936D-F7EA-49EE-B73E-571E277FEFB8}" srcOrd="0" destOrd="0" presId="urn:microsoft.com/office/officeart/2005/8/layout/radial6"/>
    <dgm:cxn modelId="{7C977615-34F0-4565-A427-1FC808B843DF}" type="presOf" srcId="{9255F564-1A41-4575-B523-B39F7121F6A7}" destId="{CFB347BD-235B-42F0-AE87-5ADB4C63AC84}" srcOrd="0" destOrd="0" presId="urn:microsoft.com/office/officeart/2005/8/layout/radial6"/>
    <dgm:cxn modelId="{9B2CF0C1-BE0F-4A70-9869-DDAD8CD80F97}" type="presOf" srcId="{23288C54-211A-4AC9-9D6C-5F5DC2EDCF1F}" destId="{861AC679-479C-44C1-B0ED-11E06F97C36B}" srcOrd="0" destOrd="0" presId="urn:microsoft.com/office/officeart/2005/8/layout/radial6"/>
    <dgm:cxn modelId="{89627385-C326-49EF-8D4B-9ABA1B5C4D56}" srcId="{1DF77B16-D3A6-4C48-9CE8-2EEBF124AFB5}" destId="{033C4EA1-3174-460D-8A58-0DE14E86C145}" srcOrd="4" destOrd="0" parTransId="{B452EC06-EE63-404D-A3F2-E8EFDAAAE6DA}" sibTransId="{809968FD-A2D1-4584-A95F-882F4B440FA7}"/>
    <dgm:cxn modelId="{A1099714-046D-4429-8165-79A7CE5A312C}" type="presOf" srcId="{71BBDC4E-0C07-4B61-A5C3-383DCD1CC1DA}" destId="{F78DEA1A-A4E3-4A02-B284-7FFA9EE8410B}" srcOrd="0" destOrd="0" presId="urn:microsoft.com/office/officeart/2005/8/layout/radial6"/>
    <dgm:cxn modelId="{68C730E4-CD64-4596-82B4-7163AB81C8C3}" srcId="{1DF77B16-D3A6-4C48-9CE8-2EEBF124AFB5}" destId="{C6720957-3BA9-4D2E-B7FC-3349D5404494}" srcOrd="3" destOrd="0" parTransId="{78203C45-9DA6-4931-A6E7-80891D4EA5A9}" sibTransId="{23288C54-211A-4AC9-9D6C-5F5DC2EDCF1F}"/>
    <dgm:cxn modelId="{70CA6BCA-AA8E-4D9B-84F9-A2599550FDD5}" type="presOf" srcId="{1DF77B16-D3A6-4C48-9CE8-2EEBF124AFB5}" destId="{384B96C7-38CA-4479-B422-B18D4C73AA63}" srcOrd="0" destOrd="0" presId="urn:microsoft.com/office/officeart/2005/8/layout/radial6"/>
    <dgm:cxn modelId="{DE46624C-3B08-4F9F-961A-9F53E58915A6}" type="presOf" srcId="{8E154F4B-F31E-4538-A251-6E0546465DB8}" destId="{E70A0ED2-9DED-486E-9111-7AD626F395E0}" srcOrd="0" destOrd="0" presId="urn:microsoft.com/office/officeart/2005/8/layout/radial6"/>
    <dgm:cxn modelId="{089E4960-1F7B-4032-AB75-F47C223F73CA}" srcId="{1DF77B16-D3A6-4C48-9CE8-2EEBF124AFB5}" destId="{71BBDC4E-0C07-4B61-A5C3-383DCD1CC1DA}" srcOrd="0" destOrd="0" parTransId="{D876E28F-BA9E-4D21-9F35-7DE1D7706428}" sibTransId="{9255F564-1A41-4575-B523-B39F7121F6A7}"/>
    <dgm:cxn modelId="{779CD310-FCAF-4C6C-B288-9FC99518A7D9}" type="presOf" srcId="{3F6EBAF4-DFC5-473F-96AD-A4B7009BC4F3}" destId="{FF867143-87CD-4DDD-8C0C-1DF617832673}" srcOrd="0" destOrd="0" presId="urn:microsoft.com/office/officeart/2005/8/layout/radial6"/>
    <dgm:cxn modelId="{7396AAB8-ABD1-4532-A778-5FBFD9FE8DE5}" type="presOf" srcId="{214CBF33-36A5-43CE-A748-488E1CF93262}" destId="{25E70F92-A4B3-4DA6-8100-B8C612025DBE}" srcOrd="0" destOrd="0" presId="urn:microsoft.com/office/officeart/2005/8/layout/radial6"/>
    <dgm:cxn modelId="{BED2E621-E456-43DC-8D53-C7586ED628AF}" srcId="{1DF77B16-D3A6-4C48-9CE8-2EEBF124AFB5}" destId="{8070C8E8-9D56-4BA8-8FE5-29C2BFF030CB}" srcOrd="5" destOrd="0" parTransId="{78F8C91B-D977-48FB-B406-B57B43FEC0CD}" sibTransId="{214CBF33-36A5-43CE-A748-488E1CF93262}"/>
    <dgm:cxn modelId="{0D77BE0A-5D57-4081-9CA7-67C9481D6510}" srcId="{1DF77B16-D3A6-4C48-9CE8-2EEBF124AFB5}" destId="{28970EF4-DC71-4CE2-B877-2CD2F943BF2C}" srcOrd="1" destOrd="0" parTransId="{57FE6E88-DF56-40D4-9DF2-C1C54A3CD20B}" sibTransId="{8E154F4B-F31E-4538-A251-6E0546465DB8}"/>
    <dgm:cxn modelId="{7F76BA6B-C5AA-41DF-B6DB-CDB2A50F5097}" type="presOf" srcId="{40E790CD-A30B-48BB-A8D2-12C1B1D7BDEB}" destId="{550878E2-B29D-41F4-B2C6-B2361D8D12C3}" srcOrd="0" destOrd="0" presId="urn:microsoft.com/office/officeart/2005/8/layout/radial6"/>
    <dgm:cxn modelId="{CDA0E54C-EB78-4D9A-828E-14C86890C85C}" type="presOf" srcId="{8070C8E8-9D56-4BA8-8FE5-29C2BFF030CB}" destId="{93CBD4B6-1E24-462F-8BB9-5AEAE6A04387}" srcOrd="0" destOrd="0" presId="urn:microsoft.com/office/officeart/2005/8/layout/radial6"/>
    <dgm:cxn modelId="{CE2E84F2-02B9-46AF-9819-B57482D16E25}" type="presParOf" srcId="{550878E2-B29D-41F4-B2C6-B2361D8D12C3}" destId="{384B96C7-38CA-4479-B422-B18D4C73AA63}" srcOrd="0" destOrd="0" presId="urn:microsoft.com/office/officeart/2005/8/layout/radial6"/>
    <dgm:cxn modelId="{77060BCD-EE80-4241-B590-5C374D74C173}" type="presParOf" srcId="{550878E2-B29D-41F4-B2C6-B2361D8D12C3}" destId="{F78DEA1A-A4E3-4A02-B284-7FFA9EE8410B}" srcOrd="1" destOrd="0" presId="urn:microsoft.com/office/officeart/2005/8/layout/radial6"/>
    <dgm:cxn modelId="{8E10C9F3-5DC7-49EA-85E4-B2D6DEE70961}" type="presParOf" srcId="{550878E2-B29D-41F4-B2C6-B2361D8D12C3}" destId="{0CA2C411-6106-4165-B5C8-FB7FE95B7884}" srcOrd="2" destOrd="0" presId="urn:microsoft.com/office/officeart/2005/8/layout/radial6"/>
    <dgm:cxn modelId="{3823C281-7822-4C57-B200-A1763117A079}" type="presParOf" srcId="{550878E2-B29D-41F4-B2C6-B2361D8D12C3}" destId="{CFB347BD-235B-42F0-AE87-5ADB4C63AC84}" srcOrd="3" destOrd="0" presId="urn:microsoft.com/office/officeart/2005/8/layout/radial6"/>
    <dgm:cxn modelId="{29064620-7233-4074-B235-E989AFF7E5FD}" type="presParOf" srcId="{550878E2-B29D-41F4-B2C6-B2361D8D12C3}" destId="{041B936D-F7EA-49EE-B73E-571E277FEFB8}" srcOrd="4" destOrd="0" presId="urn:microsoft.com/office/officeart/2005/8/layout/radial6"/>
    <dgm:cxn modelId="{1AD3B821-305F-4AAF-9B7B-B1DAE0AE0506}" type="presParOf" srcId="{550878E2-B29D-41F4-B2C6-B2361D8D12C3}" destId="{240BA1FE-054A-4C0C-91CD-369B1F2DCA06}" srcOrd="5" destOrd="0" presId="urn:microsoft.com/office/officeart/2005/8/layout/radial6"/>
    <dgm:cxn modelId="{E63BF775-33DB-4601-A911-5EAB69B3AC25}" type="presParOf" srcId="{550878E2-B29D-41F4-B2C6-B2361D8D12C3}" destId="{E70A0ED2-9DED-486E-9111-7AD626F395E0}" srcOrd="6" destOrd="0" presId="urn:microsoft.com/office/officeart/2005/8/layout/radial6"/>
    <dgm:cxn modelId="{84FBD7B5-ACFD-442B-945A-EE88FEC30030}" type="presParOf" srcId="{550878E2-B29D-41F4-B2C6-B2361D8D12C3}" destId="{E17C5EE8-039B-4115-A165-B353A65AF6B0}" srcOrd="7" destOrd="0" presId="urn:microsoft.com/office/officeart/2005/8/layout/radial6"/>
    <dgm:cxn modelId="{0471C835-045E-4109-86B2-96B67636CD43}" type="presParOf" srcId="{550878E2-B29D-41F4-B2C6-B2361D8D12C3}" destId="{3C1BAABF-512B-4CE5-8A0C-30850253F634}" srcOrd="8" destOrd="0" presId="urn:microsoft.com/office/officeart/2005/8/layout/radial6"/>
    <dgm:cxn modelId="{A0CFB3DA-2D40-42E4-870E-A07DE3619E8F}" type="presParOf" srcId="{550878E2-B29D-41F4-B2C6-B2361D8D12C3}" destId="{FF867143-87CD-4DDD-8C0C-1DF617832673}" srcOrd="9" destOrd="0" presId="urn:microsoft.com/office/officeart/2005/8/layout/radial6"/>
    <dgm:cxn modelId="{17EBE691-08AF-451E-B4B9-3A481D330CEA}" type="presParOf" srcId="{550878E2-B29D-41F4-B2C6-B2361D8D12C3}" destId="{D5249A44-9674-445D-A320-1C8741B84F1A}" srcOrd="10" destOrd="0" presId="urn:microsoft.com/office/officeart/2005/8/layout/radial6"/>
    <dgm:cxn modelId="{0BB64BC3-5927-445A-B374-C533AA1B0869}" type="presParOf" srcId="{550878E2-B29D-41F4-B2C6-B2361D8D12C3}" destId="{FF142074-4C45-4965-8A22-5574F831A5A2}" srcOrd="11" destOrd="0" presId="urn:microsoft.com/office/officeart/2005/8/layout/radial6"/>
    <dgm:cxn modelId="{83CC4257-BA66-4783-A0BC-9854989F5ED5}" type="presParOf" srcId="{550878E2-B29D-41F4-B2C6-B2361D8D12C3}" destId="{861AC679-479C-44C1-B0ED-11E06F97C36B}" srcOrd="12" destOrd="0" presId="urn:microsoft.com/office/officeart/2005/8/layout/radial6"/>
    <dgm:cxn modelId="{017A2234-4F9E-4175-8646-332717C71E6B}" type="presParOf" srcId="{550878E2-B29D-41F4-B2C6-B2361D8D12C3}" destId="{6C5EF211-47AF-4468-B725-03C76D9A032D}" srcOrd="13" destOrd="0" presId="urn:microsoft.com/office/officeart/2005/8/layout/radial6"/>
    <dgm:cxn modelId="{4B99E736-714E-4495-B747-53ABF3693F85}" type="presParOf" srcId="{550878E2-B29D-41F4-B2C6-B2361D8D12C3}" destId="{DFA2AF4B-F3B5-4A90-B742-8C56271ABECC}" srcOrd="14" destOrd="0" presId="urn:microsoft.com/office/officeart/2005/8/layout/radial6"/>
    <dgm:cxn modelId="{5BA27F6C-EE68-4005-8BA5-00ED2046216F}" type="presParOf" srcId="{550878E2-B29D-41F4-B2C6-B2361D8D12C3}" destId="{DC93B85A-3F0A-4DCE-8C57-5241EC92A8DD}" srcOrd="15" destOrd="0" presId="urn:microsoft.com/office/officeart/2005/8/layout/radial6"/>
    <dgm:cxn modelId="{1B87FC0C-B300-4674-BC01-ED20684B1B17}" type="presParOf" srcId="{550878E2-B29D-41F4-B2C6-B2361D8D12C3}" destId="{93CBD4B6-1E24-462F-8BB9-5AEAE6A04387}" srcOrd="16" destOrd="0" presId="urn:microsoft.com/office/officeart/2005/8/layout/radial6"/>
    <dgm:cxn modelId="{65E32485-89F9-461A-A85F-294308C80DA1}" type="presParOf" srcId="{550878E2-B29D-41F4-B2C6-B2361D8D12C3}" destId="{D626E64E-CA13-44BF-A023-EC3BDF0733D7}" srcOrd="17" destOrd="0" presId="urn:microsoft.com/office/officeart/2005/8/layout/radial6"/>
    <dgm:cxn modelId="{76C7A2C1-2FE4-4AE8-96D4-4E553EDC0D7C}" type="presParOf" srcId="{550878E2-B29D-41F4-B2C6-B2361D8D12C3}" destId="{25E70F92-A4B3-4DA6-8100-B8C612025DBE}"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113E17-B89E-4D0C-8ED0-BE75EF72A20F}" type="doc">
      <dgm:prSet loTypeId="urn:microsoft.com/office/officeart/2005/8/layout/hProcess9" loCatId="process" qsTypeId="urn:microsoft.com/office/officeart/2005/8/quickstyle/simple1" qsCatId="simple" csTypeId="urn:microsoft.com/office/officeart/2005/8/colors/accent1_2" csCatId="accent1" phldr="1"/>
      <dgm:spPr/>
    </dgm:pt>
    <dgm:pt modelId="{C074BF31-235B-4FF2-9529-10519F2AEFE3}">
      <dgm:prSet phldrT="[Text]" custT="1"/>
      <dgm:spPr/>
      <dgm:t>
        <a:bodyPr/>
        <a:lstStyle/>
        <a:p>
          <a:pPr lvl="0" defTabSz="711200">
            <a:lnSpc>
              <a:spcPct val="90000"/>
            </a:lnSpc>
            <a:spcBef>
              <a:spcPct val="0"/>
            </a:spcBef>
            <a:spcAft>
              <a:spcPct val="35000"/>
            </a:spcAft>
          </a:pPr>
          <a:r>
            <a:rPr lang="en-GB" sz="1600" b="1" dirty="0" smtClean="0"/>
            <a:t>Raw  water abstraction</a:t>
          </a:r>
        </a:p>
        <a:p>
          <a:pPr marL="0" marR="0" lvl="0" indent="0" defTabSz="914400" eaLnBrk="1" fontAlgn="auto" latinLnBrk="0" hangingPunct="1">
            <a:lnSpc>
              <a:spcPct val="100000"/>
            </a:lnSpc>
            <a:spcBef>
              <a:spcPts val="0"/>
            </a:spcBef>
            <a:spcAft>
              <a:spcPts val="0"/>
            </a:spcAft>
            <a:buClrTx/>
            <a:buSzTx/>
            <a:buFontTx/>
            <a:buNone/>
            <a:tabLst/>
            <a:defRPr/>
          </a:pPr>
          <a:r>
            <a:rPr lang="en-GB" sz="1600" dirty="0" smtClean="0">
              <a:solidFill>
                <a:srgbClr val="FF0000"/>
              </a:solidFill>
            </a:rPr>
            <a:t>Alarms </a:t>
          </a:r>
          <a:r>
            <a:rPr lang="en-GB" sz="1600" dirty="0" smtClean="0"/>
            <a:t>-</a:t>
          </a:r>
          <a:r>
            <a:rPr lang="en-GB" sz="1600" dirty="0" smtClean="0">
              <a:solidFill>
                <a:schemeClr val="bg1"/>
              </a:solidFill>
            </a:rPr>
            <a:t>24/7 monitoring </a:t>
          </a:r>
        </a:p>
        <a:p>
          <a:pPr lvl="0" defTabSz="711200">
            <a:lnSpc>
              <a:spcPct val="90000"/>
            </a:lnSpc>
            <a:spcBef>
              <a:spcPct val="0"/>
            </a:spcBef>
            <a:spcAft>
              <a:spcPct val="35000"/>
            </a:spcAft>
          </a:pPr>
          <a:r>
            <a:rPr lang="en-GB" sz="1600" dirty="0" smtClean="0"/>
            <a:t>- immediate shutdown </a:t>
          </a:r>
        </a:p>
        <a:p>
          <a:pPr lvl="0" defTabSz="711200">
            <a:lnSpc>
              <a:spcPct val="90000"/>
            </a:lnSpc>
            <a:spcBef>
              <a:spcPct val="0"/>
            </a:spcBef>
            <a:spcAft>
              <a:spcPct val="35000"/>
            </a:spcAft>
          </a:pPr>
          <a:r>
            <a:rPr lang="en-GB" sz="1600" dirty="0" smtClean="0">
              <a:solidFill>
                <a:srgbClr val="FF0000"/>
              </a:solidFill>
            </a:rPr>
            <a:t>Daily sampling &amp; analysis</a:t>
          </a:r>
          <a:endParaRPr lang="en-GB" sz="1600" dirty="0">
            <a:solidFill>
              <a:srgbClr val="FF0000"/>
            </a:solidFill>
          </a:endParaRPr>
        </a:p>
      </dgm:t>
    </dgm:pt>
    <dgm:pt modelId="{69663661-93A0-4FFD-9130-B5CBB3120FCB}" type="parTrans" cxnId="{E6FD01B2-8DE2-47F9-813E-594A43B0B9DE}">
      <dgm:prSet/>
      <dgm:spPr/>
      <dgm:t>
        <a:bodyPr/>
        <a:lstStyle/>
        <a:p>
          <a:endParaRPr lang="en-GB"/>
        </a:p>
      </dgm:t>
    </dgm:pt>
    <dgm:pt modelId="{AB8DDE7E-3114-4199-98BF-EFFC2F21D3F5}" type="sibTrans" cxnId="{E6FD01B2-8DE2-47F9-813E-594A43B0B9DE}">
      <dgm:prSet/>
      <dgm:spPr/>
      <dgm:t>
        <a:bodyPr/>
        <a:lstStyle/>
        <a:p>
          <a:endParaRPr lang="en-GB"/>
        </a:p>
      </dgm:t>
    </dgm:pt>
    <dgm:pt modelId="{CA15F108-7BB6-4E14-8689-7B4C545D9A29}">
      <dgm:prSet phldrT="[Text]" custT="1"/>
      <dgm:spPr/>
      <dgm:t>
        <a:bodyPr/>
        <a:lstStyle/>
        <a:p>
          <a:pPr lvl="0" defTabSz="711200">
            <a:lnSpc>
              <a:spcPct val="90000"/>
            </a:lnSpc>
            <a:spcBef>
              <a:spcPct val="0"/>
            </a:spcBef>
            <a:spcAft>
              <a:spcPct val="35000"/>
            </a:spcAft>
          </a:pPr>
          <a:r>
            <a:rPr lang="en-GB" sz="1600" b="1" dirty="0" smtClean="0">
              <a:solidFill>
                <a:schemeClr val="bg1"/>
              </a:solidFill>
            </a:rPr>
            <a:t>Treatment - Final water quality</a:t>
          </a:r>
        </a:p>
        <a:p>
          <a:pPr marL="0" marR="0" lvl="0" indent="0" defTabSz="914400" eaLnBrk="1" fontAlgn="auto" latinLnBrk="0" hangingPunct="1">
            <a:lnSpc>
              <a:spcPct val="100000"/>
            </a:lnSpc>
            <a:spcBef>
              <a:spcPts val="0"/>
            </a:spcBef>
            <a:spcAft>
              <a:spcPts val="0"/>
            </a:spcAft>
            <a:buClrTx/>
            <a:buSzTx/>
            <a:buFontTx/>
            <a:buNone/>
            <a:tabLst/>
            <a:defRPr/>
          </a:pPr>
          <a:r>
            <a:rPr lang="en-GB" sz="1600" dirty="0" smtClean="0">
              <a:solidFill>
                <a:srgbClr val="FF0000"/>
              </a:solidFill>
            </a:rPr>
            <a:t>Alarms </a:t>
          </a:r>
          <a:r>
            <a:rPr lang="en-GB" sz="1600" dirty="0" smtClean="0"/>
            <a:t>- </a:t>
          </a:r>
          <a:r>
            <a:rPr lang="en-GB" sz="1600" dirty="0" smtClean="0">
              <a:solidFill>
                <a:schemeClr val="bg1"/>
              </a:solidFill>
            </a:rPr>
            <a:t>24/7 monitoring </a:t>
          </a:r>
        </a:p>
        <a:p>
          <a:pPr lvl="0" defTabSz="711200">
            <a:lnSpc>
              <a:spcPct val="90000"/>
            </a:lnSpc>
            <a:spcBef>
              <a:spcPct val="0"/>
            </a:spcBef>
            <a:spcAft>
              <a:spcPct val="35000"/>
            </a:spcAft>
          </a:pPr>
          <a:r>
            <a:rPr lang="en-GB" sz="1600" dirty="0" smtClean="0"/>
            <a:t>- immediate shutdown </a:t>
          </a:r>
        </a:p>
        <a:p>
          <a:pPr lvl="0" defTabSz="711200">
            <a:lnSpc>
              <a:spcPct val="90000"/>
            </a:lnSpc>
            <a:spcBef>
              <a:spcPct val="0"/>
            </a:spcBef>
            <a:spcAft>
              <a:spcPct val="35000"/>
            </a:spcAft>
          </a:pPr>
          <a:r>
            <a:rPr lang="en-GB" sz="1600" dirty="0" smtClean="0">
              <a:solidFill>
                <a:srgbClr val="FF0000"/>
              </a:solidFill>
            </a:rPr>
            <a:t>Daily sampling &amp; analysis</a:t>
          </a:r>
          <a:endParaRPr lang="en-GB" sz="1800" dirty="0">
            <a:solidFill>
              <a:srgbClr val="FBE5D6"/>
            </a:solidFill>
          </a:endParaRPr>
        </a:p>
      </dgm:t>
    </dgm:pt>
    <dgm:pt modelId="{46CBF65D-47E1-4430-8A70-17ABCD38C46B}" type="parTrans" cxnId="{6F9A4076-FC81-4EE2-BBC6-2FB969ACC196}">
      <dgm:prSet/>
      <dgm:spPr/>
      <dgm:t>
        <a:bodyPr/>
        <a:lstStyle/>
        <a:p>
          <a:endParaRPr lang="en-GB"/>
        </a:p>
      </dgm:t>
    </dgm:pt>
    <dgm:pt modelId="{2067A8AA-034C-46F2-9781-C44D202564C4}" type="sibTrans" cxnId="{6F9A4076-FC81-4EE2-BBC6-2FB969ACC196}">
      <dgm:prSet/>
      <dgm:spPr/>
      <dgm:t>
        <a:bodyPr/>
        <a:lstStyle/>
        <a:p>
          <a:endParaRPr lang="en-GB"/>
        </a:p>
      </dgm:t>
    </dgm:pt>
    <dgm:pt modelId="{F642FFDE-838B-436B-8BDE-11C347534BDF}">
      <dgm:prSet phldrT="[Text]" custT="1"/>
      <dgm:spPr/>
      <dgm:t>
        <a:bodyPr/>
        <a:lstStyle/>
        <a:p>
          <a:pPr rtl="0"/>
          <a:r>
            <a:rPr lang="en-GB" sz="1600" b="1" dirty="0" smtClean="0"/>
            <a:t>Distribution </a:t>
          </a:r>
        </a:p>
        <a:p>
          <a:pPr rtl="0"/>
          <a:r>
            <a:rPr lang="en-GB" sz="1600" b="1" dirty="0" smtClean="0"/>
            <a:t>&amp; </a:t>
          </a:r>
        </a:p>
        <a:p>
          <a:pPr rtl="0"/>
          <a:r>
            <a:rPr lang="en-GB" sz="1600" b="1" dirty="0" smtClean="0"/>
            <a:t>Customer Tap</a:t>
          </a:r>
        </a:p>
        <a:p>
          <a:pPr rtl="0"/>
          <a:r>
            <a:rPr lang="en-GB" sz="1600" dirty="0" smtClean="0"/>
            <a:t> </a:t>
          </a:r>
          <a:r>
            <a:rPr lang="en-GB" sz="1600" dirty="0" smtClean="0">
              <a:solidFill>
                <a:srgbClr val="FF0000"/>
              </a:solidFill>
            </a:rPr>
            <a:t>Samples taken at SRs &amp; at customer taps</a:t>
          </a:r>
          <a:endParaRPr lang="en-GB" sz="1600" dirty="0">
            <a:solidFill>
              <a:srgbClr val="FF0000"/>
            </a:solidFill>
          </a:endParaRPr>
        </a:p>
      </dgm:t>
    </dgm:pt>
    <dgm:pt modelId="{888C720C-8F7D-4161-A640-855334D27428}" type="parTrans" cxnId="{0A827BF6-DEB0-4A58-B3AA-D09C015C72A8}">
      <dgm:prSet/>
      <dgm:spPr/>
      <dgm:t>
        <a:bodyPr/>
        <a:lstStyle/>
        <a:p>
          <a:endParaRPr lang="en-GB"/>
        </a:p>
      </dgm:t>
    </dgm:pt>
    <dgm:pt modelId="{1DEAA3D7-E0B9-4959-ACA6-8F92954553A5}" type="sibTrans" cxnId="{0A827BF6-DEB0-4A58-B3AA-D09C015C72A8}">
      <dgm:prSet/>
      <dgm:spPr/>
      <dgm:t>
        <a:bodyPr/>
        <a:lstStyle/>
        <a:p>
          <a:endParaRPr lang="en-GB"/>
        </a:p>
      </dgm:t>
    </dgm:pt>
    <dgm:pt modelId="{3EC0A1D4-94B1-4CE5-A597-04F082344C20}" type="pres">
      <dgm:prSet presAssocID="{7B113E17-B89E-4D0C-8ED0-BE75EF72A20F}" presName="CompostProcess" presStyleCnt="0">
        <dgm:presLayoutVars>
          <dgm:dir/>
          <dgm:resizeHandles val="exact"/>
        </dgm:presLayoutVars>
      </dgm:prSet>
      <dgm:spPr/>
    </dgm:pt>
    <dgm:pt modelId="{ACC9B838-C986-4ECE-932B-53046CCA634A}" type="pres">
      <dgm:prSet presAssocID="{7B113E17-B89E-4D0C-8ED0-BE75EF72A20F}" presName="arrow" presStyleLbl="bgShp" presStyleIdx="0" presStyleCnt="1" custLinFactNeighborX="6323" custLinFactNeighborY="-153"/>
      <dgm:spPr/>
    </dgm:pt>
    <dgm:pt modelId="{2832328A-669D-4501-8E95-A7EC647A3154}" type="pres">
      <dgm:prSet presAssocID="{7B113E17-B89E-4D0C-8ED0-BE75EF72A20F}" presName="linearProcess" presStyleCnt="0"/>
      <dgm:spPr/>
    </dgm:pt>
    <dgm:pt modelId="{91C5B633-FFB6-46CC-831B-896EBEC879F3}" type="pres">
      <dgm:prSet presAssocID="{C074BF31-235B-4FF2-9529-10519F2AEFE3}" presName="textNode" presStyleLbl="node1" presStyleIdx="0" presStyleCnt="3" custScaleX="102314" custScaleY="127411">
        <dgm:presLayoutVars>
          <dgm:bulletEnabled val="1"/>
        </dgm:presLayoutVars>
      </dgm:prSet>
      <dgm:spPr/>
      <dgm:t>
        <a:bodyPr/>
        <a:lstStyle/>
        <a:p>
          <a:endParaRPr lang="en-GB"/>
        </a:p>
      </dgm:t>
    </dgm:pt>
    <dgm:pt modelId="{B1C9FC5D-8D1F-448D-AC04-C7E4C8A24CF1}" type="pres">
      <dgm:prSet presAssocID="{AB8DDE7E-3114-4199-98BF-EFFC2F21D3F5}" presName="sibTrans" presStyleCnt="0"/>
      <dgm:spPr/>
    </dgm:pt>
    <dgm:pt modelId="{804CEEDA-6B72-4A6D-B211-B73E19E75012}" type="pres">
      <dgm:prSet presAssocID="{CA15F108-7BB6-4E14-8689-7B4C545D9A29}" presName="textNode" presStyleLbl="node1" presStyleIdx="1" presStyleCnt="3" custScaleY="128445" custLinFactNeighborX="-21524" custLinFactNeighborY="-517">
        <dgm:presLayoutVars>
          <dgm:bulletEnabled val="1"/>
        </dgm:presLayoutVars>
      </dgm:prSet>
      <dgm:spPr/>
      <dgm:t>
        <a:bodyPr/>
        <a:lstStyle/>
        <a:p>
          <a:endParaRPr lang="en-GB"/>
        </a:p>
      </dgm:t>
    </dgm:pt>
    <dgm:pt modelId="{E5D8CB4D-53CC-47FB-9C27-F942AC74AECA}" type="pres">
      <dgm:prSet presAssocID="{2067A8AA-034C-46F2-9781-C44D202564C4}" presName="sibTrans" presStyleCnt="0"/>
      <dgm:spPr/>
    </dgm:pt>
    <dgm:pt modelId="{2EECBE20-DAA4-418D-95CC-F394B70B334E}" type="pres">
      <dgm:prSet presAssocID="{F642FFDE-838B-436B-8BDE-11C347534BDF}" presName="textNode" presStyleLbl="node1" presStyleIdx="2" presStyleCnt="3" custScaleY="126136" custLinFactNeighborX="-1805" custLinFactNeighborY="267">
        <dgm:presLayoutVars>
          <dgm:bulletEnabled val="1"/>
        </dgm:presLayoutVars>
      </dgm:prSet>
      <dgm:spPr/>
      <dgm:t>
        <a:bodyPr/>
        <a:lstStyle/>
        <a:p>
          <a:endParaRPr lang="en-GB"/>
        </a:p>
      </dgm:t>
    </dgm:pt>
  </dgm:ptLst>
  <dgm:cxnLst>
    <dgm:cxn modelId="{D6F3F523-EA99-4812-9C5A-4DCD938C73E2}" type="presOf" srcId="{F642FFDE-838B-436B-8BDE-11C347534BDF}" destId="{2EECBE20-DAA4-418D-95CC-F394B70B334E}" srcOrd="0" destOrd="0" presId="urn:microsoft.com/office/officeart/2005/8/layout/hProcess9"/>
    <dgm:cxn modelId="{E9702289-BC8D-421E-9183-350379A7B71F}" type="presOf" srcId="{C074BF31-235B-4FF2-9529-10519F2AEFE3}" destId="{91C5B633-FFB6-46CC-831B-896EBEC879F3}" srcOrd="0" destOrd="0" presId="urn:microsoft.com/office/officeart/2005/8/layout/hProcess9"/>
    <dgm:cxn modelId="{DF4CE31D-B9ED-46DA-8728-4F16BF56CD71}" type="presOf" srcId="{7B113E17-B89E-4D0C-8ED0-BE75EF72A20F}" destId="{3EC0A1D4-94B1-4CE5-A597-04F082344C20}" srcOrd="0" destOrd="0" presId="urn:microsoft.com/office/officeart/2005/8/layout/hProcess9"/>
    <dgm:cxn modelId="{0A827BF6-DEB0-4A58-B3AA-D09C015C72A8}" srcId="{7B113E17-B89E-4D0C-8ED0-BE75EF72A20F}" destId="{F642FFDE-838B-436B-8BDE-11C347534BDF}" srcOrd="2" destOrd="0" parTransId="{888C720C-8F7D-4161-A640-855334D27428}" sibTransId="{1DEAA3D7-E0B9-4959-ACA6-8F92954553A5}"/>
    <dgm:cxn modelId="{2BFF0278-74DE-40AC-804E-EE4776953321}" type="presOf" srcId="{CA15F108-7BB6-4E14-8689-7B4C545D9A29}" destId="{804CEEDA-6B72-4A6D-B211-B73E19E75012}" srcOrd="0" destOrd="0" presId="urn:microsoft.com/office/officeart/2005/8/layout/hProcess9"/>
    <dgm:cxn modelId="{6F9A4076-FC81-4EE2-BBC6-2FB969ACC196}" srcId="{7B113E17-B89E-4D0C-8ED0-BE75EF72A20F}" destId="{CA15F108-7BB6-4E14-8689-7B4C545D9A29}" srcOrd="1" destOrd="0" parTransId="{46CBF65D-47E1-4430-8A70-17ABCD38C46B}" sibTransId="{2067A8AA-034C-46F2-9781-C44D202564C4}"/>
    <dgm:cxn modelId="{E6FD01B2-8DE2-47F9-813E-594A43B0B9DE}" srcId="{7B113E17-B89E-4D0C-8ED0-BE75EF72A20F}" destId="{C074BF31-235B-4FF2-9529-10519F2AEFE3}" srcOrd="0" destOrd="0" parTransId="{69663661-93A0-4FFD-9130-B5CBB3120FCB}" sibTransId="{AB8DDE7E-3114-4199-98BF-EFFC2F21D3F5}"/>
    <dgm:cxn modelId="{1DB49285-75DD-4621-8FD4-5583D26C2530}" type="presParOf" srcId="{3EC0A1D4-94B1-4CE5-A597-04F082344C20}" destId="{ACC9B838-C986-4ECE-932B-53046CCA634A}" srcOrd="0" destOrd="0" presId="urn:microsoft.com/office/officeart/2005/8/layout/hProcess9"/>
    <dgm:cxn modelId="{14FDFA9B-EC71-4C9C-94C2-75980D239854}" type="presParOf" srcId="{3EC0A1D4-94B1-4CE5-A597-04F082344C20}" destId="{2832328A-669D-4501-8E95-A7EC647A3154}" srcOrd="1" destOrd="0" presId="urn:microsoft.com/office/officeart/2005/8/layout/hProcess9"/>
    <dgm:cxn modelId="{D6758E4D-F262-475D-8399-6F92527EEF83}" type="presParOf" srcId="{2832328A-669D-4501-8E95-A7EC647A3154}" destId="{91C5B633-FFB6-46CC-831B-896EBEC879F3}" srcOrd="0" destOrd="0" presId="urn:microsoft.com/office/officeart/2005/8/layout/hProcess9"/>
    <dgm:cxn modelId="{BB46C702-DB10-43BB-B36F-27E73E7028C5}" type="presParOf" srcId="{2832328A-669D-4501-8E95-A7EC647A3154}" destId="{B1C9FC5D-8D1F-448D-AC04-C7E4C8A24CF1}" srcOrd="1" destOrd="0" presId="urn:microsoft.com/office/officeart/2005/8/layout/hProcess9"/>
    <dgm:cxn modelId="{8B0EE7C8-A01A-45BA-87B2-AF502A12D85D}" type="presParOf" srcId="{2832328A-669D-4501-8E95-A7EC647A3154}" destId="{804CEEDA-6B72-4A6D-B211-B73E19E75012}" srcOrd="2" destOrd="0" presId="urn:microsoft.com/office/officeart/2005/8/layout/hProcess9"/>
    <dgm:cxn modelId="{2FBE513B-1DE9-48C3-BD7F-344B4415ADE0}" type="presParOf" srcId="{2832328A-669D-4501-8E95-A7EC647A3154}" destId="{E5D8CB4D-53CC-47FB-9C27-F942AC74AECA}" srcOrd="3" destOrd="0" presId="urn:microsoft.com/office/officeart/2005/8/layout/hProcess9"/>
    <dgm:cxn modelId="{37AA3939-4791-4A63-8AB4-35271F566DF6}" type="presParOf" srcId="{2832328A-669D-4501-8E95-A7EC647A3154}" destId="{2EECBE20-DAA4-418D-95CC-F394B70B334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ECACAD-959D-427C-91FE-74348D265ADC}" type="doc">
      <dgm:prSet loTypeId="urn:microsoft.com/office/officeart/2008/layout/RadialCluster" loCatId="cycle" qsTypeId="urn:microsoft.com/office/officeart/2005/8/quickstyle/simple1" qsCatId="simple" csTypeId="urn:microsoft.com/office/officeart/2005/8/colors/colorful3" csCatId="colorful" phldr="1"/>
      <dgm:spPr/>
      <dgm:t>
        <a:bodyPr/>
        <a:lstStyle/>
        <a:p>
          <a:endParaRPr lang="en-GB"/>
        </a:p>
      </dgm:t>
    </dgm:pt>
    <dgm:pt modelId="{86975272-035E-4E3A-9DE5-0CF43A2125C0}">
      <dgm:prSet phldrT="[Text]" custT="1"/>
      <dgm:spPr>
        <a:xfrm>
          <a:off x="2143124" y="1171578"/>
          <a:ext cx="1200150" cy="889992"/>
        </a:xfr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600" dirty="0">
              <a:solidFill>
                <a:sysClr val="window" lastClr="FFFFFF"/>
              </a:solidFill>
              <a:latin typeface="Calibri" panose="020F0502020204030204"/>
              <a:ea typeface="+mn-ea"/>
              <a:cs typeface="+mn-cs"/>
            </a:rPr>
            <a:t>Public Engagement</a:t>
          </a:r>
        </a:p>
      </dgm:t>
    </dgm:pt>
    <dgm:pt modelId="{8EAC66FC-35E0-43C2-B048-8F2167770E63}" type="parTrans" cxnId="{B9D5C33B-8D7E-4D55-A917-8E43CBB7DC0F}">
      <dgm:prSet/>
      <dgm:spPr/>
      <dgm:t>
        <a:bodyPr/>
        <a:lstStyle/>
        <a:p>
          <a:endParaRPr lang="en-GB"/>
        </a:p>
      </dgm:t>
    </dgm:pt>
    <dgm:pt modelId="{5440B456-96F8-454C-A1FB-3CD9F2E0A74A}" type="sibTrans" cxnId="{B9D5C33B-8D7E-4D55-A917-8E43CBB7DC0F}">
      <dgm:prSet/>
      <dgm:spPr/>
      <dgm:t>
        <a:bodyPr/>
        <a:lstStyle/>
        <a:p>
          <a:endParaRPr lang="en-GB"/>
        </a:p>
      </dgm:t>
    </dgm:pt>
    <dgm:pt modelId="{27B87033-E54A-4DB2-98FF-2DED7107237A}">
      <dgm:prSet phldrT="[Text]" custT="1"/>
      <dgm:spPr>
        <a:xfrm>
          <a:off x="1647825" y="-31552"/>
          <a:ext cx="2190749" cy="1050727"/>
        </a:xfrm>
        <a:solidFill>
          <a:srgbClr val="A5A5A5">
            <a:hueOff val="903533"/>
            <a:satOff val="33333"/>
            <a:lumOff val="-4902"/>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400" b="1">
              <a:solidFill>
                <a:sysClr val="window" lastClr="FFFFFF"/>
              </a:solidFill>
              <a:latin typeface="Calibri" panose="020F0502020204030204"/>
              <a:ea typeface="+mn-ea"/>
              <a:cs typeface="+mn-cs"/>
            </a:rPr>
            <a:t>Short Term </a:t>
          </a:r>
        </a:p>
        <a:p>
          <a:r>
            <a:rPr lang="en-GB" sz="1400">
              <a:solidFill>
                <a:sysClr val="window" lastClr="FFFFFF"/>
              </a:solidFill>
              <a:latin typeface="Calibri" panose="020F0502020204030204"/>
              <a:ea typeface="+mn-ea"/>
              <a:cs typeface="+mn-cs"/>
            </a:rPr>
            <a:t>Keeping people informed and following up on stakeholder questions</a:t>
          </a:r>
        </a:p>
      </dgm:t>
    </dgm:pt>
    <dgm:pt modelId="{E6E09F77-105B-4D10-A5CF-309C608B17D1}" type="parTrans" cxnId="{E44BCFFC-F054-4CD7-9DB1-0C9F1832960A}">
      <dgm:prSet/>
      <dgm:spPr>
        <a:xfrm rot="16200000">
          <a:off x="2666998" y="1095376"/>
          <a:ext cx="152402" cy="0"/>
        </a:xfrm>
        <a:noFill/>
        <a:ln w="12700" cap="flat" cmpd="sng" algn="ctr">
          <a:solidFill>
            <a:srgbClr val="FFC000">
              <a:hueOff val="0"/>
              <a:satOff val="0"/>
              <a:lumOff val="0"/>
              <a:alphaOff val="0"/>
            </a:srgbClr>
          </a:solidFill>
          <a:prstDash val="solid"/>
          <a:miter lim="800000"/>
        </a:ln>
        <a:effectLst/>
      </dgm:spPr>
      <dgm:t>
        <a:bodyPr/>
        <a:lstStyle/>
        <a:p>
          <a:endParaRPr lang="en-GB"/>
        </a:p>
      </dgm:t>
    </dgm:pt>
    <dgm:pt modelId="{D0CD1C87-D332-4CAE-AA21-6634FED92305}" type="sibTrans" cxnId="{E44BCFFC-F054-4CD7-9DB1-0C9F1832960A}">
      <dgm:prSet/>
      <dgm:spPr/>
      <dgm:t>
        <a:bodyPr/>
        <a:lstStyle/>
        <a:p>
          <a:endParaRPr lang="en-GB"/>
        </a:p>
      </dgm:t>
    </dgm:pt>
    <dgm:pt modelId="{B446B68A-7889-4DC3-A4BC-3491DA1D00AF}">
      <dgm:prSet phldrT="[Text]" custT="1"/>
      <dgm:spPr>
        <a:xfrm>
          <a:off x="2925372" y="2181224"/>
          <a:ext cx="2190749" cy="1050727"/>
        </a:xfrm>
        <a:solidFill>
          <a:srgbClr val="A5A5A5">
            <a:hueOff val="1807066"/>
            <a:satOff val="66667"/>
            <a:lumOff val="-9804"/>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400" b="1" dirty="0">
              <a:solidFill>
                <a:sysClr val="window" lastClr="FFFFFF"/>
              </a:solidFill>
              <a:latin typeface="Calibri" panose="020F0502020204030204"/>
              <a:ea typeface="+mn-ea"/>
              <a:cs typeface="+mn-cs"/>
            </a:rPr>
            <a:t>Short to Medium Term </a:t>
          </a:r>
        </a:p>
        <a:p>
          <a:r>
            <a:rPr lang="en-GB" sz="1400" dirty="0">
              <a:solidFill>
                <a:sysClr val="window" lastClr="FFFFFF"/>
              </a:solidFill>
              <a:latin typeface="Calibri" panose="020F0502020204030204"/>
              <a:ea typeface="+mn-ea"/>
              <a:cs typeface="+mn-cs"/>
            </a:rPr>
            <a:t>the safe remediation of the site</a:t>
          </a:r>
        </a:p>
      </dgm:t>
    </dgm:pt>
    <dgm:pt modelId="{61611D7C-0F5E-4EB5-87AD-0F401D5CBD0D}" type="parTrans" cxnId="{6E3D6AB0-05B3-4FBF-A02A-F8C4E593AA70}">
      <dgm:prSet/>
      <dgm:spPr>
        <a:xfrm rot="2428265">
          <a:off x="3242702" y="2121397"/>
          <a:ext cx="184347" cy="0"/>
        </a:xfrm>
        <a:noFill/>
        <a:ln w="12700" cap="flat" cmpd="sng" algn="ctr">
          <a:solidFill>
            <a:srgbClr val="FFC000">
              <a:hueOff val="0"/>
              <a:satOff val="0"/>
              <a:lumOff val="0"/>
              <a:alphaOff val="0"/>
            </a:srgbClr>
          </a:solidFill>
          <a:prstDash val="solid"/>
          <a:miter lim="800000"/>
        </a:ln>
        <a:effectLst/>
      </dgm:spPr>
      <dgm:t>
        <a:bodyPr/>
        <a:lstStyle/>
        <a:p>
          <a:endParaRPr lang="en-GB"/>
        </a:p>
      </dgm:t>
    </dgm:pt>
    <dgm:pt modelId="{6B116877-A544-4F64-9E52-27F58EB7144D}" type="sibTrans" cxnId="{6E3D6AB0-05B3-4FBF-A02A-F8C4E593AA70}">
      <dgm:prSet/>
      <dgm:spPr/>
      <dgm:t>
        <a:bodyPr/>
        <a:lstStyle/>
        <a:p>
          <a:endParaRPr lang="en-GB"/>
        </a:p>
      </dgm:t>
    </dgm:pt>
    <dgm:pt modelId="{DC18399F-89C3-4C46-BA96-0AAEBCCA4640}">
      <dgm:prSet phldrT="[Text]" custT="1"/>
      <dgm:spPr>
        <a:xfrm>
          <a:off x="370278" y="2181224"/>
          <a:ext cx="2190749" cy="1050727"/>
        </a:xfr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400" b="1">
              <a:solidFill>
                <a:sysClr val="window" lastClr="FFFFFF"/>
              </a:solidFill>
              <a:latin typeface="Calibri" panose="020F0502020204030204"/>
              <a:ea typeface="+mn-ea"/>
              <a:cs typeface="+mn-cs"/>
            </a:rPr>
            <a:t>Longer Term</a:t>
          </a:r>
        </a:p>
        <a:p>
          <a:r>
            <a:rPr lang="en-GB" sz="1400">
              <a:solidFill>
                <a:sysClr val="window" lastClr="FFFFFF"/>
              </a:solidFill>
              <a:latin typeface="Calibri" panose="020F0502020204030204"/>
              <a:ea typeface="+mn-ea"/>
              <a:cs typeface="+mn-cs"/>
            </a:rPr>
            <a:t> future use of site for community benefit</a:t>
          </a:r>
        </a:p>
      </dgm:t>
    </dgm:pt>
    <dgm:pt modelId="{51D33AB1-FC6A-4E3B-9FAD-2FB95169F82E}" type="parTrans" cxnId="{96E467B5-15E3-444B-9863-207C9FA486BC}">
      <dgm:prSet/>
      <dgm:spPr>
        <a:xfrm rot="8371735">
          <a:off x="2059349" y="2121397"/>
          <a:ext cx="184347" cy="0"/>
        </a:xfrm>
        <a:noFill/>
        <a:ln w="12700" cap="flat" cmpd="sng" algn="ctr">
          <a:solidFill>
            <a:srgbClr val="FFC000">
              <a:hueOff val="0"/>
              <a:satOff val="0"/>
              <a:lumOff val="0"/>
              <a:alphaOff val="0"/>
            </a:srgbClr>
          </a:solidFill>
          <a:prstDash val="solid"/>
          <a:miter lim="800000"/>
        </a:ln>
        <a:effectLst/>
      </dgm:spPr>
      <dgm:t>
        <a:bodyPr/>
        <a:lstStyle/>
        <a:p>
          <a:endParaRPr lang="en-GB"/>
        </a:p>
      </dgm:t>
    </dgm:pt>
    <dgm:pt modelId="{A7B07255-FE69-4703-AF12-83345A2E94AB}" type="sibTrans" cxnId="{96E467B5-15E3-444B-9863-207C9FA486BC}">
      <dgm:prSet/>
      <dgm:spPr/>
      <dgm:t>
        <a:bodyPr/>
        <a:lstStyle/>
        <a:p>
          <a:endParaRPr lang="en-GB"/>
        </a:p>
      </dgm:t>
    </dgm:pt>
    <dgm:pt modelId="{7F44962A-DCAE-4F86-B415-0DA4FA9E2B5C}" type="pres">
      <dgm:prSet presAssocID="{D4ECACAD-959D-427C-91FE-74348D265ADC}" presName="Name0" presStyleCnt="0">
        <dgm:presLayoutVars>
          <dgm:chMax val="1"/>
          <dgm:chPref val="1"/>
          <dgm:dir/>
          <dgm:animOne val="branch"/>
          <dgm:animLvl val="lvl"/>
        </dgm:presLayoutVars>
      </dgm:prSet>
      <dgm:spPr/>
      <dgm:t>
        <a:bodyPr/>
        <a:lstStyle/>
        <a:p>
          <a:endParaRPr lang="en-GB"/>
        </a:p>
      </dgm:t>
    </dgm:pt>
    <dgm:pt modelId="{6E108BBE-B51B-49DF-9A3C-C33E7FF9429C}" type="pres">
      <dgm:prSet presAssocID="{86975272-035E-4E3A-9DE5-0CF43A2125C0}" presName="singleCycle" presStyleCnt="0"/>
      <dgm:spPr/>
    </dgm:pt>
    <dgm:pt modelId="{A235FB9D-F3BF-4C90-8E99-10B1F564A38D}" type="pres">
      <dgm:prSet presAssocID="{86975272-035E-4E3A-9DE5-0CF43A2125C0}" presName="singleCenter" presStyleLbl="node1" presStyleIdx="0" presStyleCnt="4" custScaleX="146763" custScaleY="92696" custLinFactNeighborX="0" custLinFactNeighborY="-11945">
        <dgm:presLayoutVars>
          <dgm:chMax val="7"/>
          <dgm:chPref val="7"/>
        </dgm:presLayoutVars>
      </dgm:prSet>
      <dgm:spPr>
        <a:prstGeom prst="roundRect">
          <a:avLst/>
        </a:prstGeom>
      </dgm:spPr>
      <dgm:t>
        <a:bodyPr/>
        <a:lstStyle/>
        <a:p>
          <a:endParaRPr lang="en-GB"/>
        </a:p>
      </dgm:t>
    </dgm:pt>
    <dgm:pt modelId="{493867CE-F432-4E5A-8EF2-60FA9A7FD9F4}" type="pres">
      <dgm:prSet presAssocID="{E6E09F77-105B-4D10-A5CF-309C608B17D1}" presName="Name56" presStyleLbl="parChTrans1D2" presStyleIdx="0" presStyleCnt="3"/>
      <dgm:spPr>
        <a:custGeom>
          <a:avLst/>
          <a:gdLst/>
          <a:ahLst/>
          <a:cxnLst/>
          <a:rect l="0" t="0" r="0" b="0"/>
          <a:pathLst>
            <a:path>
              <a:moveTo>
                <a:pt x="0" y="0"/>
              </a:moveTo>
              <a:lnTo>
                <a:pt x="152402" y="0"/>
              </a:lnTo>
            </a:path>
          </a:pathLst>
        </a:custGeom>
      </dgm:spPr>
      <dgm:t>
        <a:bodyPr/>
        <a:lstStyle/>
        <a:p>
          <a:endParaRPr lang="en-GB"/>
        </a:p>
      </dgm:t>
    </dgm:pt>
    <dgm:pt modelId="{3D269672-B291-455C-AD37-028FBC770690}" type="pres">
      <dgm:prSet presAssocID="{27B87033-E54A-4DB2-98FF-2DED7107237A}" presName="text0" presStyleLbl="node1" presStyleIdx="1" presStyleCnt="4" custScaleX="340559" custScaleY="163339">
        <dgm:presLayoutVars>
          <dgm:bulletEnabled val="1"/>
        </dgm:presLayoutVars>
      </dgm:prSet>
      <dgm:spPr>
        <a:prstGeom prst="roundRect">
          <a:avLst/>
        </a:prstGeom>
      </dgm:spPr>
      <dgm:t>
        <a:bodyPr/>
        <a:lstStyle/>
        <a:p>
          <a:endParaRPr lang="en-GB"/>
        </a:p>
      </dgm:t>
    </dgm:pt>
    <dgm:pt modelId="{BD0E31E5-9BFF-449B-9752-CC84F6838643}" type="pres">
      <dgm:prSet presAssocID="{61611D7C-0F5E-4EB5-87AD-0F401D5CBD0D}" presName="Name56" presStyleLbl="parChTrans1D2" presStyleIdx="1" presStyleCnt="3"/>
      <dgm:spPr>
        <a:custGeom>
          <a:avLst/>
          <a:gdLst/>
          <a:ahLst/>
          <a:cxnLst/>
          <a:rect l="0" t="0" r="0" b="0"/>
          <a:pathLst>
            <a:path>
              <a:moveTo>
                <a:pt x="0" y="0"/>
              </a:moveTo>
              <a:lnTo>
                <a:pt x="184347" y="0"/>
              </a:lnTo>
            </a:path>
          </a:pathLst>
        </a:custGeom>
      </dgm:spPr>
      <dgm:t>
        <a:bodyPr/>
        <a:lstStyle/>
        <a:p>
          <a:endParaRPr lang="en-GB"/>
        </a:p>
      </dgm:t>
    </dgm:pt>
    <dgm:pt modelId="{92A9EAC7-256D-4FBD-AEFC-BA9B4B8391FD}" type="pres">
      <dgm:prSet presAssocID="{B446B68A-7889-4DC3-A4BC-3491DA1D00AF}" presName="text0" presStyleLbl="node1" presStyleIdx="2" presStyleCnt="4" custScaleX="340559" custScaleY="163339">
        <dgm:presLayoutVars>
          <dgm:bulletEnabled val="1"/>
        </dgm:presLayoutVars>
      </dgm:prSet>
      <dgm:spPr>
        <a:prstGeom prst="roundRect">
          <a:avLst/>
        </a:prstGeom>
      </dgm:spPr>
      <dgm:t>
        <a:bodyPr/>
        <a:lstStyle/>
        <a:p>
          <a:endParaRPr lang="en-GB"/>
        </a:p>
      </dgm:t>
    </dgm:pt>
    <dgm:pt modelId="{0694FC5A-7D7E-461C-B9CC-FC4C19487F9E}" type="pres">
      <dgm:prSet presAssocID="{51D33AB1-FC6A-4E3B-9FAD-2FB95169F82E}" presName="Name56" presStyleLbl="parChTrans1D2" presStyleIdx="2" presStyleCnt="3"/>
      <dgm:spPr>
        <a:custGeom>
          <a:avLst/>
          <a:gdLst/>
          <a:ahLst/>
          <a:cxnLst/>
          <a:rect l="0" t="0" r="0" b="0"/>
          <a:pathLst>
            <a:path>
              <a:moveTo>
                <a:pt x="0" y="0"/>
              </a:moveTo>
              <a:lnTo>
                <a:pt x="184347" y="0"/>
              </a:lnTo>
            </a:path>
          </a:pathLst>
        </a:custGeom>
      </dgm:spPr>
      <dgm:t>
        <a:bodyPr/>
        <a:lstStyle/>
        <a:p>
          <a:endParaRPr lang="en-GB"/>
        </a:p>
      </dgm:t>
    </dgm:pt>
    <dgm:pt modelId="{14D250C7-642F-43FC-9171-2A86284E7E14}" type="pres">
      <dgm:prSet presAssocID="{DC18399F-89C3-4C46-BA96-0AAEBCCA4640}" presName="text0" presStyleLbl="node1" presStyleIdx="3" presStyleCnt="4" custScaleX="340559" custScaleY="163339">
        <dgm:presLayoutVars>
          <dgm:bulletEnabled val="1"/>
        </dgm:presLayoutVars>
      </dgm:prSet>
      <dgm:spPr>
        <a:prstGeom prst="roundRect">
          <a:avLst/>
        </a:prstGeom>
      </dgm:spPr>
      <dgm:t>
        <a:bodyPr/>
        <a:lstStyle/>
        <a:p>
          <a:endParaRPr lang="en-GB"/>
        </a:p>
      </dgm:t>
    </dgm:pt>
  </dgm:ptLst>
  <dgm:cxnLst>
    <dgm:cxn modelId="{6A11F894-8ADA-40E6-BC04-BEBB792AD1B2}" type="presOf" srcId="{D4ECACAD-959D-427C-91FE-74348D265ADC}" destId="{7F44962A-DCAE-4F86-B415-0DA4FA9E2B5C}" srcOrd="0" destOrd="0" presId="urn:microsoft.com/office/officeart/2008/layout/RadialCluster"/>
    <dgm:cxn modelId="{FC3F2409-AB6E-4C2E-9714-23730BC70711}" type="presOf" srcId="{27B87033-E54A-4DB2-98FF-2DED7107237A}" destId="{3D269672-B291-455C-AD37-028FBC770690}" srcOrd="0" destOrd="0" presId="urn:microsoft.com/office/officeart/2008/layout/RadialCluster"/>
    <dgm:cxn modelId="{6E3D6AB0-05B3-4FBF-A02A-F8C4E593AA70}" srcId="{86975272-035E-4E3A-9DE5-0CF43A2125C0}" destId="{B446B68A-7889-4DC3-A4BC-3491DA1D00AF}" srcOrd="1" destOrd="0" parTransId="{61611D7C-0F5E-4EB5-87AD-0F401D5CBD0D}" sibTransId="{6B116877-A544-4F64-9E52-27F58EB7144D}"/>
    <dgm:cxn modelId="{1D5132B2-EAC6-4E8C-992E-89F08C6E575F}" type="presOf" srcId="{B446B68A-7889-4DC3-A4BC-3491DA1D00AF}" destId="{92A9EAC7-256D-4FBD-AEFC-BA9B4B8391FD}" srcOrd="0" destOrd="0" presId="urn:microsoft.com/office/officeart/2008/layout/RadialCluster"/>
    <dgm:cxn modelId="{96E467B5-15E3-444B-9863-207C9FA486BC}" srcId="{86975272-035E-4E3A-9DE5-0CF43A2125C0}" destId="{DC18399F-89C3-4C46-BA96-0AAEBCCA4640}" srcOrd="2" destOrd="0" parTransId="{51D33AB1-FC6A-4E3B-9FAD-2FB95169F82E}" sibTransId="{A7B07255-FE69-4703-AF12-83345A2E94AB}"/>
    <dgm:cxn modelId="{B9D5C33B-8D7E-4D55-A917-8E43CBB7DC0F}" srcId="{D4ECACAD-959D-427C-91FE-74348D265ADC}" destId="{86975272-035E-4E3A-9DE5-0CF43A2125C0}" srcOrd="0" destOrd="0" parTransId="{8EAC66FC-35E0-43C2-B048-8F2167770E63}" sibTransId="{5440B456-96F8-454C-A1FB-3CD9F2E0A74A}"/>
    <dgm:cxn modelId="{CAC83A37-151B-4335-9063-713DB600ED10}" type="presOf" srcId="{DC18399F-89C3-4C46-BA96-0AAEBCCA4640}" destId="{14D250C7-642F-43FC-9171-2A86284E7E14}" srcOrd="0" destOrd="0" presId="urn:microsoft.com/office/officeart/2008/layout/RadialCluster"/>
    <dgm:cxn modelId="{292941B5-2F5A-4D4B-A67C-8482F5B2DD5E}" type="presOf" srcId="{61611D7C-0F5E-4EB5-87AD-0F401D5CBD0D}" destId="{BD0E31E5-9BFF-449B-9752-CC84F6838643}" srcOrd="0" destOrd="0" presId="urn:microsoft.com/office/officeart/2008/layout/RadialCluster"/>
    <dgm:cxn modelId="{651A77D1-4C80-45B8-B5CB-EAFB3E044F76}" type="presOf" srcId="{51D33AB1-FC6A-4E3B-9FAD-2FB95169F82E}" destId="{0694FC5A-7D7E-461C-B9CC-FC4C19487F9E}" srcOrd="0" destOrd="0" presId="urn:microsoft.com/office/officeart/2008/layout/RadialCluster"/>
    <dgm:cxn modelId="{E44BCFFC-F054-4CD7-9DB1-0C9F1832960A}" srcId="{86975272-035E-4E3A-9DE5-0CF43A2125C0}" destId="{27B87033-E54A-4DB2-98FF-2DED7107237A}" srcOrd="0" destOrd="0" parTransId="{E6E09F77-105B-4D10-A5CF-309C608B17D1}" sibTransId="{D0CD1C87-D332-4CAE-AA21-6634FED92305}"/>
    <dgm:cxn modelId="{67120A76-5262-4F6E-BF77-89E7F35AE93C}" type="presOf" srcId="{86975272-035E-4E3A-9DE5-0CF43A2125C0}" destId="{A235FB9D-F3BF-4C90-8E99-10B1F564A38D}" srcOrd="0" destOrd="0" presId="urn:microsoft.com/office/officeart/2008/layout/RadialCluster"/>
    <dgm:cxn modelId="{E409FA02-4CFA-4987-B25C-FAED7B0CE9B1}" type="presOf" srcId="{E6E09F77-105B-4D10-A5CF-309C608B17D1}" destId="{493867CE-F432-4E5A-8EF2-60FA9A7FD9F4}" srcOrd="0" destOrd="0" presId="urn:microsoft.com/office/officeart/2008/layout/RadialCluster"/>
    <dgm:cxn modelId="{761E007A-9570-4C4C-8CCF-2BC31CEFD65B}" type="presParOf" srcId="{7F44962A-DCAE-4F86-B415-0DA4FA9E2B5C}" destId="{6E108BBE-B51B-49DF-9A3C-C33E7FF9429C}" srcOrd="0" destOrd="0" presId="urn:microsoft.com/office/officeart/2008/layout/RadialCluster"/>
    <dgm:cxn modelId="{9CD18220-A8C3-47A8-9C41-46F1909D0154}" type="presParOf" srcId="{6E108BBE-B51B-49DF-9A3C-C33E7FF9429C}" destId="{A235FB9D-F3BF-4C90-8E99-10B1F564A38D}" srcOrd="0" destOrd="0" presId="urn:microsoft.com/office/officeart/2008/layout/RadialCluster"/>
    <dgm:cxn modelId="{9F6BA783-C3C4-42C9-9321-CE11F7046665}" type="presParOf" srcId="{6E108BBE-B51B-49DF-9A3C-C33E7FF9429C}" destId="{493867CE-F432-4E5A-8EF2-60FA9A7FD9F4}" srcOrd="1" destOrd="0" presId="urn:microsoft.com/office/officeart/2008/layout/RadialCluster"/>
    <dgm:cxn modelId="{A3BB5D79-FCAF-4387-B60A-3015DBCA8E34}" type="presParOf" srcId="{6E108BBE-B51B-49DF-9A3C-C33E7FF9429C}" destId="{3D269672-B291-455C-AD37-028FBC770690}" srcOrd="2" destOrd="0" presId="urn:microsoft.com/office/officeart/2008/layout/RadialCluster"/>
    <dgm:cxn modelId="{B1C51DD6-6BBB-4285-8AB3-D39D7A62A23A}" type="presParOf" srcId="{6E108BBE-B51B-49DF-9A3C-C33E7FF9429C}" destId="{BD0E31E5-9BFF-449B-9752-CC84F6838643}" srcOrd="3" destOrd="0" presId="urn:microsoft.com/office/officeart/2008/layout/RadialCluster"/>
    <dgm:cxn modelId="{C9768B22-2CA7-457D-8266-AFAD14A2304E}" type="presParOf" srcId="{6E108BBE-B51B-49DF-9A3C-C33E7FF9429C}" destId="{92A9EAC7-256D-4FBD-AEFC-BA9B4B8391FD}" srcOrd="4" destOrd="0" presId="urn:microsoft.com/office/officeart/2008/layout/RadialCluster"/>
    <dgm:cxn modelId="{7F67ED54-0ED8-4043-8581-11484FCE8FAA}" type="presParOf" srcId="{6E108BBE-B51B-49DF-9A3C-C33E7FF9429C}" destId="{0694FC5A-7D7E-461C-B9CC-FC4C19487F9E}" srcOrd="5" destOrd="0" presId="urn:microsoft.com/office/officeart/2008/layout/RadialCluster"/>
    <dgm:cxn modelId="{51C3BA0D-24EB-437D-BF24-64B67A5ABE5B}" type="presParOf" srcId="{6E108BBE-B51B-49DF-9A3C-C33E7FF9429C}" destId="{14D250C7-642F-43FC-9171-2A86284E7E14}"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D825CD-0421-472F-AC8A-3616559E423C}"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en-GB"/>
        </a:p>
      </dgm:t>
    </dgm:pt>
    <dgm:pt modelId="{6A76D23D-D782-4528-B0C0-EED5B843A0E4}">
      <dgm:prSet phldrT="[Text]" custT="1"/>
      <dgm:spPr>
        <a:xfrm>
          <a:off x="31105" y="863285"/>
          <a:ext cx="794759" cy="1299207"/>
        </a:xfr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100" b="1">
              <a:solidFill>
                <a:sysClr val="window" lastClr="FFFFFF"/>
              </a:solidFill>
              <a:latin typeface="Calibri" panose="020F0502020204030204"/>
              <a:ea typeface="+mn-ea"/>
              <a:cs typeface="+mn-cs"/>
            </a:rPr>
            <a:t>DAERA Mobuoy Project Board </a:t>
          </a:r>
        </a:p>
      </dgm:t>
    </dgm:pt>
    <dgm:pt modelId="{37790E3F-9FFD-4EAE-8C88-61AA15BE661B}" type="parTrans" cxnId="{F2BA0572-0688-4E83-A5D6-934643E2730C}">
      <dgm:prSet/>
      <dgm:spPr/>
      <dgm:t>
        <a:bodyPr/>
        <a:lstStyle/>
        <a:p>
          <a:endParaRPr lang="en-GB"/>
        </a:p>
      </dgm:t>
    </dgm:pt>
    <dgm:pt modelId="{785FD49F-42DE-425E-8D1A-BFB49B3E7DF6}" type="sibTrans" cxnId="{F2BA0572-0688-4E83-A5D6-934643E2730C}">
      <dgm:prSet/>
      <dgm:spPr/>
      <dgm:t>
        <a:bodyPr/>
        <a:lstStyle/>
        <a:p>
          <a:endParaRPr lang="en-GB"/>
        </a:p>
      </dgm:t>
    </dgm:pt>
    <dgm:pt modelId="{5975CB69-4763-4582-8029-5C05B5778BAF}">
      <dgm:prSet phldrT="[Text]" custT="1"/>
      <dgm:spPr>
        <a:xfrm>
          <a:off x="980008" y="669539"/>
          <a:ext cx="1060897" cy="2226529"/>
        </a:xfr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100" b="1">
              <a:solidFill>
                <a:sysClr val="window" lastClr="FFFFFF"/>
              </a:solidFill>
              <a:latin typeface="Calibri" panose="020F0502020204030204"/>
              <a:ea typeface="+mn-ea"/>
              <a:cs typeface="+mn-cs"/>
            </a:rPr>
            <a:t>Mobuoy Remediation, Engagement and Comms Team </a:t>
          </a:r>
        </a:p>
      </dgm:t>
    </dgm:pt>
    <dgm:pt modelId="{609373E9-A16D-43EC-B1F7-0CB3C5F806B9}" type="parTrans" cxnId="{A9C3A0A5-288A-4CD1-A738-E7191F939D3B}">
      <dgm:prSet/>
      <dgm:spPr>
        <a:xfrm rot="3616215">
          <a:off x="747523" y="1636937"/>
          <a:ext cx="310828" cy="21819"/>
        </a:xfrm>
        <a:noFill/>
        <a:ln w="12700" cap="flat" cmpd="sng" algn="ctr">
          <a:solidFill>
            <a:srgbClr val="FFC000">
              <a:hueOff val="0"/>
              <a:satOff val="0"/>
              <a:lumOff val="0"/>
              <a:alphaOff val="0"/>
            </a:srgbClr>
          </a:solidFill>
          <a:prstDash val="solid"/>
          <a:miter lim="800000"/>
        </a:ln>
        <a:effectLst/>
      </dgm:spPr>
      <dgm:t>
        <a:bodyPr/>
        <a:lstStyle/>
        <a:p>
          <a:endParaRPr lang="en-GB">
            <a:solidFill>
              <a:sysClr val="windowText" lastClr="000000">
                <a:hueOff val="0"/>
                <a:satOff val="0"/>
                <a:lumOff val="0"/>
                <a:alphaOff val="0"/>
              </a:sysClr>
            </a:solidFill>
            <a:latin typeface="Calibri" panose="020F0502020204030204"/>
            <a:ea typeface="+mn-ea"/>
            <a:cs typeface="+mn-cs"/>
          </a:endParaRPr>
        </a:p>
      </dgm:t>
    </dgm:pt>
    <dgm:pt modelId="{410ADD7B-27B0-4AE6-AF43-0177703E47CC}" type="sibTrans" cxnId="{A9C3A0A5-288A-4CD1-A738-E7191F939D3B}">
      <dgm:prSet/>
      <dgm:spPr/>
      <dgm:t>
        <a:bodyPr/>
        <a:lstStyle/>
        <a:p>
          <a:endParaRPr lang="en-GB"/>
        </a:p>
      </dgm:t>
    </dgm:pt>
    <dgm:pt modelId="{1D9323B4-12A7-4666-B509-2F906C7C0FA9}">
      <dgm:prSet phldrT="[Text]" custT="1"/>
      <dgm:spPr>
        <a:xfrm>
          <a:off x="3028701" y="2408392"/>
          <a:ext cx="3173235" cy="648993"/>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100" b="1" dirty="0">
              <a:solidFill>
                <a:sysClr val="window" lastClr="FFFFFF"/>
              </a:solidFill>
              <a:latin typeface="Calibri" panose="020F0502020204030204"/>
              <a:ea typeface="+mn-ea"/>
              <a:cs typeface="+mn-cs"/>
            </a:rPr>
            <a:t>Public Engagement Steering Group </a:t>
          </a:r>
          <a:r>
            <a:rPr lang="en-GB" sz="1100" b="0" dirty="0">
              <a:solidFill>
                <a:sysClr val="window" lastClr="FFFFFF"/>
              </a:solidFill>
              <a:latin typeface="Calibri" panose="020F0502020204030204"/>
              <a:ea typeface="+mn-ea"/>
              <a:cs typeface="+mn-cs"/>
            </a:rPr>
            <a:t>- Phase 2 Post Remediation </a:t>
          </a:r>
        </a:p>
        <a:p>
          <a:r>
            <a:rPr lang="en-GB" sz="1100" b="1" i="1" dirty="0">
              <a:solidFill>
                <a:srgbClr val="7030A0"/>
              </a:solidFill>
              <a:latin typeface="Calibri" panose="020F0502020204030204"/>
              <a:ea typeface="+mn-ea"/>
              <a:cs typeface="+mn-cs"/>
            </a:rPr>
            <a:t>Medium to Long Term </a:t>
          </a:r>
        </a:p>
      </dgm:t>
    </dgm:pt>
    <dgm:pt modelId="{48C8D30D-184D-46DE-9860-C3758160930C}" type="parTrans" cxnId="{DC600FF2-2B9D-4039-8D2F-B7720EF3F3CB}">
      <dgm:prSet/>
      <dgm:spPr>
        <a:xfrm rot="2633110">
          <a:off x="1849529" y="2246937"/>
          <a:ext cx="1370547" cy="21819"/>
        </a:xfrm>
        <a:noFill/>
        <a:ln w="12700" cap="flat" cmpd="sng" algn="ctr">
          <a:solidFill>
            <a:srgbClr val="5B9BD5">
              <a:hueOff val="0"/>
              <a:satOff val="0"/>
              <a:lumOff val="0"/>
              <a:alphaOff val="0"/>
            </a:srgbClr>
          </a:solidFill>
          <a:prstDash val="solid"/>
          <a:miter lim="800000"/>
        </a:ln>
        <a:effectLst/>
      </dgm:spPr>
      <dgm:t>
        <a:bodyPr/>
        <a:lstStyle/>
        <a:p>
          <a:endParaRPr lang="en-GB">
            <a:solidFill>
              <a:sysClr val="windowText" lastClr="000000">
                <a:hueOff val="0"/>
                <a:satOff val="0"/>
                <a:lumOff val="0"/>
                <a:alphaOff val="0"/>
              </a:sysClr>
            </a:solidFill>
            <a:latin typeface="Calibri" panose="020F0502020204030204"/>
            <a:ea typeface="+mn-ea"/>
            <a:cs typeface="+mn-cs"/>
          </a:endParaRPr>
        </a:p>
      </dgm:t>
    </dgm:pt>
    <dgm:pt modelId="{44BED48F-4161-479B-AD22-2F5EE57D341B}" type="sibTrans" cxnId="{DC600FF2-2B9D-4039-8D2F-B7720EF3F3CB}">
      <dgm:prSet/>
      <dgm:spPr/>
      <dgm:t>
        <a:bodyPr/>
        <a:lstStyle/>
        <a:p>
          <a:endParaRPr lang="en-GB"/>
        </a:p>
      </dgm:t>
    </dgm:pt>
    <dgm:pt modelId="{7A649D14-3E25-4E6E-A749-E1B86B2072AD}">
      <dgm:prSet custT="1"/>
      <dgm:spPr>
        <a:xfrm>
          <a:off x="2844795" y="1627041"/>
          <a:ext cx="2253301" cy="596603"/>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100" b="1">
              <a:solidFill>
                <a:sysClr val="window" lastClr="FFFFFF"/>
              </a:solidFill>
              <a:latin typeface="Calibri" panose="020F0502020204030204"/>
              <a:ea typeface="+mn-ea"/>
              <a:cs typeface="+mn-cs"/>
            </a:rPr>
            <a:t>Public Engagement Steering Group </a:t>
          </a:r>
          <a:r>
            <a:rPr lang="en-GB" sz="1100" b="0">
              <a:solidFill>
                <a:sysClr val="window" lastClr="FFFFFF"/>
              </a:solidFill>
              <a:latin typeface="Calibri" panose="020F0502020204030204"/>
              <a:ea typeface="+mn-ea"/>
              <a:cs typeface="+mn-cs"/>
            </a:rPr>
            <a:t>- Phase 1 Remediation </a:t>
          </a:r>
        </a:p>
        <a:p>
          <a:r>
            <a:rPr lang="en-GB" sz="1100" b="1" i="1">
              <a:solidFill>
                <a:sysClr val="window" lastClr="FFFFFF"/>
              </a:solidFill>
              <a:latin typeface="Calibri" panose="020F0502020204030204"/>
              <a:ea typeface="+mn-ea"/>
              <a:cs typeface="+mn-cs"/>
            </a:rPr>
            <a:t> </a:t>
          </a:r>
          <a:r>
            <a:rPr lang="en-GB" sz="1100" b="1" i="1">
              <a:solidFill>
                <a:srgbClr val="7030A0"/>
              </a:solidFill>
              <a:latin typeface="Calibri" panose="020F0502020204030204"/>
              <a:ea typeface="+mn-ea"/>
              <a:cs typeface="+mn-cs"/>
            </a:rPr>
            <a:t>Short to Medium Term</a:t>
          </a:r>
          <a:r>
            <a:rPr lang="en-GB" sz="1100" b="1">
              <a:solidFill>
                <a:srgbClr val="7030A0"/>
              </a:solidFill>
              <a:latin typeface="Calibri" panose="020F0502020204030204"/>
              <a:ea typeface="+mn-ea"/>
              <a:cs typeface="+mn-cs"/>
            </a:rPr>
            <a:t> </a:t>
          </a:r>
        </a:p>
      </dgm:t>
    </dgm:pt>
    <dgm:pt modelId="{588B0945-DD7E-4945-BF21-BBB5492D6E49}" type="parTrans" cxnId="{292392A5-3BFA-45E5-B061-357B6F9349D3}">
      <dgm:prSet/>
      <dgm:spPr>
        <a:xfrm rot="603279">
          <a:off x="2034636" y="1843164"/>
          <a:ext cx="816428" cy="21819"/>
        </a:xfrm>
        <a:noFill/>
        <a:ln w="12700" cap="flat" cmpd="sng" algn="ctr">
          <a:solidFill>
            <a:srgbClr val="5B9BD5">
              <a:hueOff val="0"/>
              <a:satOff val="0"/>
              <a:lumOff val="0"/>
              <a:alphaOff val="0"/>
            </a:srgbClr>
          </a:solidFill>
          <a:prstDash val="solid"/>
          <a:miter lim="800000"/>
        </a:ln>
        <a:effectLst/>
      </dgm:spPr>
      <dgm:t>
        <a:bodyPr/>
        <a:lstStyle/>
        <a:p>
          <a:endParaRPr lang="en-GB">
            <a:solidFill>
              <a:sysClr val="windowText" lastClr="000000">
                <a:hueOff val="0"/>
                <a:satOff val="0"/>
                <a:lumOff val="0"/>
                <a:alphaOff val="0"/>
              </a:sysClr>
            </a:solidFill>
            <a:latin typeface="Calibri" panose="020F0502020204030204"/>
            <a:ea typeface="+mn-ea"/>
            <a:cs typeface="+mn-cs"/>
          </a:endParaRPr>
        </a:p>
      </dgm:t>
    </dgm:pt>
    <dgm:pt modelId="{FC4B5AA8-5C0A-42B1-A1C1-2EA4D967BE14}" type="sibTrans" cxnId="{292392A5-3BFA-45E5-B061-357B6F9349D3}">
      <dgm:prSet/>
      <dgm:spPr/>
      <dgm:t>
        <a:bodyPr/>
        <a:lstStyle/>
        <a:p>
          <a:endParaRPr lang="en-GB"/>
        </a:p>
      </dgm:t>
    </dgm:pt>
    <dgm:pt modelId="{60D56EB4-D3B1-4247-B89B-7E3A408DA490}">
      <dgm:prSet custT="1"/>
      <dgm:spPr>
        <a:xfrm>
          <a:off x="3257004" y="807277"/>
          <a:ext cx="2997313" cy="573333"/>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100" b="1">
              <a:solidFill>
                <a:sysClr val="window" lastClr="FFFFFF"/>
              </a:solidFill>
              <a:latin typeface="Calibri" panose="020F0502020204030204"/>
              <a:ea typeface="+mn-ea"/>
              <a:cs typeface="+mn-cs"/>
            </a:rPr>
            <a:t>Council ERC Committee </a:t>
          </a:r>
        </a:p>
        <a:p>
          <a:r>
            <a:rPr lang="en-GB" sz="1100" b="1" i="1">
              <a:solidFill>
                <a:srgbClr val="7030A0"/>
              </a:solidFill>
              <a:latin typeface="Calibri" panose="020F0502020204030204"/>
              <a:ea typeface="+mn-ea"/>
              <a:cs typeface="+mn-cs"/>
            </a:rPr>
            <a:t>Ongoing</a:t>
          </a:r>
          <a:r>
            <a:rPr lang="en-GB" sz="1100" b="0" i="1">
              <a:solidFill>
                <a:srgbClr val="7030A0"/>
              </a:solidFill>
              <a:latin typeface="Calibri" panose="020F0502020204030204"/>
              <a:ea typeface="+mn-ea"/>
              <a:cs typeface="+mn-cs"/>
            </a:rPr>
            <a:t> </a:t>
          </a:r>
          <a:r>
            <a:rPr lang="en-GB" sz="1100" b="1">
              <a:solidFill>
                <a:srgbClr val="7030A0"/>
              </a:solidFill>
              <a:latin typeface="Calibri" panose="020F0502020204030204"/>
              <a:ea typeface="+mn-ea"/>
              <a:cs typeface="+mn-cs"/>
            </a:rPr>
            <a:t> </a:t>
          </a:r>
        </a:p>
      </dgm:t>
    </dgm:pt>
    <dgm:pt modelId="{CFB73513-0A9C-4DB4-B591-C841C1AA77A6}" type="parTrans" cxnId="{D71C19FF-147F-4C7B-BA7F-85B16E063D1A}">
      <dgm:prSet/>
      <dgm:spPr>
        <a:xfrm rot="19828233">
          <a:off x="1950130" y="1427464"/>
          <a:ext cx="1397649" cy="21819"/>
        </a:xfrm>
        <a:noFill/>
        <a:ln w="12700" cap="flat" cmpd="sng" algn="ctr">
          <a:solidFill>
            <a:srgbClr val="5B9BD5">
              <a:hueOff val="0"/>
              <a:satOff val="0"/>
              <a:lumOff val="0"/>
              <a:alphaOff val="0"/>
            </a:srgbClr>
          </a:solidFill>
          <a:prstDash val="solid"/>
          <a:miter lim="800000"/>
        </a:ln>
        <a:effectLst/>
      </dgm:spPr>
      <dgm:t>
        <a:bodyPr/>
        <a:lstStyle/>
        <a:p>
          <a:endParaRPr lang="en-GB">
            <a:solidFill>
              <a:sysClr val="windowText" lastClr="000000">
                <a:hueOff val="0"/>
                <a:satOff val="0"/>
                <a:lumOff val="0"/>
                <a:alphaOff val="0"/>
              </a:sysClr>
            </a:solidFill>
            <a:latin typeface="Calibri" panose="020F0502020204030204"/>
            <a:ea typeface="+mn-ea"/>
            <a:cs typeface="+mn-cs"/>
          </a:endParaRPr>
        </a:p>
      </dgm:t>
    </dgm:pt>
    <dgm:pt modelId="{F17A9E44-CCAF-4B86-AEE7-63E1CD1D08AB}" type="sibTrans" cxnId="{D71C19FF-147F-4C7B-BA7F-85B16E063D1A}">
      <dgm:prSet/>
      <dgm:spPr/>
      <dgm:t>
        <a:bodyPr/>
        <a:lstStyle/>
        <a:p>
          <a:endParaRPr lang="en-GB"/>
        </a:p>
      </dgm:t>
    </dgm:pt>
    <dgm:pt modelId="{29AEB0AC-5C7D-4AFA-B91A-3A85253A0F6B}">
      <dgm:prSet custT="1"/>
      <dgm:spPr>
        <a:xfrm>
          <a:off x="2179143" y="201587"/>
          <a:ext cx="4364299" cy="430230"/>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100" b="1" dirty="0">
              <a:solidFill>
                <a:sysClr val="window" lastClr="FFFFFF"/>
              </a:solidFill>
              <a:latin typeface="Calibri" panose="020F0502020204030204"/>
              <a:ea typeface="+mn-ea"/>
              <a:cs typeface="+mn-cs"/>
            </a:rPr>
            <a:t>Mobuoy</a:t>
          </a:r>
          <a:r>
            <a:rPr lang="en-GB" sz="1100" dirty="0">
              <a:solidFill>
                <a:sysClr val="window" lastClr="FFFFFF"/>
              </a:solidFill>
              <a:latin typeface="Calibri" panose="020F0502020204030204"/>
              <a:ea typeface="+mn-ea"/>
              <a:cs typeface="+mn-cs"/>
            </a:rPr>
            <a:t> </a:t>
          </a:r>
          <a:r>
            <a:rPr lang="en-GB" sz="1100" b="1" dirty="0">
              <a:solidFill>
                <a:sysClr val="window" lastClr="FFFFFF"/>
              </a:solidFill>
              <a:latin typeface="Calibri" panose="020F0502020204030204"/>
              <a:ea typeface="+mn-ea"/>
              <a:cs typeface="+mn-cs"/>
            </a:rPr>
            <a:t>Task and Finish Working Group  </a:t>
          </a:r>
          <a:r>
            <a:rPr lang="en-GB" sz="1100" b="1" dirty="0">
              <a:solidFill>
                <a:srgbClr val="7030A0"/>
              </a:solidFill>
              <a:latin typeface="Calibri" panose="020F0502020204030204"/>
              <a:ea typeface="+mn-ea"/>
              <a:cs typeface="+mn-cs"/>
            </a:rPr>
            <a:t>Ongoing </a:t>
          </a:r>
        </a:p>
        <a:p>
          <a:r>
            <a:rPr lang="en-GB" sz="1100" b="0" i="1" dirty="0">
              <a:solidFill>
                <a:sysClr val="window" lastClr="FFFFFF"/>
              </a:solidFill>
              <a:latin typeface="Calibri" panose="020F0502020204030204"/>
              <a:ea typeface="+mn-ea"/>
              <a:cs typeface="+mn-cs"/>
            </a:rPr>
            <a:t>All stages  - Support to other elements and ongoing Horizon Scanning   </a:t>
          </a:r>
        </a:p>
      </dgm:t>
    </dgm:pt>
    <dgm:pt modelId="{1CDB0FB2-3994-436E-A5A2-C99929722D3A}" type="parTrans" cxnId="{30B52E33-6D95-46B2-AA33-D5C62DC18D69}">
      <dgm:prSet/>
      <dgm:spPr>
        <a:xfrm rot="16546691">
          <a:off x="1423485" y="1088844"/>
          <a:ext cx="1373078" cy="21819"/>
        </a:xfrm>
        <a:noFill/>
        <a:ln w="12700" cap="flat" cmpd="sng" algn="ctr">
          <a:solidFill>
            <a:srgbClr val="5B9BD5">
              <a:hueOff val="0"/>
              <a:satOff val="0"/>
              <a:lumOff val="0"/>
              <a:alphaOff val="0"/>
            </a:srgbClr>
          </a:solidFill>
          <a:prstDash val="solid"/>
          <a:miter lim="800000"/>
        </a:ln>
        <a:effectLst/>
      </dgm:spPr>
      <dgm:t>
        <a:bodyPr/>
        <a:lstStyle/>
        <a:p>
          <a:endParaRPr lang="en-GB">
            <a:solidFill>
              <a:sysClr val="windowText" lastClr="000000">
                <a:hueOff val="0"/>
                <a:satOff val="0"/>
                <a:lumOff val="0"/>
                <a:alphaOff val="0"/>
              </a:sysClr>
            </a:solidFill>
            <a:latin typeface="Calibri" panose="020F0502020204030204"/>
            <a:ea typeface="+mn-ea"/>
            <a:cs typeface="+mn-cs"/>
          </a:endParaRPr>
        </a:p>
      </dgm:t>
    </dgm:pt>
    <dgm:pt modelId="{4556EE17-030C-4717-9011-30DAD6C05F74}" type="sibTrans" cxnId="{30B52E33-6D95-46B2-AA33-D5C62DC18D69}">
      <dgm:prSet/>
      <dgm:spPr/>
      <dgm:t>
        <a:bodyPr/>
        <a:lstStyle/>
        <a:p>
          <a:endParaRPr lang="en-GB"/>
        </a:p>
      </dgm:t>
    </dgm:pt>
    <dgm:pt modelId="{DE0B74E0-7267-448B-8A34-03AC5ED45EF5}">
      <dgm:prSet phldrT="[Text]" custT="1"/>
      <dgm:spPr>
        <a:xfrm>
          <a:off x="2163380" y="781349"/>
          <a:ext cx="925879" cy="705872"/>
        </a:xfr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GB" sz="1100" b="1">
              <a:solidFill>
                <a:sysClr val="window" lastClr="FFFFFF"/>
              </a:solidFill>
              <a:latin typeface="Calibri" panose="020F0502020204030204"/>
              <a:ea typeface="+mn-ea"/>
              <a:cs typeface="+mn-cs"/>
            </a:rPr>
            <a:t>DAERA Stakeholder Updates</a:t>
          </a:r>
        </a:p>
        <a:p>
          <a:r>
            <a:rPr lang="en-GB" sz="1100" b="1" i="1">
              <a:solidFill>
                <a:srgbClr val="7030A0"/>
              </a:solidFill>
              <a:latin typeface="Calibri" panose="020F0502020204030204"/>
              <a:ea typeface="+mn-ea"/>
              <a:cs typeface="+mn-cs"/>
            </a:rPr>
            <a:t>Short Term</a:t>
          </a:r>
        </a:p>
      </dgm:t>
    </dgm:pt>
    <dgm:pt modelId="{48A17B6A-9D85-49C0-9F0E-D1AA191C9041}" type="sibTrans" cxnId="{753A99E3-15F4-4118-8B5C-21451FB30A65}">
      <dgm:prSet/>
      <dgm:spPr/>
      <dgm:t>
        <a:bodyPr/>
        <a:lstStyle/>
        <a:p>
          <a:endParaRPr lang="en-GB"/>
        </a:p>
      </dgm:t>
    </dgm:pt>
    <dgm:pt modelId="{0F559C4E-31D7-45CE-99A5-308E8ECD5ADB}" type="parTrans" cxnId="{753A99E3-15F4-4118-8B5C-21451FB30A65}">
      <dgm:prSet/>
      <dgm:spPr>
        <a:xfrm rot="20651701">
          <a:off x="799589" y="1312677"/>
          <a:ext cx="1390066" cy="21819"/>
        </a:xfrm>
        <a:noFill/>
        <a:ln w="12700" cap="flat" cmpd="sng" algn="ctr">
          <a:solidFill>
            <a:srgbClr val="FFC000">
              <a:hueOff val="0"/>
              <a:satOff val="0"/>
              <a:lumOff val="0"/>
              <a:alphaOff val="0"/>
            </a:srgbClr>
          </a:solidFill>
          <a:prstDash val="solid"/>
          <a:miter lim="800000"/>
        </a:ln>
        <a:effectLst/>
      </dgm:spPr>
      <dgm:t>
        <a:bodyPr/>
        <a:lstStyle/>
        <a:p>
          <a:endParaRPr lang="en-GB">
            <a:solidFill>
              <a:sysClr val="windowText" lastClr="000000">
                <a:hueOff val="0"/>
                <a:satOff val="0"/>
                <a:lumOff val="0"/>
                <a:alphaOff val="0"/>
              </a:sysClr>
            </a:solidFill>
            <a:latin typeface="Calibri" panose="020F0502020204030204"/>
            <a:ea typeface="+mn-ea"/>
            <a:cs typeface="+mn-cs"/>
          </a:endParaRPr>
        </a:p>
      </dgm:t>
    </dgm:pt>
    <dgm:pt modelId="{DE8C33B3-8D82-4354-838B-87CB7D9BEF6C}" type="pres">
      <dgm:prSet presAssocID="{B1D825CD-0421-472F-AC8A-3616559E423C}" presName="diagram" presStyleCnt="0">
        <dgm:presLayoutVars>
          <dgm:chPref val="1"/>
          <dgm:dir/>
          <dgm:animOne val="branch"/>
          <dgm:animLvl val="lvl"/>
          <dgm:resizeHandles val="exact"/>
        </dgm:presLayoutVars>
      </dgm:prSet>
      <dgm:spPr/>
      <dgm:t>
        <a:bodyPr/>
        <a:lstStyle/>
        <a:p>
          <a:endParaRPr lang="en-GB"/>
        </a:p>
      </dgm:t>
    </dgm:pt>
    <dgm:pt modelId="{6067D357-DFE7-417A-8BCB-2CB135484192}" type="pres">
      <dgm:prSet presAssocID="{6A76D23D-D782-4528-B0C0-EED5B843A0E4}" presName="root1" presStyleCnt="0"/>
      <dgm:spPr/>
    </dgm:pt>
    <dgm:pt modelId="{4A17B961-F9C1-4ECE-8898-E4AFBDCBBC50}" type="pres">
      <dgm:prSet presAssocID="{6A76D23D-D782-4528-B0C0-EED5B843A0E4}" presName="LevelOneTextNode" presStyleLbl="node0" presStyleIdx="0" presStyleCnt="1" custScaleX="90096" custScaleY="294563" custLinFactNeighborX="3042" custLinFactNeighborY="-81998">
        <dgm:presLayoutVars>
          <dgm:chPref val="3"/>
        </dgm:presLayoutVars>
      </dgm:prSet>
      <dgm:spPr>
        <a:prstGeom prst="roundRect">
          <a:avLst>
            <a:gd name="adj" fmla="val 10000"/>
          </a:avLst>
        </a:prstGeom>
      </dgm:spPr>
      <dgm:t>
        <a:bodyPr/>
        <a:lstStyle/>
        <a:p>
          <a:endParaRPr lang="en-GB"/>
        </a:p>
      </dgm:t>
    </dgm:pt>
    <dgm:pt modelId="{4D8FC3D2-1B6F-42B0-ACE6-43F3E887CBD0}" type="pres">
      <dgm:prSet presAssocID="{6A76D23D-D782-4528-B0C0-EED5B843A0E4}" presName="level2hierChild" presStyleCnt="0"/>
      <dgm:spPr/>
    </dgm:pt>
    <dgm:pt modelId="{E1807653-13FD-409A-B4CA-E9A91399DB6D}" type="pres">
      <dgm:prSet presAssocID="{609373E9-A16D-43EC-B1F7-0CB3C5F806B9}" presName="conn2-1" presStyleLbl="parChTrans1D2" presStyleIdx="0" presStyleCnt="2"/>
      <dgm:spPr>
        <a:custGeom>
          <a:avLst/>
          <a:gdLst/>
          <a:ahLst/>
          <a:cxnLst/>
          <a:rect l="0" t="0" r="0" b="0"/>
          <a:pathLst>
            <a:path>
              <a:moveTo>
                <a:pt x="0" y="10909"/>
              </a:moveTo>
              <a:lnTo>
                <a:pt x="310828" y="10909"/>
              </a:lnTo>
            </a:path>
          </a:pathLst>
        </a:custGeom>
      </dgm:spPr>
      <dgm:t>
        <a:bodyPr/>
        <a:lstStyle/>
        <a:p>
          <a:endParaRPr lang="en-GB"/>
        </a:p>
      </dgm:t>
    </dgm:pt>
    <dgm:pt modelId="{037E2874-A538-4AE7-8F2D-75F9A3E69279}" type="pres">
      <dgm:prSet presAssocID="{609373E9-A16D-43EC-B1F7-0CB3C5F806B9}" presName="connTx" presStyleLbl="parChTrans1D2" presStyleIdx="0" presStyleCnt="2"/>
      <dgm:spPr/>
      <dgm:t>
        <a:bodyPr/>
        <a:lstStyle/>
        <a:p>
          <a:endParaRPr lang="en-GB"/>
        </a:p>
      </dgm:t>
    </dgm:pt>
    <dgm:pt modelId="{95BF7006-792E-4999-8289-DC7B69098762}" type="pres">
      <dgm:prSet presAssocID="{5975CB69-4763-4582-8029-5C05B5778BAF}" presName="root2" presStyleCnt="0"/>
      <dgm:spPr/>
    </dgm:pt>
    <dgm:pt modelId="{B4F12D06-68DB-4518-BCEF-7E6F25E66832}" type="pres">
      <dgm:prSet presAssocID="{5975CB69-4763-4582-8029-5C05B5778BAF}" presName="LevelTwoTextNode" presStyleLbl="node2" presStyleIdx="0" presStyleCnt="2" custScaleX="120266" custScaleY="504810" custLinFactNeighborX="-19484" custLinFactNeighborY="66718">
        <dgm:presLayoutVars>
          <dgm:chPref val="3"/>
        </dgm:presLayoutVars>
      </dgm:prSet>
      <dgm:spPr>
        <a:prstGeom prst="roundRect">
          <a:avLst>
            <a:gd name="adj" fmla="val 10000"/>
          </a:avLst>
        </a:prstGeom>
      </dgm:spPr>
      <dgm:t>
        <a:bodyPr/>
        <a:lstStyle/>
        <a:p>
          <a:endParaRPr lang="en-GB"/>
        </a:p>
      </dgm:t>
    </dgm:pt>
    <dgm:pt modelId="{F722C968-054B-446F-BCE5-7B3CAB931CF8}" type="pres">
      <dgm:prSet presAssocID="{5975CB69-4763-4582-8029-5C05B5778BAF}" presName="level3hierChild" presStyleCnt="0"/>
      <dgm:spPr/>
    </dgm:pt>
    <dgm:pt modelId="{AE4EFAFA-599C-459E-B76A-8C0C63091514}" type="pres">
      <dgm:prSet presAssocID="{1CDB0FB2-3994-436E-A5A2-C99929722D3A}" presName="conn2-1" presStyleLbl="parChTrans1D3" presStyleIdx="0" presStyleCnt="4"/>
      <dgm:spPr>
        <a:custGeom>
          <a:avLst/>
          <a:gdLst/>
          <a:ahLst/>
          <a:cxnLst/>
          <a:rect l="0" t="0" r="0" b="0"/>
          <a:pathLst>
            <a:path>
              <a:moveTo>
                <a:pt x="0" y="10909"/>
              </a:moveTo>
              <a:lnTo>
                <a:pt x="1373078" y="10909"/>
              </a:lnTo>
            </a:path>
          </a:pathLst>
        </a:custGeom>
      </dgm:spPr>
      <dgm:t>
        <a:bodyPr/>
        <a:lstStyle/>
        <a:p>
          <a:endParaRPr lang="en-GB"/>
        </a:p>
      </dgm:t>
    </dgm:pt>
    <dgm:pt modelId="{8178BD39-3DC4-4F71-90D2-4513CD08D485}" type="pres">
      <dgm:prSet presAssocID="{1CDB0FB2-3994-436E-A5A2-C99929722D3A}" presName="connTx" presStyleLbl="parChTrans1D3" presStyleIdx="0" presStyleCnt="4"/>
      <dgm:spPr/>
      <dgm:t>
        <a:bodyPr/>
        <a:lstStyle/>
        <a:p>
          <a:endParaRPr lang="en-GB"/>
        </a:p>
      </dgm:t>
    </dgm:pt>
    <dgm:pt modelId="{83D62B89-AA44-4B34-AF2A-22E503CDC90E}" type="pres">
      <dgm:prSet presAssocID="{29AEB0AC-5C7D-4AFA-B91A-3A85253A0F6B}" presName="root2" presStyleCnt="0"/>
      <dgm:spPr/>
    </dgm:pt>
    <dgm:pt modelId="{35E6B0A9-033D-4A5C-A48F-0B621DB629E8}" type="pres">
      <dgm:prSet presAssocID="{29AEB0AC-5C7D-4AFA-B91A-3A85253A0F6B}" presName="LevelTwoTextNode" presStyleLbl="node3" presStyleIdx="0" presStyleCnt="4" custScaleX="494748" custScaleY="113685" custLinFactNeighborX="-43813" custLinFactNeighborY="-14313">
        <dgm:presLayoutVars>
          <dgm:chPref val="3"/>
        </dgm:presLayoutVars>
      </dgm:prSet>
      <dgm:spPr>
        <a:prstGeom prst="roundRect">
          <a:avLst>
            <a:gd name="adj" fmla="val 10000"/>
          </a:avLst>
        </a:prstGeom>
      </dgm:spPr>
      <dgm:t>
        <a:bodyPr/>
        <a:lstStyle/>
        <a:p>
          <a:endParaRPr lang="en-GB"/>
        </a:p>
      </dgm:t>
    </dgm:pt>
    <dgm:pt modelId="{7E99977B-35B1-4BD2-B979-3BD80B63FE01}" type="pres">
      <dgm:prSet presAssocID="{29AEB0AC-5C7D-4AFA-B91A-3A85253A0F6B}" presName="level3hierChild" presStyleCnt="0"/>
      <dgm:spPr/>
    </dgm:pt>
    <dgm:pt modelId="{A7F4423D-9F26-4293-A281-B22136D75BA3}" type="pres">
      <dgm:prSet presAssocID="{588B0945-DD7E-4945-BF21-BBB5492D6E49}" presName="conn2-1" presStyleLbl="parChTrans1D3" presStyleIdx="1" presStyleCnt="4"/>
      <dgm:spPr>
        <a:custGeom>
          <a:avLst/>
          <a:gdLst/>
          <a:ahLst/>
          <a:cxnLst/>
          <a:rect l="0" t="0" r="0" b="0"/>
          <a:pathLst>
            <a:path>
              <a:moveTo>
                <a:pt x="0" y="10909"/>
              </a:moveTo>
              <a:lnTo>
                <a:pt x="816428" y="10909"/>
              </a:lnTo>
            </a:path>
          </a:pathLst>
        </a:custGeom>
      </dgm:spPr>
      <dgm:t>
        <a:bodyPr/>
        <a:lstStyle/>
        <a:p>
          <a:endParaRPr lang="en-GB"/>
        </a:p>
      </dgm:t>
    </dgm:pt>
    <dgm:pt modelId="{F21E9A3A-D8C8-4B3A-9151-B9DF966A23FD}" type="pres">
      <dgm:prSet presAssocID="{588B0945-DD7E-4945-BF21-BBB5492D6E49}" presName="connTx" presStyleLbl="parChTrans1D3" presStyleIdx="1" presStyleCnt="4"/>
      <dgm:spPr/>
      <dgm:t>
        <a:bodyPr/>
        <a:lstStyle/>
        <a:p>
          <a:endParaRPr lang="en-GB"/>
        </a:p>
      </dgm:t>
    </dgm:pt>
    <dgm:pt modelId="{5E3551BC-E2FC-4204-BDFE-7C0BFF886417}" type="pres">
      <dgm:prSet presAssocID="{7A649D14-3E25-4E6E-A749-E1B86B2072AD}" presName="root2" presStyleCnt="0"/>
      <dgm:spPr/>
    </dgm:pt>
    <dgm:pt modelId="{606A5BC3-6F12-451F-8727-568D15BBF11F}" type="pres">
      <dgm:prSet presAssocID="{7A649D14-3E25-4E6E-A749-E1B86B2072AD}" presName="LevelTwoTextNode" presStyleLbl="node3" presStyleIdx="1" presStyleCnt="4" custScaleX="255440" custScaleY="135265" custLinFactY="96329" custLinFactNeighborX="31647" custLinFactNeighborY="100000">
        <dgm:presLayoutVars>
          <dgm:chPref val="3"/>
        </dgm:presLayoutVars>
      </dgm:prSet>
      <dgm:spPr>
        <a:prstGeom prst="roundRect">
          <a:avLst>
            <a:gd name="adj" fmla="val 10000"/>
          </a:avLst>
        </a:prstGeom>
      </dgm:spPr>
      <dgm:t>
        <a:bodyPr/>
        <a:lstStyle/>
        <a:p>
          <a:endParaRPr lang="en-GB"/>
        </a:p>
      </dgm:t>
    </dgm:pt>
    <dgm:pt modelId="{06ECC601-841D-425A-8684-C801750AA134}" type="pres">
      <dgm:prSet presAssocID="{7A649D14-3E25-4E6E-A749-E1B86B2072AD}" presName="level3hierChild" presStyleCnt="0"/>
      <dgm:spPr/>
    </dgm:pt>
    <dgm:pt modelId="{4E2FA84F-3195-4492-95A1-B4F79AEC43F0}" type="pres">
      <dgm:prSet presAssocID="{48C8D30D-184D-46DE-9860-C3758160930C}" presName="conn2-1" presStyleLbl="parChTrans1D3" presStyleIdx="2" presStyleCnt="4"/>
      <dgm:spPr>
        <a:custGeom>
          <a:avLst/>
          <a:gdLst/>
          <a:ahLst/>
          <a:cxnLst/>
          <a:rect l="0" t="0" r="0" b="0"/>
          <a:pathLst>
            <a:path>
              <a:moveTo>
                <a:pt x="0" y="10909"/>
              </a:moveTo>
              <a:lnTo>
                <a:pt x="1370547" y="10909"/>
              </a:lnTo>
            </a:path>
          </a:pathLst>
        </a:custGeom>
      </dgm:spPr>
      <dgm:t>
        <a:bodyPr/>
        <a:lstStyle/>
        <a:p>
          <a:endParaRPr lang="en-GB"/>
        </a:p>
      </dgm:t>
    </dgm:pt>
    <dgm:pt modelId="{C1085CA1-AB0D-414C-B5AB-F018885891A5}" type="pres">
      <dgm:prSet presAssocID="{48C8D30D-184D-46DE-9860-C3758160930C}" presName="connTx" presStyleLbl="parChTrans1D3" presStyleIdx="2" presStyleCnt="4"/>
      <dgm:spPr/>
      <dgm:t>
        <a:bodyPr/>
        <a:lstStyle/>
        <a:p>
          <a:endParaRPr lang="en-GB"/>
        </a:p>
      </dgm:t>
    </dgm:pt>
    <dgm:pt modelId="{B56536F1-AA7B-4655-AA39-02409BBF9451}" type="pres">
      <dgm:prSet presAssocID="{1D9323B4-12A7-4666-B509-2F906C7C0FA9}" presName="root2" presStyleCnt="0"/>
      <dgm:spPr/>
    </dgm:pt>
    <dgm:pt modelId="{07FD28BC-812C-4F6A-B294-89C40C6C5D0C}" type="pres">
      <dgm:prSet presAssocID="{1D9323B4-12A7-4666-B509-2F906C7C0FA9}" presName="LevelTwoTextNode" presStyleLbl="node3" presStyleIdx="2" presStyleCnt="4" custScaleX="359726" custScaleY="147143" custLinFactY="100000" custLinFactNeighborX="52495" custLinFactNeighborY="123216">
        <dgm:presLayoutVars>
          <dgm:chPref val="3"/>
        </dgm:presLayoutVars>
      </dgm:prSet>
      <dgm:spPr>
        <a:prstGeom prst="roundRect">
          <a:avLst>
            <a:gd name="adj" fmla="val 10000"/>
          </a:avLst>
        </a:prstGeom>
      </dgm:spPr>
      <dgm:t>
        <a:bodyPr/>
        <a:lstStyle/>
        <a:p>
          <a:endParaRPr lang="en-GB"/>
        </a:p>
      </dgm:t>
    </dgm:pt>
    <dgm:pt modelId="{1AB0658E-C515-4A8E-A21E-0DEDA4CE2BA9}" type="pres">
      <dgm:prSet presAssocID="{1D9323B4-12A7-4666-B509-2F906C7C0FA9}" presName="level3hierChild" presStyleCnt="0"/>
      <dgm:spPr/>
    </dgm:pt>
    <dgm:pt modelId="{6D9230F9-AD7A-486F-8C1A-3A8AB6ABB9A7}" type="pres">
      <dgm:prSet presAssocID="{CFB73513-0A9C-4DB4-B591-C841C1AA77A6}" presName="conn2-1" presStyleLbl="parChTrans1D3" presStyleIdx="3" presStyleCnt="4"/>
      <dgm:spPr>
        <a:custGeom>
          <a:avLst/>
          <a:gdLst/>
          <a:ahLst/>
          <a:cxnLst/>
          <a:rect l="0" t="0" r="0" b="0"/>
          <a:pathLst>
            <a:path>
              <a:moveTo>
                <a:pt x="0" y="10909"/>
              </a:moveTo>
              <a:lnTo>
                <a:pt x="1397649" y="10909"/>
              </a:lnTo>
            </a:path>
          </a:pathLst>
        </a:custGeom>
      </dgm:spPr>
      <dgm:t>
        <a:bodyPr/>
        <a:lstStyle/>
        <a:p>
          <a:endParaRPr lang="en-GB"/>
        </a:p>
      </dgm:t>
    </dgm:pt>
    <dgm:pt modelId="{802B7D2D-AE37-485A-85B1-E493E74A3F49}" type="pres">
      <dgm:prSet presAssocID="{CFB73513-0A9C-4DB4-B591-C841C1AA77A6}" presName="connTx" presStyleLbl="parChTrans1D3" presStyleIdx="3" presStyleCnt="4"/>
      <dgm:spPr/>
      <dgm:t>
        <a:bodyPr/>
        <a:lstStyle/>
        <a:p>
          <a:endParaRPr lang="en-GB"/>
        </a:p>
      </dgm:t>
    </dgm:pt>
    <dgm:pt modelId="{EB233401-0931-4815-9592-D54F0D639E0B}" type="pres">
      <dgm:prSet presAssocID="{60D56EB4-D3B1-4247-B89B-7E3A408DA490}" presName="root2" presStyleCnt="0"/>
      <dgm:spPr/>
    </dgm:pt>
    <dgm:pt modelId="{22D8EA62-B2C1-4A0E-BD62-1B4C247B83A7}" type="pres">
      <dgm:prSet presAssocID="{60D56EB4-D3B1-4247-B89B-7E3A408DA490}" presName="LevelTwoTextNode" presStyleLbl="node3" presStyleIdx="3" presStyleCnt="4" custScaleX="339783" custScaleY="129989" custLinFactY="-101940" custLinFactNeighborX="78376" custLinFactNeighborY="-200000">
        <dgm:presLayoutVars>
          <dgm:chPref val="3"/>
        </dgm:presLayoutVars>
      </dgm:prSet>
      <dgm:spPr>
        <a:prstGeom prst="roundRect">
          <a:avLst>
            <a:gd name="adj" fmla="val 10000"/>
          </a:avLst>
        </a:prstGeom>
      </dgm:spPr>
      <dgm:t>
        <a:bodyPr/>
        <a:lstStyle/>
        <a:p>
          <a:endParaRPr lang="en-GB"/>
        </a:p>
      </dgm:t>
    </dgm:pt>
    <dgm:pt modelId="{6224B620-7E74-45C8-8B2D-A89A2CAE128C}" type="pres">
      <dgm:prSet presAssocID="{60D56EB4-D3B1-4247-B89B-7E3A408DA490}" presName="level3hierChild" presStyleCnt="0"/>
      <dgm:spPr/>
    </dgm:pt>
    <dgm:pt modelId="{36E38757-C13C-48D2-9D5D-41DAAFC2DE51}" type="pres">
      <dgm:prSet presAssocID="{0F559C4E-31D7-45CE-99A5-308E8ECD5ADB}" presName="conn2-1" presStyleLbl="parChTrans1D2" presStyleIdx="1" presStyleCnt="2"/>
      <dgm:spPr>
        <a:custGeom>
          <a:avLst/>
          <a:gdLst/>
          <a:ahLst/>
          <a:cxnLst/>
          <a:rect l="0" t="0" r="0" b="0"/>
          <a:pathLst>
            <a:path>
              <a:moveTo>
                <a:pt x="0" y="10909"/>
              </a:moveTo>
              <a:lnTo>
                <a:pt x="1390066" y="10909"/>
              </a:lnTo>
            </a:path>
          </a:pathLst>
        </a:custGeom>
      </dgm:spPr>
      <dgm:t>
        <a:bodyPr/>
        <a:lstStyle/>
        <a:p>
          <a:endParaRPr lang="en-GB"/>
        </a:p>
      </dgm:t>
    </dgm:pt>
    <dgm:pt modelId="{A8605690-9AE2-4D1E-B1F3-FA0613720F92}" type="pres">
      <dgm:prSet presAssocID="{0F559C4E-31D7-45CE-99A5-308E8ECD5ADB}" presName="connTx" presStyleLbl="parChTrans1D2" presStyleIdx="1" presStyleCnt="2"/>
      <dgm:spPr/>
      <dgm:t>
        <a:bodyPr/>
        <a:lstStyle/>
        <a:p>
          <a:endParaRPr lang="en-GB"/>
        </a:p>
      </dgm:t>
    </dgm:pt>
    <dgm:pt modelId="{5E1A3A27-458B-48E1-B357-65F55958E9A8}" type="pres">
      <dgm:prSet presAssocID="{DE0B74E0-7267-448B-8A34-03AC5ED45EF5}" presName="root2" presStyleCnt="0"/>
      <dgm:spPr/>
    </dgm:pt>
    <dgm:pt modelId="{64D5EACB-A384-410E-8954-ACA8EF39D477}" type="pres">
      <dgm:prSet presAssocID="{DE0B74E0-7267-448B-8A34-03AC5ED45EF5}" presName="LevelTwoTextNode" presStyleLbl="node2" presStyleIdx="1" presStyleCnt="2" custScaleX="104960" custScaleY="160039" custLinFactX="14666" custLinFactY="-200000" custLinFactNeighborX="100000" custLinFactNeighborY="-227742">
        <dgm:presLayoutVars>
          <dgm:chPref val="3"/>
        </dgm:presLayoutVars>
      </dgm:prSet>
      <dgm:spPr>
        <a:prstGeom prst="roundRect">
          <a:avLst>
            <a:gd name="adj" fmla="val 10000"/>
          </a:avLst>
        </a:prstGeom>
      </dgm:spPr>
      <dgm:t>
        <a:bodyPr/>
        <a:lstStyle/>
        <a:p>
          <a:endParaRPr lang="en-GB"/>
        </a:p>
      </dgm:t>
    </dgm:pt>
    <dgm:pt modelId="{1AF60172-47C7-46A9-870F-65C91D9E5750}" type="pres">
      <dgm:prSet presAssocID="{DE0B74E0-7267-448B-8A34-03AC5ED45EF5}" presName="level3hierChild" presStyleCnt="0"/>
      <dgm:spPr/>
    </dgm:pt>
  </dgm:ptLst>
  <dgm:cxnLst>
    <dgm:cxn modelId="{441F03AB-9700-43B6-9CF8-0330D3BF9197}" type="presOf" srcId="{7A649D14-3E25-4E6E-A749-E1B86B2072AD}" destId="{606A5BC3-6F12-451F-8727-568D15BBF11F}" srcOrd="0" destOrd="0" presId="urn:microsoft.com/office/officeart/2005/8/layout/hierarchy2"/>
    <dgm:cxn modelId="{B628CD28-3322-4699-8018-A84BE794FCA8}" type="presOf" srcId="{60D56EB4-D3B1-4247-B89B-7E3A408DA490}" destId="{22D8EA62-B2C1-4A0E-BD62-1B4C247B83A7}" srcOrd="0" destOrd="0" presId="urn:microsoft.com/office/officeart/2005/8/layout/hierarchy2"/>
    <dgm:cxn modelId="{33626B6D-F0C6-40C4-A229-CDF22929EE55}" type="presOf" srcId="{0F559C4E-31D7-45CE-99A5-308E8ECD5ADB}" destId="{A8605690-9AE2-4D1E-B1F3-FA0613720F92}" srcOrd="1" destOrd="0" presId="urn:microsoft.com/office/officeart/2005/8/layout/hierarchy2"/>
    <dgm:cxn modelId="{F2BA0572-0688-4E83-A5D6-934643E2730C}" srcId="{B1D825CD-0421-472F-AC8A-3616559E423C}" destId="{6A76D23D-D782-4528-B0C0-EED5B843A0E4}" srcOrd="0" destOrd="0" parTransId="{37790E3F-9FFD-4EAE-8C88-61AA15BE661B}" sibTransId="{785FD49F-42DE-425E-8D1A-BFB49B3E7DF6}"/>
    <dgm:cxn modelId="{6E1D0595-3547-41BE-9163-75010617ACF3}" type="presOf" srcId="{588B0945-DD7E-4945-BF21-BBB5492D6E49}" destId="{F21E9A3A-D8C8-4B3A-9151-B9DF966A23FD}" srcOrd="1" destOrd="0" presId="urn:microsoft.com/office/officeart/2005/8/layout/hierarchy2"/>
    <dgm:cxn modelId="{DC600FF2-2B9D-4039-8D2F-B7720EF3F3CB}" srcId="{5975CB69-4763-4582-8029-5C05B5778BAF}" destId="{1D9323B4-12A7-4666-B509-2F906C7C0FA9}" srcOrd="2" destOrd="0" parTransId="{48C8D30D-184D-46DE-9860-C3758160930C}" sibTransId="{44BED48F-4161-479B-AD22-2F5EE57D341B}"/>
    <dgm:cxn modelId="{868FB249-603E-4205-8BD2-25EE939F5743}" type="presOf" srcId="{609373E9-A16D-43EC-B1F7-0CB3C5F806B9}" destId="{E1807653-13FD-409A-B4CA-E9A91399DB6D}" srcOrd="0" destOrd="0" presId="urn:microsoft.com/office/officeart/2005/8/layout/hierarchy2"/>
    <dgm:cxn modelId="{EB20F2B1-5927-40BD-8F93-53EA21386ED8}" type="presOf" srcId="{29AEB0AC-5C7D-4AFA-B91A-3A85253A0F6B}" destId="{35E6B0A9-033D-4A5C-A48F-0B621DB629E8}" srcOrd="0" destOrd="0" presId="urn:microsoft.com/office/officeart/2005/8/layout/hierarchy2"/>
    <dgm:cxn modelId="{184ACCDE-1CAE-4E89-B95C-B6DC596C69B0}" type="presOf" srcId="{48C8D30D-184D-46DE-9860-C3758160930C}" destId="{4E2FA84F-3195-4492-95A1-B4F79AEC43F0}" srcOrd="0" destOrd="0" presId="urn:microsoft.com/office/officeart/2005/8/layout/hierarchy2"/>
    <dgm:cxn modelId="{30B52E33-6D95-46B2-AA33-D5C62DC18D69}" srcId="{5975CB69-4763-4582-8029-5C05B5778BAF}" destId="{29AEB0AC-5C7D-4AFA-B91A-3A85253A0F6B}" srcOrd="0" destOrd="0" parTransId="{1CDB0FB2-3994-436E-A5A2-C99929722D3A}" sibTransId="{4556EE17-030C-4717-9011-30DAD6C05F74}"/>
    <dgm:cxn modelId="{E7DFDE85-24D8-4E3C-BEEB-059D22A4F2DC}" type="presOf" srcId="{5975CB69-4763-4582-8029-5C05B5778BAF}" destId="{B4F12D06-68DB-4518-BCEF-7E6F25E66832}" srcOrd="0" destOrd="0" presId="urn:microsoft.com/office/officeart/2005/8/layout/hierarchy2"/>
    <dgm:cxn modelId="{B76D7142-4008-4561-9620-B5491CCF4B83}" type="presOf" srcId="{609373E9-A16D-43EC-B1F7-0CB3C5F806B9}" destId="{037E2874-A538-4AE7-8F2D-75F9A3E69279}" srcOrd="1" destOrd="0" presId="urn:microsoft.com/office/officeart/2005/8/layout/hierarchy2"/>
    <dgm:cxn modelId="{A9C3A0A5-288A-4CD1-A738-E7191F939D3B}" srcId="{6A76D23D-D782-4528-B0C0-EED5B843A0E4}" destId="{5975CB69-4763-4582-8029-5C05B5778BAF}" srcOrd="0" destOrd="0" parTransId="{609373E9-A16D-43EC-B1F7-0CB3C5F806B9}" sibTransId="{410ADD7B-27B0-4AE6-AF43-0177703E47CC}"/>
    <dgm:cxn modelId="{D71C19FF-147F-4C7B-BA7F-85B16E063D1A}" srcId="{5975CB69-4763-4582-8029-5C05B5778BAF}" destId="{60D56EB4-D3B1-4247-B89B-7E3A408DA490}" srcOrd="3" destOrd="0" parTransId="{CFB73513-0A9C-4DB4-B591-C841C1AA77A6}" sibTransId="{F17A9E44-CCAF-4B86-AEE7-63E1CD1D08AB}"/>
    <dgm:cxn modelId="{83D36C5B-B8CE-4CA3-884F-5DAF722FDFF5}" type="presOf" srcId="{CFB73513-0A9C-4DB4-B591-C841C1AA77A6}" destId="{6D9230F9-AD7A-486F-8C1A-3A8AB6ABB9A7}" srcOrd="0" destOrd="0" presId="urn:microsoft.com/office/officeart/2005/8/layout/hierarchy2"/>
    <dgm:cxn modelId="{ED86B889-698A-4BE5-9F5D-1BAD8EDBBBC9}" type="presOf" srcId="{1CDB0FB2-3994-436E-A5A2-C99929722D3A}" destId="{AE4EFAFA-599C-459E-B76A-8C0C63091514}" srcOrd="0" destOrd="0" presId="urn:microsoft.com/office/officeart/2005/8/layout/hierarchy2"/>
    <dgm:cxn modelId="{0488A108-0179-405C-BAAD-EF036DFE625D}" type="presOf" srcId="{0F559C4E-31D7-45CE-99A5-308E8ECD5ADB}" destId="{36E38757-C13C-48D2-9D5D-41DAAFC2DE51}" srcOrd="0" destOrd="0" presId="urn:microsoft.com/office/officeart/2005/8/layout/hierarchy2"/>
    <dgm:cxn modelId="{0715C38B-9370-4BF2-B2BE-6DBEA4343293}" type="presOf" srcId="{CFB73513-0A9C-4DB4-B591-C841C1AA77A6}" destId="{802B7D2D-AE37-485A-85B1-E493E74A3F49}" srcOrd="1" destOrd="0" presId="urn:microsoft.com/office/officeart/2005/8/layout/hierarchy2"/>
    <dgm:cxn modelId="{30B10D96-CC4E-426A-96C5-18E7D27C5DE6}" type="presOf" srcId="{48C8D30D-184D-46DE-9860-C3758160930C}" destId="{C1085CA1-AB0D-414C-B5AB-F018885891A5}" srcOrd="1" destOrd="0" presId="urn:microsoft.com/office/officeart/2005/8/layout/hierarchy2"/>
    <dgm:cxn modelId="{F53F29D9-E9AF-4719-893A-0EE3543BBA47}" type="presOf" srcId="{DE0B74E0-7267-448B-8A34-03AC5ED45EF5}" destId="{64D5EACB-A384-410E-8954-ACA8EF39D477}" srcOrd="0" destOrd="0" presId="urn:microsoft.com/office/officeart/2005/8/layout/hierarchy2"/>
    <dgm:cxn modelId="{292392A5-3BFA-45E5-B061-357B6F9349D3}" srcId="{5975CB69-4763-4582-8029-5C05B5778BAF}" destId="{7A649D14-3E25-4E6E-A749-E1B86B2072AD}" srcOrd="1" destOrd="0" parTransId="{588B0945-DD7E-4945-BF21-BBB5492D6E49}" sibTransId="{FC4B5AA8-5C0A-42B1-A1C1-2EA4D967BE14}"/>
    <dgm:cxn modelId="{0588A929-9537-49E8-8C18-23FDE7654B33}" type="presOf" srcId="{1CDB0FB2-3994-436E-A5A2-C99929722D3A}" destId="{8178BD39-3DC4-4F71-90D2-4513CD08D485}" srcOrd="1" destOrd="0" presId="urn:microsoft.com/office/officeart/2005/8/layout/hierarchy2"/>
    <dgm:cxn modelId="{EE8E433C-30BA-4B75-9197-07010F9BDCCA}" type="presOf" srcId="{588B0945-DD7E-4945-BF21-BBB5492D6E49}" destId="{A7F4423D-9F26-4293-A281-B22136D75BA3}" srcOrd="0" destOrd="0" presId="urn:microsoft.com/office/officeart/2005/8/layout/hierarchy2"/>
    <dgm:cxn modelId="{D50B14E9-CE44-4745-8940-08B0A18027BF}" type="presOf" srcId="{B1D825CD-0421-472F-AC8A-3616559E423C}" destId="{DE8C33B3-8D82-4354-838B-87CB7D9BEF6C}" srcOrd="0" destOrd="0" presId="urn:microsoft.com/office/officeart/2005/8/layout/hierarchy2"/>
    <dgm:cxn modelId="{D4A4A0CB-1F85-435D-B3E7-F2CE0E553879}" type="presOf" srcId="{1D9323B4-12A7-4666-B509-2F906C7C0FA9}" destId="{07FD28BC-812C-4F6A-B294-89C40C6C5D0C}" srcOrd="0" destOrd="0" presId="urn:microsoft.com/office/officeart/2005/8/layout/hierarchy2"/>
    <dgm:cxn modelId="{0B043383-923B-426B-8362-0CA1546C199C}" type="presOf" srcId="{6A76D23D-D782-4528-B0C0-EED5B843A0E4}" destId="{4A17B961-F9C1-4ECE-8898-E4AFBDCBBC50}" srcOrd="0" destOrd="0" presId="urn:microsoft.com/office/officeart/2005/8/layout/hierarchy2"/>
    <dgm:cxn modelId="{753A99E3-15F4-4118-8B5C-21451FB30A65}" srcId="{6A76D23D-D782-4528-B0C0-EED5B843A0E4}" destId="{DE0B74E0-7267-448B-8A34-03AC5ED45EF5}" srcOrd="1" destOrd="0" parTransId="{0F559C4E-31D7-45CE-99A5-308E8ECD5ADB}" sibTransId="{48A17B6A-9D85-49C0-9F0E-D1AA191C9041}"/>
    <dgm:cxn modelId="{EA9DF20B-46A0-40C7-8964-4364F2B5FF62}" type="presParOf" srcId="{DE8C33B3-8D82-4354-838B-87CB7D9BEF6C}" destId="{6067D357-DFE7-417A-8BCB-2CB135484192}" srcOrd="0" destOrd="0" presId="urn:microsoft.com/office/officeart/2005/8/layout/hierarchy2"/>
    <dgm:cxn modelId="{BD3E31D6-D6CC-4045-B266-A411D2C667C2}" type="presParOf" srcId="{6067D357-DFE7-417A-8BCB-2CB135484192}" destId="{4A17B961-F9C1-4ECE-8898-E4AFBDCBBC50}" srcOrd="0" destOrd="0" presId="urn:microsoft.com/office/officeart/2005/8/layout/hierarchy2"/>
    <dgm:cxn modelId="{FC62350F-A915-4801-AEA6-3501882F01C8}" type="presParOf" srcId="{6067D357-DFE7-417A-8BCB-2CB135484192}" destId="{4D8FC3D2-1B6F-42B0-ACE6-43F3E887CBD0}" srcOrd="1" destOrd="0" presId="urn:microsoft.com/office/officeart/2005/8/layout/hierarchy2"/>
    <dgm:cxn modelId="{B269BCF4-4B3E-48F2-830B-7F19F3655B57}" type="presParOf" srcId="{4D8FC3D2-1B6F-42B0-ACE6-43F3E887CBD0}" destId="{E1807653-13FD-409A-B4CA-E9A91399DB6D}" srcOrd="0" destOrd="0" presId="urn:microsoft.com/office/officeart/2005/8/layout/hierarchy2"/>
    <dgm:cxn modelId="{F50272B0-3463-4EED-8C42-F74C7070ED8E}" type="presParOf" srcId="{E1807653-13FD-409A-B4CA-E9A91399DB6D}" destId="{037E2874-A538-4AE7-8F2D-75F9A3E69279}" srcOrd="0" destOrd="0" presId="urn:microsoft.com/office/officeart/2005/8/layout/hierarchy2"/>
    <dgm:cxn modelId="{739CF611-5ECF-43A6-BCE7-11E67DE1AD6E}" type="presParOf" srcId="{4D8FC3D2-1B6F-42B0-ACE6-43F3E887CBD0}" destId="{95BF7006-792E-4999-8289-DC7B69098762}" srcOrd="1" destOrd="0" presId="urn:microsoft.com/office/officeart/2005/8/layout/hierarchy2"/>
    <dgm:cxn modelId="{B7DAE74B-9BA9-4056-BF06-C60B0C9E452B}" type="presParOf" srcId="{95BF7006-792E-4999-8289-DC7B69098762}" destId="{B4F12D06-68DB-4518-BCEF-7E6F25E66832}" srcOrd="0" destOrd="0" presId="urn:microsoft.com/office/officeart/2005/8/layout/hierarchy2"/>
    <dgm:cxn modelId="{396A86BD-C35D-48BF-B0A6-C0542C75A8D5}" type="presParOf" srcId="{95BF7006-792E-4999-8289-DC7B69098762}" destId="{F722C968-054B-446F-BCE5-7B3CAB931CF8}" srcOrd="1" destOrd="0" presId="urn:microsoft.com/office/officeart/2005/8/layout/hierarchy2"/>
    <dgm:cxn modelId="{4E46A904-183C-4A03-B254-80CEDA86975E}" type="presParOf" srcId="{F722C968-054B-446F-BCE5-7B3CAB931CF8}" destId="{AE4EFAFA-599C-459E-B76A-8C0C63091514}" srcOrd="0" destOrd="0" presId="urn:microsoft.com/office/officeart/2005/8/layout/hierarchy2"/>
    <dgm:cxn modelId="{26A5799D-590F-406F-9562-EC2D115B27A5}" type="presParOf" srcId="{AE4EFAFA-599C-459E-B76A-8C0C63091514}" destId="{8178BD39-3DC4-4F71-90D2-4513CD08D485}" srcOrd="0" destOrd="0" presId="urn:microsoft.com/office/officeart/2005/8/layout/hierarchy2"/>
    <dgm:cxn modelId="{E3EE0EE0-7AE0-41EF-B81C-960307DC5DE9}" type="presParOf" srcId="{F722C968-054B-446F-BCE5-7B3CAB931CF8}" destId="{83D62B89-AA44-4B34-AF2A-22E503CDC90E}" srcOrd="1" destOrd="0" presId="urn:microsoft.com/office/officeart/2005/8/layout/hierarchy2"/>
    <dgm:cxn modelId="{30A6CA1B-BDE5-4E04-B455-7DD344607E8A}" type="presParOf" srcId="{83D62B89-AA44-4B34-AF2A-22E503CDC90E}" destId="{35E6B0A9-033D-4A5C-A48F-0B621DB629E8}" srcOrd="0" destOrd="0" presId="urn:microsoft.com/office/officeart/2005/8/layout/hierarchy2"/>
    <dgm:cxn modelId="{4C09A06C-95C8-44A4-A1AB-AB7B897CAEDC}" type="presParOf" srcId="{83D62B89-AA44-4B34-AF2A-22E503CDC90E}" destId="{7E99977B-35B1-4BD2-B979-3BD80B63FE01}" srcOrd="1" destOrd="0" presId="urn:microsoft.com/office/officeart/2005/8/layout/hierarchy2"/>
    <dgm:cxn modelId="{68BB4906-191A-402C-88C5-6FFE6A9A827E}" type="presParOf" srcId="{F722C968-054B-446F-BCE5-7B3CAB931CF8}" destId="{A7F4423D-9F26-4293-A281-B22136D75BA3}" srcOrd="2" destOrd="0" presId="urn:microsoft.com/office/officeart/2005/8/layout/hierarchy2"/>
    <dgm:cxn modelId="{A386CDC7-66F1-4E5F-B43F-A42AC7C4FB00}" type="presParOf" srcId="{A7F4423D-9F26-4293-A281-B22136D75BA3}" destId="{F21E9A3A-D8C8-4B3A-9151-B9DF966A23FD}" srcOrd="0" destOrd="0" presId="urn:microsoft.com/office/officeart/2005/8/layout/hierarchy2"/>
    <dgm:cxn modelId="{38D58256-FBBA-4928-B282-BC16413AB532}" type="presParOf" srcId="{F722C968-054B-446F-BCE5-7B3CAB931CF8}" destId="{5E3551BC-E2FC-4204-BDFE-7C0BFF886417}" srcOrd="3" destOrd="0" presId="urn:microsoft.com/office/officeart/2005/8/layout/hierarchy2"/>
    <dgm:cxn modelId="{0445FD40-7BC3-42DF-87D4-C8196AD475A3}" type="presParOf" srcId="{5E3551BC-E2FC-4204-BDFE-7C0BFF886417}" destId="{606A5BC3-6F12-451F-8727-568D15BBF11F}" srcOrd="0" destOrd="0" presId="urn:microsoft.com/office/officeart/2005/8/layout/hierarchy2"/>
    <dgm:cxn modelId="{C9E30DAB-C027-4B24-8776-3FCEFCC4486B}" type="presParOf" srcId="{5E3551BC-E2FC-4204-BDFE-7C0BFF886417}" destId="{06ECC601-841D-425A-8684-C801750AA134}" srcOrd="1" destOrd="0" presId="urn:microsoft.com/office/officeart/2005/8/layout/hierarchy2"/>
    <dgm:cxn modelId="{14085B1F-87B6-4F1B-99D3-05B45D34B275}" type="presParOf" srcId="{F722C968-054B-446F-BCE5-7B3CAB931CF8}" destId="{4E2FA84F-3195-4492-95A1-B4F79AEC43F0}" srcOrd="4" destOrd="0" presId="urn:microsoft.com/office/officeart/2005/8/layout/hierarchy2"/>
    <dgm:cxn modelId="{6EA4E855-BA58-4D55-98F1-93F4351A70D5}" type="presParOf" srcId="{4E2FA84F-3195-4492-95A1-B4F79AEC43F0}" destId="{C1085CA1-AB0D-414C-B5AB-F018885891A5}" srcOrd="0" destOrd="0" presId="urn:microsoft.com/office/officeart/2005/8/layout/hierarchy2"/>
    <dgm:cxn modelId="{6DCC30EB-4170-4A79-9FEF-3E17E943E560}" type="presParOf" srcId="{F722C968-054B-446F-BCE5-7B3CAB931CF8}" destId="{B56536F1-AA7B-4655-AA39-02409BBF9451}" srcOrd="5" destOrd="0" presId="urn:microsoft.com/office/officeart/2005/8/layout/hierarchy2"/>
    <dgm:cxn modelId="{11A5CF48-073A-4723-9B0E-B65644E484DA}" type="presParOf" srcId="{B56536F1-AA7B-4655-AA39-02409BBF9451}" destId="{07FD28BC-812C-4F6A-B294-89C40C6C5D0C}" srcOrd="0" destOrd="0" presId="urn:microsoft.com/office/officeart/2005/8/layout/hierarchy2"/>
    <dgm:cxn modelId="{4099EFF1-9009-4E28-9C4B-DF682E573DE5}" type="presParOf" srcId="{B56536F1-AA7B-4655-AA39-02409BBF9451}" destId="{1AB0658E-C515-4A8E-A21E-0DEDA4CE2BA9}" srcOrd="1" destOrd="0" presId="urn:microsoft.com/office/officeart/2005/8/layout/hierarchy2"/>
    <dgm:cxn modelId="{ED1BB07B-24BC-4926-9143-66692854B137}" type="presParOf" srcId="{F722C968-054B-446F-BCE5-7B3CAB931CF8}" destId="{6D9230F9-AD7A-486F-8C1A-3A8AB6ABB9A7}" srcOrd="6" destOrd="0" presId="urn:microsoft.com/office/officeart/2005/8/layout/hierarchy2"/>
    <dgm:cxn modelId="{4DDF566D-660B-4A05-A274-96FD8D8C688E}" type="presParOf" srcId="{6D9230F9-AD7A-486F-8C1A-3A8AB6ABB9A7}" destId="{802B7D2D-AE37-485A-85B1-E493E74A3F49}" srcOrd="0" destOrd="0" presId="urn:microsoft.com/office/officeart/2005/8/layout/hierarchy2"/>
    <dgm:cxn modelId="{CF1F5005-1B8C-4747-BAE2-56EEC3E22C04}" type="presParOf" srcId="{F722C968-054B-446F-BCE5-7B3CAB931CF8}" destId="{EB233401-0931-4815-9592-D54F0D639E0B}" srcOrd="7" destOrd="0" presId="urn:microsoft.com/office/officeart/2005/8/layout/hierarchy2"/>
    <dgm:cxn modelId="{467E54AE-394A-4BD5-B3B9-A6961AC97EAE}" type="presParOf" srcId="{EB233401-0931-4815-9592-D54F0D639E0B}" destId="{22D8EA62-B2C1-4A0E-BD62-1B4C247B83A7}" srcOrd="0" destOrd="0" presId="urn:microsoft.com/office/officeart/2005/8/layout/hierarchy2"/>
    <dgm:cxn modelId="{1585CF28-2BD0-4D84-AC84-067A1E2746E6}" type="presParOf" srcId="{EB233401-0931-4815-9592-D54F0D639E0B}" destId="{6224B620-7E74-45C8-8B2D-A89A2CAE128C}" srcOrd="1" destOrd="0" presId="urn:microsoft.com/office/officeart/2005/8/layout/hierarchy2"/>
    <dgm:cxn modelId="{51B2ABB8-9078-4DC3-8707-3508D1162CD8}" type="presParOf" srcId="{4D8FC3D2-1B6F-42B0-ACE6-43F3E887CBD0}" destId="{36E38757-C13C-48D2-9D5D-41DAAFC2DE51}" srcOrd="2" destOrd="0" presId="urn:microsoft.com/office/officeart/2005/8/layout/hierarchy2"/>
    <dgm:cxn modelId="{3CC3F92B-3649-4045-86C6-4D9CC798C02A}" type="presParOf" srcId="{36E38757-C13C-48D2-9D5D-41DAAFC2DE51}" destId="{A8605690-9AE2-4D1E-B1F3-FA0613720F92}" srcOrd="0" destOrd="0" presId="urn:microsoft.com/office/officeart/2005/8/layout/hierarchy2"/>
    <dgm:cxn modelId="{EF5F77E1-DB33-474F-8129-9DC64BA510D3}" type="presParOf" srcId="{4D8FC3D2-1B6F-42B0-ACE6-43F3E887CBD0}" destId="{5E1A3A27-458B-48E1-B357-65F55958E9A8}" srcOrd="3" destOrd="0" presId="urn:microsoft.com/office/officeart/2005/8/layout/hierarchy2"/>
    <dgm:cxn modelId="{AF2578D1-5A3F-4F4F-88F4-3E882001DC1B}" type="presParOf" srcId="{5E1A3A27-458B-48E1-B357-65F55958E9A8}" destId="{64D5EACB-A384-410E-8954-ACA8EF39D477}" srcOrd="0" destOrd="0" presId="urn:microsoft.com/office/officeart/2005/8/layout/hierarchy2"/>
    <dgm:cxn modelId="{0A083E84-5421-426D-8E63-02C0977C79A3}" type="presParOf" srcId="{5E1A3A27-458B-48E1-B357-65F55958E9A8}" destId="{1AF60172-47C7-46A9-870F-65C91D9E575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9B838-C986-4ECE-932B-53046CCA634A}">
      <dsp:nvSpPr>
        <dsp:cNvPr id="0" name=""/>
        <dsp:cNvSpPr/>
      </dsp:nvSpPr>
      <dsp:spPr>
        <a:xfrm>
          <a:off x="789255" y="0"/>
          <a:ext cx="5210800" cy="324837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C5B633-FFB6-46CC-831B-896EBEC879F3}">
      <dsp:nvSpPr>
        <dsp:cNvPr id="0" name=""/>
        <dsp:cNvSpPr/>
      </dsp:nvSpPr>
      <dsp:spPr>
        <a:xfrm>
          <a:off x="1282" y="796429"/>
          <a:ext cx="1967291" cy="16555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t>Raw  water abstraction</a:t>
          </a:r>
        </a:p>
        <a:p>
          <a:pPr marL="0" marR="0" lvl="0" indent="0" algn="ctr" defTabSz="914400" eaLnBrk="1" fontAlgn="auto" latinLnBrk="0" hangingPunct="1">
            <a:lnSpc>
              <a:spcPct val="100000"/>
            </a:lnSpc>
            <a:spcBef>
              <a:spcPct val="0"/>
            </a:spcBef>
            <a:spcAft>
              <a:spcPts val="0"/>
            </a:spcAft>
            <a:buClrTx/>
            <a:buSzTx/>
            <a:buFontTx/>
            <a:buNone/>
            <a:tabLst/>
            <a:defRPr/>
          </a:pPr>
          <a:r>
            <a:rPr lang="en-GB" sz="1600" kern="1200" dirty="0" smtClean="0">
              <a:solidFill>
                <a:srgbClr val="FF0000"/>
              </a:solidFill>
            </a:rPr>
            <a:t>Alarms </a:t>
          </a:r>
          <a:r>
            <a:rPr lang="en-GB" sz="1600" kern="1200" dirty="0" smtClean="0"/>
            <a:t>-</a:t>
          </a:r>
          <a:r>
            <a:rPr lang="en-GB" sz="1600" kern="1200" dirty="0" smtClean="0">
              <a:solidFill>
                <a:schemeClr val="bg1"/>
              </a:solidFill>
            </a:rPr>
            <a:t>24/7 monitoring </a:t>
          </a:r>
        </a:p>
        <a:p>
          <a:pPr lvl="0" algn="ctr" defTabSz="711200">
            <a:lnSpc>
              <a:spcPct val="90000"/>
            </a:lnSpc>
            <a:spcBef>
              <a:spcPct val="0"/>
            </a:spcBef>
            <a:spcAft>
              <a:spcPct val="35000"/>
            </a:spcAft>
          </a:pPr>
          <a:r>
            <a:rPr lang="en-GB" sz="1600" kern="1200" dirty="0" smtClean="0"/>
            <a:t>- immediate shutdown </a:t>
          </a:r>
        </a:p>
        <a:p>
          <a:pPr lvl="0" algn="ctr" defTabSz="711200">
            <a:lnSpc>
              <a:spcPct val="90000"/>
            </a:lnSpc>
            <a:spcBef>
              <a:spcPct val="0"/>
            </a:spcBef>
            <a:spcAft>
              <a:spcPct val="35000"/>
            </a:spcAft>
          </a:pPr>
          <a:r>
            <a:rPr lang="en-GB" sz="1600" kern="1200" dirty="0" smtClean="0">
              <a:solidFill>
                <a:srgbClr val="FF0000"/>
              </a:solidFill>
            </a:rPr>
            <a:t>Daily sampling &amp; analysis</a:t>
          </a:r>
          <a:endParaRPr lang="en-GB" sz="1600" kern="1200" dirty="0">
            <a:solidFill>
              <a:srgbClr val="FF0000"/>
            </a:solidFill>
          </a:endParaRPr>
        </a:p>
      </dsp:txBody>
      <dsp:txXfrm>
        <a:off x="82097" y="877244"/>
        <a:ext cx="1805661" cy="1493882"/>
      </dsp:txXfrm>
    </dsp:sp>
    <dsp:sp modelId="{804CEEDA-6B72-4A6D-B211-B73E19E75012}">
      <dsp:nvSpPr>
        <dsp:cNvPr id="0" name=""/>
        <dsp:cNvSpPr/>
      </dsp:nvSpPr>
      <dsp:spPr>
        <a:xfrm>
          <a:off x="2092134" y="782993"/>
          <a:ext cx="1922798" cy="16689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smtClean="0">
              <a:solidFill>
                <a:schemeClr val="bg1"/>
              </a:solidFill>
            </a:rPr>
            <a:t>Treatment - Final water quality</a:t>
          </a:r>
        </a:p>
        <a:p>
          <a:pPr marL="0" marR="0" lvl="0" indent="0" algn="ctr" defTabSz="914400" eaLnBrk="1" fontAlgn="auto" latinLnBrk="0" hangingPunct="1">
            <a:lnSpc>
              <a:spcPct val="100000"/>
            </a:lnSpc>
            <a:spcBef>
              <a:spcPct val="0"/>
            </a:spcBef>
            <a:spcAft>
              <a:spcPts val="0"/>
            </a:spcAft>
            <a:buClrTx/>
            <a:buSzTx/>
            <a:buFontTx/>
            <a:buNone/>
            <a:tabLst/>
            <a:defRPr/>
          </a:pPr>
          <a:r>
            <a:rPr lang="en-GB" sz="1600" kern="1200" dirty="0" smtClean="0">
              <a:solidFill>
                <a:srgbClr val="FF0000"/>
              </a:solidFill>
            </a:rPr>
            <a:t>Alarms </a:t>
          </a:r>
          <a:r>
            <a:rPr lang="en-GB" sz="1600" kern="1200" dirty="0" smtClean="0"/>
            <a:t>- </a:t>
          </a:r>
          <a:r>
            <a:rPr lang="en-GB" sz="1600" kern="1200" dirty="0" smtClean="0">
              <a:solidFill>
                <a:schemeClr val="bg1"/>
              </a:solidFill>
            </a:rPr>
            <a:t>24/7 monitoring </a:t>
          </a:r>
        </a:p>
        <a:p>
          <a:pPr lvl="0" algn="ctr" defTabSz="711200">
            <a:lnSpc>
              <a:spcPct val="90000"/>
            </a:lnSpc>
            <a:spcBef>
              <a:spcPct val="0"/>
            </a:spcBef>
            <a:spcAft>
              <a:spcPct val="35000"/>
            </a:spcAft>
          </a:pPr>
          <a:r>
            <a:rPr lang="en-GB" sz="1600" kern="1200" dirty="0" smtClean="0"/>
            <a:t>- immediate shutdown </a:t>
          </a:r>
        </a:p>
        <a:p>
          <a:pPr lvl="0" algn="ctr" defTabSz="711200">
            <a:lnSpc>
              <a:spcPct val="90000"/>
            </a:lnSpc>
            <a:spcBef>
              <a:spcPct val="0"/>
            </a:spcBef>
            <a:spcAft>
              <a:spcPct val="35000"/>
            </a:spcAft>
          </a:pPr>
          <a:r>
            <a:rPr lang="en-GB" sz="1600" kern="1200" dirty="0" smtClean="0">
              <a:solidFill>
                <a:srgbClr val="FF0000"/>
              </a:solidFill>
            </a:rPr>
            <a:t>Daily sampling &amp; analysis</a:t>
          </a:r>
          <a:endParaRPr lang="en-GB" sz="1800" kern="1200" dirty="0">
            <a:solidFill>
              <a:srgbClr val="FBE5D6"/>
            </a:solidFill>
          </a:endParaRPr>
        </a:p>
      </dsp:txBody>
      <dsp:txXfrm>
        <a:off x="2173605" y="864464"/>
        <a:ext cx="1759856" cy="1506006"/>
      </dsp:txXfrm>
    </dsp:sp>
    <dsp:sp modelId="{2EECBE20-DAA4-418D-95CC-F394B70B334E}">
      <dsp:nvSpPr>
        <dsp:cNvPr id="0" name=""/>
        <dsp:cNvSpPr/>
      </dsp:nvSpPr>
      <dsp:spPr>
        <a:xfrm>
          <a:off x="4203429" y="808181"/>
          <a:ext cx="1922798" cy="16389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t>Distribution </a:t>
          </a:r>
        </a:p>
        <a:p>
          <a:pPr lvl="0" algn="ctr" defTabSz="711200" rtl="0">
            <a:lnSpc>
              <a:spcPct val="90000"/>
            </a:lnSpc>
            <a:spcBef>
              <a:spcPct val="0"/>
            </a:spcBef>
            <a:spcAft>
              <a:spcPct val="35000"/>
            </a:spcAft>
          </a:pPr>
          <a:r>
            <a:rPr lang="en-GB" sz="1600" b="1" kern="1200" dirty="0" smtClean="0"/>
            <a:t>&amp; </a:t>
          </a:r>
        </a:p>
        <a:p>
          <a:pPr lvl="0" algn="ctr" defTabSz="711200" rtl="0">
            <a:lnSpc>
              <a:spcPct val="90000"/>
            </a:lnSpc>
            <a:spcBef>
              <a:spcPct val="0"/>
            </a:spcBef>
            <a:spcAft>
              <a:spcPct val="35000"/>
            </a:spcAft>
          </a:pPr>
          <a:r>
            <a:rPr lang="en-GB" sz="1600" b="1" kern="1200" dirty="0" smtClean="0"/>
            <a:t>Customer Tap</a:t>
          </a:r>
        </a:p>
        <a:p>
          <a:pPr lvl="0" algn="ctr" defTabSz="711200" rtl="0">
            <a:lnSpc>
              <a:spcPct val="90000"/>
            </a:lnSpc>
            <a:spcBef>
              <a:spcPct val="0"/>
            </a:spcBef>
            <a:spcAft>
              <a:spcPct val="35000"/>
            </a:spcAft>
          </a:pPr>
          <a:r>
            <a:rPr lang="en-GB" sz="1600" kern="1200" dirty="0" smtClean="0"/>
            <a:t> </a:t>
          </a:r>
          <a:r>
            <a:rPr lang="en-GB" sz="1600" kern="1200" dirty="0" smtClean="0">
              <a:solidFill>
                <a:srgbClr val="FF0000"/>
              </a:solidFill>
            </a:rPr>
            <a:t>Samples taken at SRs &amp; at customer taps</a:t>
          </a:r>
          <a:endParaRPr lang="en-GB" sz="1600" kern="1200" dirty="0">
            <a:solidFill>
              <a:srgbClr val="FF0000"/>
            </a:solidFill>
          </a:endParaRPr>
        </a:p>
      </dsp:txBody>
      <dsp:txXfrm>
        <a:off x="4283436" y="888188"/>
        <a:ext cx="1762784" cy="14789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5FB9D-F3BF-4C90-8E99-10B1F564A38D}">
      <dsp:nvSpPr>
        <dsp:cNvPr id="0" name=""/>
        <dsp:cNvSpPr/>
      </dsp:nvSpPr>
      <dsp:spPr>
        <a:xfrm>
          <a:off x="2395895" y="1344367"/>
          <a:ext cx="1616920" cy="1021252"/>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GB" sz="1600" kern="1200" dirty="0">
              <a:solidFill>
                <a:sysClr val="window" lastClr="FFFFFF"/>
              </a:solidFill>
              <a:latin typeface="Calibri" panose="020F0502020204030204"/>
              <a:ea typeface="+mn-ea"/>
              <a:cs typeface="+mn-cs"/>
            </a:rPr>
            <a:t>Public Engagement</a:t>
          </a:r>
        </a:p>
      </dsp:txBody>
      <dsp:txXfrm>
        <a:off x="2445748" y="1394220"/>
        <a:ext cx="1517214" cy="921546"/>
      </dsp:txXfrm>
    </dsp:sp>
    <dsp:sp modelId="{493867CE-F432-4E5A-8EF2-60FA9A7FD9F4}">
      <dsp:nvSpPr>
        <dsp:cNvPr id="0" name=""/>
        <dsp:cNvSpPr/>
      </dsp:nvSpPr>
      <dsp:spPr>
        <a:xfrm rot="16200000">
          <a:off x="3116916" y="1256927"/>
          <a:ext cx="174879" cy="0"/>
        </a:xfrm>
        <a:custGeom>
          <a:avLst/>
          <a:gdLst/>
          <a:ahLst/>
          <a:cxnLst/>
          <a:rect l="0" t="0" r="0" b="0"/>
          <a:pathLst>
            <a:path>
              <a:moveTo>
                <a:pt x="0" y="0"/>
              </a:moveTo>
              <a:lnTo>
                <a:pt x="152402" y="0"/>
              </a:lnTo>
            </a:path>
          </a:pathLst>
        </a:custGeom>
        <a:noFill/>
        <a:ln w="12700" cap="flat" cmpd="sng" algn="ctr">
          <a:solidFill>
            <a:srgbClr val="FFC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D269672-B291-455C-AD37-028FBC770690}">
      <dsp:nvSpPr>
        <dsp:cNvPr id="0" name=""/>
        <dsp:cNvSpPr/>
      </dsp:nvSpPr>
      <dsp:spPr>
        <a:xfrm>
          <a:off x="1947431" y="-36205"/>
          <a:ext cx="2513849" cy="1205693"/>
        </a:xfrm>
        <a:prstGeom prst="roundRect">
          <a:avLst/>
        </a:prstGeom>
        <a:solidFill>
          <a:srgbClr val="A5A5A5">
            <a:hueOff val="903533"/>
            <a:satOff val="33333"/>
            <a:lumOff val="-490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GB" sz="1400" b="1" kern="1200">
              <a:solidFill>
                <a:sysClr val="window" lastClr="FFFFFF"/>
              </a:solidFill>
              <a:latin typeface="Calibri" panose="020F0502020204030204"/>
              <a:ea typeface="+mn-ea"/>
              <a:cs typeface="+mn-cs"/>
            </a:rPr>
            <a:t>Short Term </a:t>
          </a:r>
        </a:p>
        <a:p>
          <a:pPr lvl="0" algn="ctr" defTabSz="622300">
            <a:lnSpc>
              <a:spcPct val="90000"/>
            </a:lnSpc>
            <a:spcBef>
              <a:spcPct val="0"/>
            </a:spcBef>
            <a:spcAft>
              <a:spcPct val="35000"/>
            </a:spcAft>
          </a:pPr>
          <a:r>
            <a:rPr lang="en-GB" sz="1400" kern="1200">
              <a:solidFill>
                <a:sysClr val="window" lastClr="FFFFFF"/>
              </a:solidFill>
              <a:latin typeface="Calibri" panose="020F0502020204030204"/>
              <a:ea typeface="+mn-ea"/>
              <a:cs typeface="+mn-cs"/>
            </a:rPr>
            <a:t>Keeping people informed and following up on stakeholder questions</a:t>
          </a:r>
        </a:p>
      </dsp:txBody>
      <dsp:txXfrm>
        <a:off x="2006288" y="22652"/>
        <a:ext cx="2396135" cy="1087979"/>
      </dsp:txXfrm>
    </dsp:sp>
    <dsp:sp modelId="{BD0E31E5-9BFF-449B-9752-CC84F6838643}">
      <dsp:nvSpPr>
        <dsp:cNvPr id="0" name=""/>
        <dsp:cNvSpPr/>
      </dsp:nvSpPr>
      <dsp:spPr>
        <a:xfrm rot="2428265">
          <a:off x="3777527" y="2434270"/>
          <a:ext cx="211535" cy="0"/>
        </a:xfrm>
        <a:custGeom>
          <a:avLst/>
          <a:gdLst/>
          <a:ahLst/>
          <a:cxnLst/>
          <a:rect l="0" t="0" r="0" b="0"/>
          <a:pathLst>
            <a:path>
              <a:moveTo>
                <a:pt x="0" y="0"/>
              </a:moveTo>
              <a:lnTo>
                <a:pt x="184347" y="0"/>
              </a:lnTo>
            </a:path>
          </a:pathLst>
        </a:custGeom>
        <a:noFill/>
        <a:ln w="12700" cap="flat" cmpd="sng" algn="ctr">
          <a:solidFill>
            <a:srgbClr val="FFC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2A9EAC7-256D-4FBD-AEFC-BA9B4B8391FD}">
      <dsp:nvSpPr>
        <dsp:cNvPr id="0" name=""/>
        <dsp:cNvSpPr/>
      </dsp:nvSpPr>
      <dsp:spPr>
        <a:xfrm>
          <a:off x="3413396" y="2502920"/>
          <a:ext cx="2513849" cy="1205693"/>
        </a:xfrm>
        <a:prstGeom prst="roundRect">
          <a:avLst/>
        </a:prstGeom>
        <a:solidFill>
          <a:srgbClr val="A5A5A5">
            <a:hueOff val="1807066"/>
            <a:satOff val="66667"/>
            <a:lumOff val="-980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GB" sz="1400" b="1" kern="1200" dirty="0">
              <a:solidFill>
                <a:sysClr val="window" lastClr="FFFFFF"/>
              </a:solidFill>
              <a:latin typeface="Calibri" panose="020F0502020204030204"/>
              <a:ea typeface="+mn-ea"/>
              <a:cs typeface="+mn-cs"/>
            </a:rPr>
            <a:t>Short to Medium Term </a:t>
          </a:r>
        </a:p>
        <a:p>
          <a:pPr lvl="0" algn="ctr" defTabSz="622300">
            <a:lnSpc>
              <a:spcPct val="90000"/>
            </a:lnSpc>
            <a:spcBef>
              <a:spcPct val="0"/>
            </a:spcBef>
            <a:spcAft>
              <a:spcPct val="35000"/>
            </a:spcAft>
          </a:pPr>
          <a:r>
            <a:rPr lang="en-GB" sz="1400" kern="1200" dirty="0">
              <a:solidFill>
                <a:sysClr val="window" lastClr="FFFFFF"/>
              </a:solidFill>
              <a:latin typeface="Calibri" panose="020F0502020204030204"/>
              <a:ea typeface="+mn-ea"/>
              <a:cs typeface="+mn-cs"/>
            </a:rPr>
            <a:t>the safe remediation of the site</a:t>
          </a:r>
        </a:p>
      </dsp:txBody>
      <dsp:txXfrm>
        <a:off x="3472253" y="2561777"/>
        <a:ext cx="2396135" cy="1087979"/>
      </dsp:txXfrm>
    </dsp:sp>
    <dsp:sp modelId="{0694FC5A-7D7E-461C-B9CC-FC4C19487F9E}">
      <dsp:nvSpPr>
        <dsp:cNvPr id="0" name=""/>
        <dsp:cNvSpPr/>
      </dsp:nvSpPr>
      <dsp:spPr>
        <a:xfrm rot="8371735">
          <a:off x="2419648" y="2434270"/>
          <a:ext cx="211535" cy="0"/>
        </a:xfrm>
        <a:custGeom>
          <a:avLst/>
          <a:gdLst/>
          <a:ahLst/>
          <a:cxnLst/>
          <a:rect l="0" t="0" r="0" b="0"/>
          <a:pathLst>
            <a:path>
              <a:moveTo>
                <a:pt x="0" y="0"/>
              </a:moveTo>
              <a:lnTo>
                <a:pt x="184347" y="0"/>
              </a:lnTo>
            </a:path>
          </a:pathLst>
        </a:custGeom>
        <a:noFill/>
        <a:ln w="12700" cap="flat" cmpd="sng" algn="ctr">
          <a:solidFill>
            <a:srgbClr val="FFC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4D250C7-642F-43FC-9171-2A86284E7E14}">
      <dsp:nvSpPr>
        <dsp:cNvPr id="0" name=""/>
        <dsp:cNvSpPr/>
      </dsp:nvSpPr>
      <dsp:spPr>
        <a:xfrm>
          <a:off x="481466" y="2502920"/>
          <a:ext cx="2513849" cy="1205693"/>
        </a:xfrm>
        <a:prstGeom prst="roundRect">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GB" sz="1400" b="1" kern="1200">
              <a:solidFill>
                <a:sysClr val="window" lastClr="FFFFFF"/>
              </a:solidFill>
              <a:latin typeface="Calibri" panose="020F0502020204030204"/>
              <a:ea typeface="+mn-ea"/>
              <a:cs typeface="+mn-cs"/>
            </a:rPr>
            <a:t>Longer Term</a:t>
          </a:r>
        </a:p>
        <a:p>
          <a:pPr lvl="0" algn="ctr" defTabSz="622300">
            <a:lnSpc>
              <a:spcPct val="90000"/>
            </a:lnSpc>
            <a:spcBef>
              <a:spcPct val="0"/>
            </a:spcBef>
            <a:spcAft>
              <a:spcPct val="35000"/>
            </a:spcAft>
          </a:pPr>
          <a:r>
            <a:rPr lang="en-GB" sz="1400" kern="1200">
              <a:solidFill>
                <a:sysClr val="window" lastClr="FFFFFF"/>
              </a:solidFill>
              <a:latin typeface="Calibri" panose="020F0502020204030204"/>
              <a:ea typeface="+mn-ea"/>
              <a:cs typeface="+mn-cs"/>
            </a:rPr>
            <a:t> future use of site for community benefit</a:t>
          </a:r>
        </a:p>
      </dsp:txBody>
      <dsp:txXfrm>
        <a:off x="540323" y="2561777"/>
        <a:ext cx="2396135" cy="10879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B961-F9C1-4ECE-8898-E4AFBDCBBC50}">
      <dsp:nvSpPr>
        <dsp:cNvPr id="0" name=""/>
        <dsp:cNvSpPr/>
      </dsp:nvSpPr>
      <dsp:spPr>
        <a:xfrm>
          <a:off x="30995" y="1118615"/>
          <a:ext cx="784504" cy="1282442"/>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a:solidFill>
                <a:sysClr val="window" lastClr="FFFFFF"/>
              </a:solidFill>
              <a:latin typeface="Calibri" panose="020F0502020204030204"/>
              <a:ea typeface="+mn-ea"/>
              <a:cs typeface="+mn-cs"/>
            </a:rPr>
            <a:t>DAERA Mobuoy Project Board </a:t>
          </a:r>
        </a:p>
      </dsp:txBody>
      <dsp:txXfrm>
        <a:off x="53972" y="1141592"/>
        <a:ext cx="738550" cy="1236488"/>
      </dsp:txXfrm>
    </dsp:sp>
    <dsp:sp modelId="{E1807653-13FD-409A-B4CA-E9A91399DB6D}">
      <dsp:nvSpPr>
        <dsp:cNvPr id="0" name=""/>
        <dsp:cNvSpPr/>
      </dsp:nvSpPr>
      <dsp:spPr>
        <a:xfrm rot="3616215">
          <a:off x="738167" y="1883471"/>
          <a:ext cx="306816" cy="19163"/>
        </a:xfrm>
        <a:custGeom>
          <a:avLst/>
          <a:gdLst/>
          <a:ahLst/>
          <a:cxnLst/>
          <a:rect l="0" t="0" r="0" b="0"/>
          <a:pathLst>
            <a:path>
              <a:moveTo>
                <a:pt x="0" y="10909"/>
              </a:moveTo>
              <a:lnTo>
                <a:pt x="310828" y="10909"/>
              </a:lnTo>
            </a:path>
          </a:pathLst>
        </a:custGeom>
        <a:noFill/>
        <a:ln w="12700" cap="flat" cmpd="sng" algn="ctr">
          <a:solidFill>
            <a:srgbClr val="FFC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hueOff val="0"/>
                <a:satOff val="0"/>
                <a:lumOff val="0"/>
                <a:alphaOff val="0"/>
              </a:sysClr>
            </a:solidFill>
            <a:latin typeface="Calibri" panose="020F0502020204030204"/>
            <a:ea typeface="+mn-ea"/>
            <a:cs typeface="+mn-cs"/>
          </a:endParaRPr>
        </a:p>
      </dsp:txBody>
      <dsp:txXfrm>
        <a:off x="883905" y="1885382"/>
        <a:ext cx="15340" cy="15340"/>
      </dsp:txXfrm>
    </dsp:sp>
    <dsp:sp modelId="{B4F12D06-68DB-4518-BCEF-7E6F25E66832}">
      <dsp:nvSpPr>
        <dsp:cNvPr id="0" name=""/>
        <dsp:cNvSpPr/>
      </dsp:nvSpPr>
      <dsp:spPr>
        <a:xfrm>
          <a:off x="967652" y="927370"/>
          <a:ext cx="1047207" cy="2197797"/>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a:solidFill>
                <a:sysClr val="window" lastClr="FFFFFF"/>
              </a:solidFill>
              <a:latin typeface="Calibri" panose="020F0502020204030204"/>
              <a:ea typeface="+mn-ea"/>
              <a:cs typeface="+mn-cs"/>
            </a:rPr>
            <a:t>Mobuoy Remediation, Engagement and Comms Team </a:t>
          </a:r>
        </a:p>
      </dsp:txBody>
      <dsp:txXfrm>
        <a:off x="998324" y="958042"/>
        <a:ext cx="985863" cy="2136453"/>
      </dsp:txXfrm>
    </dsp:sp>
    <dsp:sp modelId="{AE4EFAFA-599C-459E-B76A-8C0C63091514}">
      <dsp:nvSpPr>
        <dsp:cNvPr id="0" name=""/>
        <dsp:cNvSpPr/>
      </dsp:nvSpPr>
      <dsp:spPr>
        <a:xfrm rot="16546691">
          <a:off x="1405407" y="1342450"/>
          <a:ext cx="1355359" cy="19163"/>
        </a:xfrm>
        <a:custGeom>
          <a:avLst/>
          <a:gdLst/>
          <a:ahLst/>
          <a:cxnLst/>
          <a:rect l="0" t="0" r="0" b="0"/>
          <a:pathLst>
            <a:path>
              <a:moveTo>
                <a:pt x="0" y="10909"/>
              </a:moveTo>
              <a:lnTo>
                <a:pt x="1373078" y="10909"/>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hueOff val="0"/>
                <a:satOff val="0"/>
                <a:lumOff val="0"/>
                <a:alphaOff val="0"/>
              </a:sysClr>
            </a:solidFill>
            <a:latin typeface="Calibri" panose="020F0502020204030204"/>
            <a:ea typeface="+mn-ea"/>
            <a:cs typeface="+mn-cs"/>
          </a:endParaRPr>
        </a:p>
      </dsp:txBody>
      <dsp:txXfrm>
        <a:off x="2049202" y="1318148"/>
        <a:ext cx="67767" cy="67767"/>
      </dsp:txXfrm>
    </dsp:sp>
    <dsp:sp modelId="{35E6B0A9-033D-4A5C-A48F-0B621DB629E8}">
      <dsp:nvSpPr>
        <dsp:cNvPr id="0" name=""/>
        <dsp:cNvSpPr/>
      </dsp:nvSpPr>
      <dsp:spPr>
        <a:xfrm>
          <a:off x="2151313" y="430320"/>
          <a:ext cx="4307980" cy="4949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a:solidFill>
                <a:sysClr val="window" lastClr="FFFFFF"/>
              </a:solidFill>
              <a:latin typeface="Calibri" panose="020F0502020204030204"/>
              <a:ea typeface="+mn-ea"/>
              <a:cs typeface="+mn-cs"/>
            </a:rPr>
            <a:t>Mobuoy</a:t>
          </a:r>
          <a:r>
            <a:rPr lang="en-GB" sz="1100" kern="1200" dirty="0">
              <a:solidFill>
                <a:sysClr val="window" lastClr="FFFFFF"/>
              </a:solidFill>
              <a:latin typeface="Calibri" panose="020F0502020204030204"/>
              <a:ea typeface="+mn-ea"/>
              <a:cs typeface="+mn-cs"/>
            </a:rPr>
            <a:t> </a:t>
          </a:r>
          <a:r>
            <a:rPr lang="en-GB" sz="1100" b="1" kern="1200" dirty="0">
              <a:solidFill>
                <a:sysClr val="window" lastClr="FFFFFF"/>
              </a:solidFill>
              <a:latin typeface="Calibri" panose="020F0502020204030204"/>
              <a:ea typeface="+mn-ea"/>
              <a:cs typeface="+mn-cs"/>
            </a:rPr>
            <a:t>Task and Finish Working Group  </a:t>
          </a:r>
          <a:r>
            <a:rPr lang="en-GB" sz="1100" b="1" kern="1200" dirty="0">
              <a:solidFill>
                <a:srgbClr val="7030A0"/>
              </a:solidFill>
              <a:latin typeface="Calibri" panose="020F0502020204030204"/>
              <a:ea typeface="+mn-ea"/>
              <a:cs typeface="+mn-cs"/>
            </a:rPr>
            <a:t>Ongoing </a:t>
          </a:r>
        </a:p>
        <a:p>
          <a:pPr lvl="0" algn="ctr" defTabSz="488950">
            <a:lnSpc>
              <a:spcPct val="90000"/>
            </a:lnSpc>
            <a:spcBef>
              <a:spcPct val="0"/>
            </a:spcBef>
            <a:spcAft>
              <a:spcPct val="35000"/>
            </a:spcAft>
          </a:pPr>
          <a:r>
            <a:rPr lang="en-GB" sz="1100" b="0" i="1" kern="1200" dirty="0">
              <a:solidFill>
                <a:sysClr val="window" lastClr="FFFFFF"/>
              </a:solidFill>
              <a:latin typeface="Calibri" panose="020F0502020204030204"/>
              <a:ea typeface="+mn-ea"/>
              <a:cs typeface="+mn-cs"/>
            </a:rPr>
            <a:t>All stages  - Support to other elements and ongoing Horizon Scanning   </a:t>
          </a:r>
        </a:p>
      </dsp:txBody>
      <dsp:txXfrm>
        <a:off x="2165810" y="444817"/>
        <a:ext cx="4278986" cy="465957"/>
      </dsp:txXfrm>
    </dsp:sp>
    <dsp:sp modelId="{A7F4423D-9F26-4293-A281-B22136D75BA3}">
      <dsp:nvSpPr>
        <dsp:cNvPr id="0" name=""/>
        <dsp:cNvSpPr/>
      </dsp:nvSpPr>
      <dsp:spPr>
        <a:xfrm rot="749658">
          <a:off x="2005235" y="2104605"/>
          <a:ext cx="812764" cy="19163"/>
        </a:xfrm>
        <a:custGeom>
          <a:avLst/>
          <a:gdLst/>
          <a:ahLst/>
          <a:cxnLst/>
          <a:rect l="0" t="0" r="0" b="0"/>
          <a:pathLst>
            <a:path>
              <a:moveTo>
                <a:pt x="0" y="10909"/>
              </a:moveTo>
              <a:lnTo>
                <a:pt x="816428" y="10909"/>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hueOff val="0"/>
                <a:satOff val="0"/>
                <a:lumOff val="0"/>
                <a:alphaOff val="0"/>
              </a:sysClr>
            </a:solidFill>
            <a:latin typeface="Calibri" panose="020F0502020204030204"/>
            <a:ea typeface="+mn-ea"/>
            <a:cs typeface="+mn-cs"/>
          </a:endParaRPr>
        </a:p>
      </dsp:txBody>
      <dsp:txXfrm>
        <a:off x="2391298" y="2093867"/>
        <a:ext cx="40638" cy="40638"/>
      </dsp:txXfrm>
    </dsp:sp>
    <dsp:sp modelId="{606A5BC3-6F12-451F-8727-568D15BBF11F}">
      <dsp:nvSpPr>
        <dsp:cNvPr id="0" name=""/>
        <dsp:cNvSpPr/>
      </dsp:nvSpPr>
      <dsp:spPr>
        <a:xfrm>
          <a:off x="2808376" y="1907652"/>
          <a:ext cx="2224224" cy="588904"/>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a:solidFill>
                <a:sysClr val="window" lastClr="FFFFFF"/>
              </a:solidFill>
              <a:latin typeface="Calibri" panose="020F0502020204030204"/>
              <a:ea typeface="+mn-ea"/>
              <a:cs typeface="+mn-cs"/>
            </a:rPr>
            <a:t>Public Engagement Steering Group </a:t>
          </a:r>
          <a:r>
            <a:rPr lang="en-GB" sz="1100" b="0" kern="1200">
              <a:solidFill>
                <a:sysClr val="window" lastClr="FFFFFF"/>
              </a:solidFill>
              <a:latin typeface="Calibri" panose="020F0502020204030204"/>
              <a:ea typeface="+mn-ea"/>
              <a:cs typeface="+mn-cs"/>
            </a:rPr>
            <a:t>- Phase 1 Remediation </a:t>
          </a:r>
        </a:p>
        <a:p>
          <a:pPr lvl="0" algn="ctr" defTabSz="488950">
            <a:lnSpc>
              <a:spcPct val="90000"/>
            </a:lnSpc>
            <a:spcBef>
              <a:spcPct val="0"/>
            </a:spcBef>
            <a:spcAft>
              <a:spcPct val="35000"/>
            </a:spcAft>
          </a:pPr>
          <a:r>
            <a:rPr lang="en-GB" sz="1100" b="1" i="1" kern="1200">
              <a:solidFill>
                <a:sysClr val="window" lastClr="FFFFFF"/>
              </a:solidFill>
              <a:latin typeface="Calibri" panose="020F0502020204030204"/>
              <a:ea typeface="+mn-ea"/>
              <a:cs typeface="+mn-cs"/>
            </a:rPr>
            <a:t> </a:t>
          </a:r>
          <a:r>
            <a:rPr lang="en-GB" sz="1100" b="1" i="1" kern="1200">
              <a:solidFill>
                <a:srgbClr val="7030A0"/>
              </a:solidFill>
              <a:latin typeface="Calibri" panose="020F0502020204030204"/>
              <a:ea typeface="+mn-ea"/>
              <a:cs typeface="+mn-cs"/>
            </a:rPr>
            <a:t>Short to Medium Term</a:t>
          </a:r>
          <a:r>
            <a:rPr lang="en-GB" sz="1100" b="1" kern="1200">
              <a:solidFill>
                <a:srgbClr val="7030A0"/>
              </a:solidFill>
              <a:latin typeface="Calibri" panose="020F0502020204030204"/>
              <a:ea typeface="+mn-ea"/>
              <a:cs typeface="+mn-cs"/>
            </a:rPr>
            <a:t> </a:t>
          </a:r>
        </a:p>
      </dsp:txBody>
      <dsp:txXfrm>
        <a:off x="2825624" y="1924900"/>
        <a:ext cx="2189728" cy="554408"/>
      </dsp:txXfrm>
    </dsp:sp>
    <dsp:sp modelId="{4E2FA84F-3195-4492-95A1-B4F79AEC43F0}">
      <dsp:nvSpPr>
        <dsp:cNvPr id="0" name=""/>
        <dsp:cNvSpPr/>
      </dsp:nvSpPr>
      <dsp:spPr>
        <a:xfrm rot="2696316">
          <a:off x="1813658" y="2503167"/>
          <a:ext cx="1377451" cy="19163"/>
        </a:xfrm>
        <a:custGeom>
          <a:avLst/>
          <a:gdLst/>
          <a:ahLst/>
          <a:cxnLst/>
          <a:rect l="0" t="0" r="0" b="0"/>
          <a:pathLst>
            <a:path>
              <a:moveTo>
                <a:pt x="0" y="10909"/>
              </a:moveTo>
              <a:lnTo>
                <a:pt x="1370547" y="10909"/>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hueOff val="0"/>
                <a:satOff val="0"/>
                <a:lumOff val="0"/>
                <a:alphaOff val="0"/>
              </a:sysClr>
            </a:solidFill>
            <a:latin typeface="Calibri" panose="020F0502020204030204"/>
            <a:ea typeface="+mn-ea"/>
            <a:cs typeface="+mn-cs"/>
          </a:endParaRPr>
        </a:p>
      </dsp:txBody>
      <dsp:txXfrm>
        <a:off x="2467947" y="2478313"/>
        <a:ext cx="68872" cy="68872"/>
      </dsp:txXfrm>
    </dsp:sp>
    <dsp:sp modelId="{07FD28BC-812C-4F6A-B294-89C40C6C5D0C}">
      <dsp:nvSpPr>
        <dsp:cNvPr id="0" name=""/>
        <dsp:cNvSpPr/>
      </dsp:nvSpPr>
      <dsp:spPr>
        <a:xfrm>
          <a:off x="2989908" y="2678920"/>
          <a:ext cx="3132286" cy="64061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a:solidFill>
                <a:sysClr val="window" lastClr="FFFFFF"/>
              </a:solidFill>
              <a:latin typeface="Calibri" panose="020F0502020204030204"/>
              <a:ea typeface="+mn-ea"/>
              <a:cs typeface="+mn-cs"/>
            </a:rPr>
            <a:t>Public Engagement Steering Group </a:t>
          </a:r>
          <a:r>
            <a:rPr lang="en-GB" sz="1100" b="0" kern="1200" dirty="0">
              <a:solidFill>
                <a:sysClr val="window" lastClr="FFFFFF"/>
              </a:solidFill>
              <a:latin typeface="Calibri" panose="020F0502020204030204"/>
              <a:ea typeface="+mn-ea"/>
              <a:cs typeface="+mn-cs"/>
            </a:rPr>
            <a:t>- Phase 2 Post Remediation </a:t>
          </a:r>
        </a:p>
        <a:p>
          <a:pPr lvl="0" algn="ctr" defTabSz="488950">
            <a:lnSpc>
              <a:spcPct val="90000"/>
            </a:lnSpc>
            <a:spcBef>
              <a:spcPct val="0"/>
            </a:spcBef>
            <a:spcAft>
              <a:spcPct val="35000"/>
            </a:spcAft>
          </a:pPr>
          <a:r>
            <a:rPr lang="en-GB" sz="1100" b="1" i="1" kern="1200" dirty="0">
              <a:solidFill>
                <a:srgbClr val="7030A0"/>
              </a:solidFill>
              <a:latin typeface="Calibri" panose="020F0502020204030204"/>
              <a:ea typeface="+mn-ea"/>
              <a:cs typeface="+mn-cs"/>
            </a:rPr>
            <a:t>Medium to Long Term </a:t>
          </a:r>
        </a:p>
      </dsp:txBody>
      <dsp:txXfrm>
        <a:off x="3008671" y="2697683"/>
        <a:ext cx="3094760" cy="603092"/>
      </dsp:txXfrm>
    </dsp:sp>
    <dsp:sp modelId="{6D9230F9-AD7A-486F-8C1A-3A8AB6ABB9A7}">
      <dsp:nvSpPr>
        <dsp:cNvPr id="0" name=""/>
        <dsp:cNvSpPr/>
      </dsp:nvSpPr>
      <dsp:spPr>
        <a:xfrm rot="19905370">
          <a:off x="1933743" y="1694269"/>
          <a:ext cx="1362639" cy="19163"/>
        </a:xfrm>
        <a:custGeom>
          <a:avLst/>
          <a:gdLst/>
          <a:ahLst/>
          <a:cxnLst/>
          <a:rect l="0" t="0" r="0" b="0"/>
          <a:pathLst>
            <a:path>
              <a:moveTo>
                <a:pt x="0" y="10909"/>
              </a:moveTo>
              <a:lnTo>
                <a:pt x="1397649" y="10909"/>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hueOff val="0"/>
                <a:satOff val="0"/>
                <a:lumOff val="0"/>
                <a:alphaOff val="0"/>
              </a:sysClr>
            </a:solidFill>
            <a:latin typeface="Calibri" panose="020F0502020204030204"/>
            <a:ea typeface="+mn-ea"/>
            <a:cs typeface="+mn-cs"/>
          </a:endParaRPr>
        </a:p>
      </dsp:txBody>
      <dsp:txXfrm>
        <a:off x="2580996" y="1669785"/>
        <a:ext cx="68131" cy="68131"/>
      </dsp:txXfrm>
    </dsp:sp>
    <dsp:sp modelId="{22D8EA62-B2C1-4A0E-BD62-1B4C247B83A7}">
      <dsp:nvSpPr>
        <dsp:cNvPr id="0" name=""/>
        <dsp:cNvSpPr/>
      </dsp:nvSpPr>
      <dsp:spPr>
        <a:xfrm>
          <a:off x="3215265" y="1098466"/>
          <a:ext cx="2958634" cy="565934"/>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a:solidFill>
                <a:sysClr val="window" lastClr="FFFFFF"/>
              </a:solidFill>
              <a:latin typeface="Calibri" panose="020F0502020204030204"/>
              <a:ea typeface="+mn-ea"/>
              <a:cs typeface="+mn-cs"/>
            </a:rPr>
            <a:t>Council ERC Committee </a:t>
          </a:r>
        </a:p>
        <a:p>
          <a:pPr lvl="0" algn="ctr" defTabSz="488950">
            <a:lnSpc>
              <a:spcPct val="90000"/>
            </a:lnSpc>
            <a:spcBef>
              <a:spcPct val="0"/>
            </a:spcBef>
            <a:spcAft>
              <a:spcPct val="35000"/>
            </a:spcAft>
          </a:pPr>
          <a:r>
            <a:rPr lang="en-GB" sz="1100" b="1" i="1" kern="1200">
              <a:solidFill>
                <a:srgbClr val="7030A0"/>
              </a:solidFill>
              <a:latin typeface="Calibri" panose="020F0502020204030204"/>
              <a:ea typeface="+mn-ea"/>
              <a:cs typeface="+mn-cs"/>
            </a:rPr>
            <a:t>Ongoing</a:t>
          </a:r>
          <a:r>
            <a:rPr lang="en-GB" sz="1100" b="0" i="1" kern="1200">
              <a:solidFill>
                <a:srgbClr val="7030A0"/>
              </a:solidFill>
              <a:latin typeface="Calibri" panose="020F0502020204030204"/>
              <a:ea typeface="+mn-ea"/>
              <a:cs typeface="+mn-cs"/>
            </a:rPr>
            <a:t> </a:t>
          </a:r>
          <a:r>
            <a:rPr lang="en-GB" sz="1100" b="1" kern="1200">
              <a:solidFill>
                <a:srgbClr val="7030A0"/>
              </a:solidFill>
              <a:latin typeface="Calibri" panose="020F0502020204030204"/>
              <a:ea typeface="+mn-ea"/>
              <a:cs typeface="+mn-cs"/>
            </a:rPr>
            <a:t> </a:t>
          </a:r>
        </a:p>
      </dsp:txBody>
      <dsp:txXfrm>
        <a:off x="3231841" y="1115042"/>
        <a:ext cx="2925482" cy="532782"/>
      </dsp:txXfrm>
    </dsp:sp>
    <dsp:sp modelId="{36E38757-C13C-48D2-9D5D-41DAAFC2DE51}">
      <dsp:nvSpPr>
        <dsp:cNvPr id="0" name=""/>
        <dsp:cNvSpPr/>
      </dsp:nvSpPr>
      <dsp:spPr>
        <a:xfrm rot="20651701">
          <a:off x="789562" y="1563396"/>
          <a:ext cx="1372128" cy="19163"/>
        </a:xfrm>
        <a:custGeom>
          <a:avLst/>
          <a:gdLst/>
          <a:ahLst/>
          <a:cxnLst/>
          <a:rect l="0" t="0" r="0" b="0"/>
          <a:pathLst>
            <a:path>
              <a:moveTo>
                <a:pt x="0" y="10909"/>
              </a:moveTo>
              <a:lnTo>
                <a:pt x="1390066" y="10909"/>
              </a:lnTo>
            </a:path>
          </a:pathLst>
        </a:custGeom>
        <a:noFill/>
        <a:ln w="12700" cap="flat" cmpd="sng" algn="ctr">
          <a:solidFill>
            <a:srgbClr val="FFC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solidFill>
              <a:sysClr val="windowText" lastClr="000000">
                <a:hueOff val="0"/>
                <a:satOff val="0"/>
                <a:lumOff val="0"/>
                <a:alphaOff val="0"/>
              </a:sysClr>
            </a:solidFill>
            <a:latin typeface="Calibri" panose="020F0502020204030204"/>
            <a:ea typeface="+mn-ea"/>
            <a:cs typeface="+mn-cs"/>
          </a:endParaRPr>
        </a:p>
      </dsp:txBody>
      <dsp:txXfrm>
        <a:off x="1441323" y="1538674"/>
        <a:ext cx="68606" cy="68606"/>
      </dsp:txXfrm>
    </dsp:sp>
    <dsp:sp modelId="{64D5EACB-A384-410E-8954-ACA8EF39D477}">
      <dsp:nvSpPr>
        <dsp:cNvPr id="0" name=""/>
        <dsp:cNvSpPr/>
      </dsp:nvSpPr>
      <dsp:spPr>
        <a:xfrm>
          <a:off x="2135753" y="1037737"/>
          <a:ext cx="913931" cy="696763"/>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a:solidFill>
                <a:sysClr val="window" lastClr="FFFFFF"/>
              </a:solidFill>
              <a:latin typeface="Calibri" panose="020F0502020204030204"/>
              <a:ea typeface="+mn-ea"/>
              <a:cs typeface="+mn-cs"/>
            </a:rPr>
            <a:t>DAERA Stakeholder Updates</a:t>
          </a:r>
        </a:p>
        <a:p>
          <a:pPr lvl="0" algn="ctr" defTabSz="488950">
            <a:lnSpc>
              <a:spcPct val="90000"/>
            </a:lnSpc>
            <a:spcBef>
              <a:spcPct val="0"/>
            </a:spcBef>
            <a:spcAft>
              <a:spcPct val="35000"/>
            </a:spcAft>
          </a:pPr>
          <a:r>
            <a:rPr lang="en-GB" sz="1100" b="1" i="1" kern="1200">
              <a:solidFill>
                <a:srgbClr val="7030A0"/>
              </a:solidFill>
              <a:latin typeface="Calibri" panose="020F0502020204030204"/>
              <a:ea typeface="+mn-ea"/>
              <a:cs typeface="+mn-cs"/>
            </a:rPr>
            <a:t>Short Term</a:t>
          </a:r>
        </a:p>
      </dsp:txBody>
      <dsp:txXfrm>
        <a:off x="2156160" y="1058144"/>
        <a:ext cx="873117" cy="65594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51063" cy="497447"/>
          </a:xfrm>
          <a:prstGeom prst="rect">
            <a:avLst/>
          </a:prstGeom>
        </p:spPr>
        <p:txBody>
          <a:bodyPr vert="horz" lIns="92245" tIns="46122" rIns="92245" bIns="46122" rtlCol="0"/>
          <a:lstStyle>
            <a:lvl1pPr algn="l">
              <a:defRPr sz="1200"/>
            </a:lvl1pPr>
          </a:lstStyle>
          <a:p>
            <a:endParaRPr lang="en-GB" dirty="0"/>
          </a:p>
        </p:txBody>
      </p:sp>
      <p:sp>
        <p:nvSpPr>
          <p:cNvPr id="3" name="Date Placeholder 2"/>
          <p:cNvSpPr>
            <a:spLocks noGrp="1"/>
          </p:cNvSpPr>
          <p:nvPr>
            <p:ph type="dt" sz="quarter" idx="1"/>
          </p:nvPr>
        </p:nvSpPr>
        <p:spPr>
          <a:xfrm>
            <a:off x="3856121" y="0"/>
            <a:ext cx="2951062" cy="497447"/>
          </a:xfrm>
          <a:prstGeom prst="rect">
            <a:avLst/>
          </a:prstGeom>
        </p:spPr>
        <p:txBody>
          <a:bodyPr vert="horz" lIns="92245" tIns="46122" rIns="92245" bIns="46122" rtlCol="0"/>
          <a:lstStyle>
            <a:lvl1pPr algn="r">
              <a:defRPr sz="1200"/>
            </a:lvl1pPr>
          </a:lstStyle>
          <a:p>
            <a:fld id="{7943D172-1790-440D-B362-249662E8017C}" type="datetimeFigureOut">
              <a:rPr lang="en-GB" smtClean="0"/>
              <a:pPr/>
              <a:t>18/11/2020</a:t>
            </a:fld>
            <a:endParaRPr lang="en-GB" dirty="0"/>
          </a:p>
        </p:txBody>
      </p:sp>
      <p:sp>
        <p:nvSpPr>
          <p:cNvPr id="4" name="Footer Placeholder 3"/>
          <p:cNvSpPr>
            <a:spLocks noGrp="1"/>
          </p:cNvSpPr>
          <p:nvPr>
            <p:ph type="ftr" sz="quarter" idx="2"/>
          </p:nvPr>
        </p:nvSpPr>
        <p:spPr>
          <a:xfrm>
            <a:off x="1" y="9441879"/>
            <a:ext cx="2951063" cy="497446"/>
          </a:xfrm>
          <a:prstGeom prst="rect">
            <a:avLst/>
          </a:prstGeom>
        </p:spPr>
        <p:txBody>
          <a:bodyPr vert="horz" lIns="92245" tIns="46122" rIns="92245" bIns="46122"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6121" y="9441879"/>
            <a:ext cx="2951062" cy="497446"/>
          </a:xfrm>
          <a:prstGeom prst="rect">
            <a:avLst/>
          </a:prstGeom>
        </p:spPr>
        <p:txBody>
          <a:bodyPr vert="horz" lIns="92245" tIns="46122" rIns="92245" bIns="46122" rtlCol="0" anchor="b"/>
          <a:lstStyle>
            <a:lvl1pPr algn="r">
              <a:defRPr sz="1200"/>
            </a:lvl1pPr>
          </a:lstStyle>
          <a:p>
            <a:fld id="{6C8149B0-704F-4C4A-9BC1-D43BDE0F3C8B}" type="slidenum">
              <a:rPr lang="en-GB" smtClean="0"/>
              <a:pPr/>
              <a:t>‹#›</a:t>
            </a:fld>
            <a:endParaRPr lang="en-GB" dirty="0"/>
          </a:p>
        </p:txBody>
      </p:sp>
    </p:spTree>
    <p:extLst>
      <p:ext uri="{BB962C8B-B14F-4D97-AF65-F5344CB8AC3E}">
        <p14:creationId xmlns:p14="http://schemas.microsoft.com/office/powerpoint/2010/main" val="1768051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2950475" cy="497047"/>
          </a:xfrm>
          <a:prstGeom prst="rect">
            <a:avLst/>
          </a:prstGeom>
          <a:noFill/>
          <a:ln w="9525">
            <a:noFill/>
            <a:miter lim="800000"/>
            <a:headEnd/>
            <a:tailEnd/>
          </a:ln>
          <a:effectLst/>
        </p:spPr>
        <p:txBody>
          <a:bodyPr vert="horz" wrap="square" lIns="92245" tIns="46122" rIns="92245" bIns="46122" numCol="1" anchor="t" anchorCtr="0" compatLnSpc="1">
            <a:prstTxWarp prst="textNoShape">
              <a:avLst/>
            </a:prstTxWarp>
          </a:bodyPr>
          <a:lstStyle>
            <a:lvl1pPr>
              <a:defRPr sz="1200">
                <a:latin typeface="Times"/>
              </a:defRPr>
            </a:lvl1pPr>
          </a:lstStyle>
          <a:p>
            <a:pPr>
              <a:defRPr/>
            </a:pPr>
            <a:endParaRPr lang="en-US" dirty="0"/>
          </a:p>
        </p:txBody>
      </p:sp>
      <p:sp>
        <p:nvSpPr>
          <p:cNvPr id="3075" name="Rectangle 3"/>
          <p:cNvSpPr>
            <a:spLocks noGrp="1" noChangeArrowheads="1"/>
          </p:cNvSpPr>
          <p:nvPr>
            <p:ph type="dt" idx="1"/>
          </p:nvPr>
        </p:nvSpPr>
        <p:spPr bwMode="auto">
          <a:xfrm>
            <a:off x="3858313" y="0"/>
            <a:ext cx="2950475" cy="497047"/>
          </a:xfrm>
          <a:prstGeom prst="rect">
            <a:avLst/>
          </a:prstGeom>
          <a:noFill/>
          <a:ln w="9525">
            <a:noFill/>
            <a:miter lim="800000"/>
            <a:headEnd/>
            <a:tailEnd/>
          </a:ln>
          <a:effectLst/>
        </p:spPr>
        <p:txBody>
          <a:bodyPr vert="horz" wrap="square" lIns="92245" tIns="46122" rIns="92245" bIns="46122" numCol="1" anchor="t" anchorCtr="0" compatLnSpc="1">
            <a:prstTxWarp prst="textNoShape">
              <a:avLst/>
            </a:prstTxWarp>
          </a:bodyPr>
          <a:lstStyle>
            <a:lvl1pPr algn="r">
              <a:defRPr sz="1200">
                <a:latin typeface="Time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919163" y="746125"/>
            <a:ext cx="4970462" cy="37274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7839" y="4721940"/>
            <a:ext cx="4993112" cy="4473416"/>
          </a:xfrm>
          <a:prstGeom prst="rect">
            <a:avLst/>
          </a:prstGeom>
          <a:noFill/>
          <a:ln w="9525">
            <a:noFill/>
            <a:miter lim="800000"/>
            <a:headEnd/>
            <a:tailEnd/>
          </a:ln>
          <a:effectLst/>
        </p:spPr>
        <p:txBody>
          <a:bodyPr vert="horz" wrap="square" lIns="92245" tIns="46122" rIns="92245" bIns="461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9443878"/>
            <a:ext cx="2950475" cy="497047"/>
          </a:xfrm>
          <a:prstGeom prst="rect">
            <a:avLst/>
          </a:prstGeom>
          <a:noFill/>
          <a:ln w="9525">
            <a:noFill/>
            <a:miter lim="800000"/>
            <a:headEnd/>
            <a:tailEnd/>
          </a:ln>
          <a:effectLst/>
        </p:spPr>
        <p:txBody>
          <a:bodyPr vert="horz" wrap="square" lIns="92245" tIns="46122" rIns="92245" bIns="46122" numCol="1" anchor="b" anchorCtr="0" compatLnSpc="1">
            <a:prstTxWarp prst="textNoShape">
              <a:avLst/>
            </a:prstTxWarp>
          </a:bodyPr>
          <a:lstStyle>
            <a:lvl1pPr>
              <a:defRPr sz="1200">
                <a:latin typeface="Times"/>
              </a:defRPr>
            </a:lvl1pPr>
          </a:lstStyle>
          <a:p>
            <a:pPr>
              <a:defRPr/>
            </a:pPr>
            <a:endParaRPr lang="en-US" dirty="0"/>
          </a:p>
        </p:txBody>
      </p:sp>
      <p:sp>
        <p:nvSpPr>
          <p:cNvPr id="3079" name="Rectangle 7"/>
          <p:cNvSpPr>
            <a:spLocks noGrp="1" noChangeArrowheads="1"/>
          </p:cNvSpPr>
          <p:nvPr>
            <p:ph type="sldNum" sz="quarter" idx="5"/>
          </p:nvPr>
        </p:nvSpPr>
        <p:spPr bwMode="auto">
          <a:xfrm>
            <a:off x="3858313" y="9443878"/>
            <a:ext cx="2950475" cy="497047"/>
          </a:xfrm>
          <a:prstGeom prst="rect">
            <a:avLst/>
          </a:prstGeom>
          <a:noFill/>
          <a:ln w="9525">
            <a:noFill/>
            <a:miter lim="800000"/>
            <a:headEnd/>
            <a:tailEnd/>
          </a:ln>
          <a:effectLst/>
        </p:spPr>
        <p:txBody>
          <a:bodyPr vert="horz" wrap="square" lIns="92245" tIns="46122" rIns="92245" bIns="46122" numCol="1" anchor="b" anchorCtr="0" compatLnSpc="1">
            <a:prstTxWarp prst="textNoShape">
              <a:avLst/>
            </a:prstTxWarp>
          </a:bodyPr>
          <a:lstStyle>
            <a:lvl1pPr algn="r">
              <a:defRPr sz="1200"/>
            </a:lvl1pPr>
          </a:lstStyle>
          <a:p>
            <a:pPr>
              <a:defRPr/>
            </a:pPr>
            <a:fld id="{48A2D3D9-B938-AB43-AF9A-78E54573AE1A}" type="slidenum">
              <a:rPr lang="en-US"/>
              <a:pPr>
                <a:defRPr/>
              </a:pPr>
              <a:t>‹#›</a:t>
            </a:fld>
            <a:endParaRPr lang="en-US" dirty="0"/>
          </a:p>
        </p:txBody>
      </p:sp>
    </p:spTree>
    <p:extLst>
      <p:ext uri="{BB962C8B-B14F-4D97-AF65-F5344CB8AC3E}">
        <p14:creationId xmlns:p14="http://schemas.microsoft.com/office/powerpoint/2010/main" val="113007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pPr>
                <a:defRPr/>
              </a:pPr>
              <a:t>1</a:t>
            </a:fld>
            <a:endParaRPr lang="en-US" dirty="0"/>
          </a:p>
        </p:txBody>
      </p:sp>
    </p:spTree>
    <p:extLst>
      <p:ext uri="{BB962C8B-B14F-4D97-AF65-F5344CB8AC3E}">
        <p14:creationId xmlns:p14="http://schemas.microsoft.com/office/powerpoint/2010/main" val="2368413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pPr>
                <a:defRPr/>
              </a:pPr>
              <a:t>4</a:t>
            </a:fld>
            <a:endParaRPr lang="en-US" dirty="0"/>
          </a:p>
        </p:txBody>
      </p:sp>
    </p:spTree>
    <p:extLst>
      <p:ext uri="{BB962C8B-B14F-4D97-AF65-F5344CB8AC3E}">
        <p14:creationId xmlns:p14="http://schemas.microsoft.com/office/powerpoint/2010/main" val="226824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70462" cy="372745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smtClean="0"/>
              <a:t>NIEA Utilising</a:t>
            </a:r>
            <a:r>
              <a:rPr lang="en-GB" sz="1200" kern="1200" baseline="0" dirty="0" smtClean="0"/>
              <a:t> all powers available-</a:t>
            </a:r>
            <a:r>
              <a:rPr lang="en-GB" sz="1200" kern="1200" dirty="0" smtClean="0"/>
              <a:t>Two enforcement arms both enforcing</a:t>
            </a:r>
            <a:r>
              <a:rPr lang="en-GB" sz="1200" kern="1200" baseline="0" dirty="0" smtClean="0"/>
              <a:t> polluter pays principle: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kern="1200" baseline="0" dirty="0" smtClean="0"/>
          </a:p>
          <a:p>
            <a:pPr marL="228600" marR="0" lvl="0" indent="-228600" algn="l" defTabSz="685800" rtl="0" eaLnBrk="1" fontAlgn="auto" latinLnBrk="0" hangingPunct="1">
              <a:lnSpc>
                <a:spcPct val="100000"/>
              </a:lnSpc>
              <a:spcBef>
                <a:spcPts val="0"/>
              </a:spcBef>
              <a:spcAft>
                <a:spcPts val="0"/>
              </a:spcAft>
              <a:buClrTx/>
              <a:buSzTx/>
              <a:buFontTx/>
              <a:buAutoNum type="arabicParenR"/>
              <a:tabLst/>
              <a:defRPr/>
            </a:pPr>
            <a:r>
              <a:rPr lang="en-GB" sz="1200" kern="1200" baseline="0" dirty="0" smtClean="0"/>
              <a:t>Criminal offence of waste deposits</a:t>
            </a:r>
          </a:p>
          <a:p>
            <a:pPr marL="228600" marR="0" lvl="0" indent="-228600" algn="l" defTabSz="685800" rtl="0" eaLnBrk="1" fontAlgn="auto" latinLnBrk="0" hangingPunct="1">
              <a:lnSpc>
                <a:spcPct val="100000"/>
              </a:lnSpc>
              <a:spcBef>
                <a:spcPts val="0"/>
              </a:spcBef>
              <a:spcAft>
                <a:spcPts val="0"/>
              </a:spcAft>
              <a:buClrTx/>
              <a:buSzTx/>
              <a:buFontTx/>
              <a:buAutoNum type="arabicParenR"/>
              <a:tabLst/>
              <a:defRPr/>
            </a:pPr>
            <a:r>
              <a:rPr lang="en-GB" sz="1200" kern="1200" baseline="0" dirty="0" smtClean="0"/>
              <a:t>Enforcement of remediation</a:t>
            </a:r>
          </a:p>
          <a:p>
            <a:pPr marL="228600" marR="0" lvl="0" indent="-228600" algn="l" defTabSz="685800" rtl="0" eaLnBrk="1" fontAlgn="auto" latinLnBrk="0" hangingPunct="1">
              <a:lnSpc>
                <a:spcPct val="100000"/>
              </a:lnSpc>
              <a:spcBef>
                <a:spcPts val="0"/>
              </a:spcBef>
              <a:spcAft>
                <a:spcPts val="0"/>
              </a:spcAft>
              <a:buClrTx/>
              <a:buSzTx/>
              <a:buFontTx/>
              <a:buAutoNum type="arabicParenR"/>
              <a:tabLst/>
              <a:defRPr/>
            </a:pPr>
            <a:endParaRPr lang="en-GB" sz="1200" kern="1200" baseline="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smtClean="0"/>
              <a:t>Ongoing criminal case;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smtClean="0"/>
              <a:t>Trial date set for 7th Sept 2020;</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kern="120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smtClean="0"/>
              <a:t>Project information is evidence in the criminal case;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accent5">
                  <a:lumMod val="50000"/>
                </a:schemeClr>
              </a:solidFill>
              <a:latin typeface="Arial" panose="020B0604020202020204" pitchFamily="34" charset="0"/>
              <a:ea typeface="ＭＳ Ｐゴシック"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smtClean="0"/>
              <a:t>We remain limited in what information we are able to share at this point.  </a:t>
            </a:r>
            <a:endParaRPr lang="en-GB" sz="1200" b="0" kern="1200" dirty="0" smtClean="0">
              <a:solidFill>
                <a:schemeClr val="accent5">
                  <a:lumMod val="50000"/>
                </a:schemeClr>
              </a:solidFill>
              <a:latin typeface="Arial" panose="020B0604020202020204" pitchFamily="34" charset="0"/>
              <a:ea typeface="ＭＳ Ｐゴシック"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kern="120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smtClean="0"/>
              <a:t>Remediation Enforcement Strategy</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kern="120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smtClean="0"/>
              <a:t>Cost Recovery Protocol and updated guidance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kern="120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smtClean="0"/>
              <a:t>Enforcement Technical Advisory Group</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kern="120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kern="1200" dirty="0" smtClean="0"/>
              <a:t>Remediation enforcement through Environmental Liability  (Prevention and Remediation) Regulations (NI) 2009 process</a:t>
            </a:r>
            <a:endParaRPr lang="en-GB" sz="1200" b="0" kern="1200" dirty="0" smtClean="0">
              <a:solidFill>
                <a:schemeClr val="accent5">
                  <a:lumMod val="50000"/>
                </a:schemeClr>
              </a:solidFill>
              <a:latin typeface="Arial" panose="020B0604020202020204" pitchFamily="34" charset="0"/>
              <a:ea typeface="ＭＳ Ｐゴシック" charset="-128"/>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pPr>
                <a:defRPr/>
              </a:pPr>
              <a:t>5</a:t>
            </a:fld>
            <a:endParaRPr lang="en-US" dirty="0"/>
          </a:p>
        </p:txBody>
      </p:sp>
    </p:spTree>
    <p:extLst>
      <p:ext uri="{BB962C8B-B14F-4D97-AF65-F5344CB8AC3E}">
        <p14:creationId xmlns:p14="http://schemas.microsoft.com/office/powerpoint/2010/main" val="1079836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8A2D3D9-B938-AB43-AF9A-78E54573AE1A}" type="slidenum">
              <a:rPr lang="en-US" smtClean="0"/>
              <a:pPr>
                <a:defRPr/>
              </a:pPr>
              <a:t>7</a:t>
            </a:fld>
            <a:endParaRPr lang="en-US" dirty="0"/>
          </a:p>
        </p:txBody>
      </p:sp>
    </p:spTree>
    <p:extLst>
      <p:ext uri="{BB962C8B-B14F-4D97-AF65-F5344CB8AC3E}">
        <p14:creationId xmlns:p14="http://schemas.microsoft.com/office/powerpoint/2010/main" val="3688057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F450F3-C98A-4512-A75E-8B1E2B173BD3}" type="slidenum">
              <a:rPr lang="en-GB" smtClean="0"/>
              <a:t>23</a:t>
            </a:fld>
            <a:endParaRPr lang="en-GB"/>
          </a:p>
        </p:txBody>
      </p:sp>
    </p:spTree>
    <p:extLst>
      <p:ext uri="{BB962C8B-B14F-4D97-AF65-F5344CB8AC3E}">
        <p14:creationId xmlns:p14="http://schemas.microsoft.com/office/powerpoint/2010/main" val="418857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8DF450F3-C98A-4512-A75E-8B1E2B173BD3}" type="slidenum">
              <a:rPr lang="en-GB" smtClean="0"/>
              <a:t>24</a:t>
            </a:fld>
            <a:endParaRPr lang="en-GB"/>
          </a:p>
        </p:txBody>
      </p:sp>
    </p:spTree>
    <p:extLst>
      <p:ext uri="{BB962C8B-B14F-4D97-AF65-F5344CB8AC3E}">
        <p14:creationId xmlns:p14="http://schemas.microsoft.com/office/powerpoint/2010/main" val="90726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844">
              <a:defRPr/>
            </a:pPr>
            <a:endParaRPr lang="en-GB" baseline="0" dirty="0"/>
          </a:p>
        </p:txBody>
      </p:sp>
      <p:sp>
        <p:nvSpPr>
          <p:cNvPr id="4" name="Slide Number Placeholder 3"/>
          <p:cNvSpPr>
            <a:spLocks noGrp="1"/>
          </p:cNvSpPr>
          <p:nvPr>
            <p:ph type="sldNum" sz="quarter" idx="10"/>
          </p:nvPr>
        </p:nvSpPr>
        <p:spPr/>
        <p:txBody>
          <a:bodyPr/>
          <a:lstStyle/>
          <a:p>
            <a:fld id="{8DF450F3-C98A-4512-A75E-8B1E2B173BD3}" type="slidenum">
              <a:rPr lang="en-GB" smtClean="0"/>
              <a:t>25</a:t>
            </a:fld>
            <a:endParaRPr lang="en-GB"/>
          </a:p>
        </p:txBody>
      </p:sp>
    </p:spTree>
    <p:extLst>
      <p:ext uri="{BB962C8B-B14F-4D97-AF65-F5344CB8AC3E}">
        <p14:creationId xmlns:p14="http://schemas.microsoft.com/office/powerpoint/2010/main" val="2380616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8DF450F3-C98A-4512-A75E-8B1E2B173BD3}" type="slidenum">
              <a:rPr lang="en-GB" smtClean="0"/>
              <a:t>26</a:t>
            </a:fld>
            <a:endParaRPr lang="en-GB"/>
          </a:p>
        </p:txBody>
      </p:sp>
    </p:spTree>
    <p:extLst>
      <p:ext uri="{BB962C8B-B14F-4D97-AF65-F5344CB8AC3E}">
        <p14:creationId xmlns:p14="http://schemas.microsoft.com/office/powerpoint/2010/main" val="1789363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B7F5750-097A-4C61-9221-4299BA750F7E}"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6BC010-B0BB-4DAE-858B-EE1469DAE3A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2755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B7F5750-097A-4C61-9221-4299BA750F7E}"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6BC010-B0BB-4DAE-858B-EE1469DAE3A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4251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B7F5750-097A-4C61-9221-4299BA750F7E}"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6BC010-B0BB-4DAE-858B-EE1469DAE3A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5473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27822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NIW-PPT-TEMPLATES_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35879" cy="6858000"/>
          </a:xfrm>
          <a:prstGeom prst="rect">
            <a:avLst/>
          </a:prstGeom>
        </p:spPr>
      </p:pic>
      <p:sp>
        <p:nvSpPr>
          <p:cNvPr id="2" name="Title 1"/>
          <p:cNvSpPr>
            <a:spLocks noGrp="1"/>
          </p:cNvSpPr>
          <p:nvPr>
            <p:ph type="ctrTitle"/>
          </p:nvPr>
        </p:nvSpPr>
        <p:spPr>
          <a:xfrm>
            <a:off x="685800" y="2130427"/>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715879"/>
            <a:ext cx="6400800" cy="832745"/>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5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299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NIW-PPT-TEMPLATES-signoff.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2" y="0"/>
            <a:ext cx="9135879" cy="6858000"/>
          </a:xfrm>
          <a:prstGeom prst="rect">
            <a:avLst/>
          </a:prstGeom>
        </p:spPr>
      </p:pic>
      <p:sp>
        <p:nvSpPr>
          <p:cNvPr id="2" name="Date Placeholder 1"/>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123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NIW-PPT-TEMPLATES-signoff.jpg"/>
          <p:cNvPicPr>
            <a:picLocks noChangeAspect="1"/>
          </p:cNvPicPr>
          <p:nvPr userDrawn="1"/>
        </p:nvPicPr>
        <p:blipFill rotWithShape="1">
          <a:blip r:embed="rId2">
            <a:extLst>
              <a:ext uri="{28A0092B-C50C-407E-A947-70E740481C1C}">
                <a14:useLocalDpi xmlns:a14="http://schemas.microsoft.com/office/drawing/2010/main" val="0"/>
              </a:ext>
            </a:extLst>
          </a:blip>
          <a:srcRect t="67526"/>
          <a:stretch/>
        </p:blipFill>
        <p:spPr>
          <a:xfrm>
            <a:off x="8122" y="4630935"/>
            <a:ext cx="9135879" cy="2227065"/>
          </a:xfrm>
          <a:prstGeom prst="rect">
            <a:avLst/>
          </a:prstGeom>
        </p:spPr>
      </p:pic>
      <p:sp>
        <p:nvSpPr>
          <p:cNvPr id="2" name="Date Placeholder 1"/>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525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683636"/>
            <a:ext cx="7772400" cy="1362075"/>
          </a:xfrm>
        </p:spPr>
        <p:txBody>
          <a:bodyPr anchor="t"/>
          <a:lstStyle>
            <a:lvl1pPr algn="ctr">
              <a:defRPr sz="4000" b="1" cap="all">
                <a:solidFill>
                  <a:schemeClr val="bg1"/>
                </a:solidFill>
              </a:defRPr>
            </a:lvl1pPr>
          </a:lstStyle>
          <a:p>
            <a:r>
              <a:rPr lang="en-GB" dirty="0" smtClean="0"/>
              <a:t>Click to edit Master title style</a:t>
            </a:r>
            <a:endParaRPr lang="en-US" dirty="0"/>
          </a:p>
        </p:txBody>
      </p:sp>
      <p:sp>
        <p:nvSpPr>
          <p:cNvPr id="4" name="Date Placeholder 3"/>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123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786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50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B7F5750-097A-4C61-9221-4299BA750F7E}"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6BC010-B0BB-4DAE-858B-EE1469DAE3A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5560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074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432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061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388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F1BBC28-CBD3-7E42-9ABB-2E62BB7F1DEC}"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B2A280-91C2-3C49-9998-BA77797C14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355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0680080-7DC5-4497-A770-0F8627C9A35B}"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2298DC-4AE2-4160-A114-EE8B43625B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0979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680080-7DC5-4497-A770-0F8627C9A35B}"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2298DC-4AE2-4160-A114-EE8B43625B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752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680080-7DC5-4497-A770-0F8627C9A35B}"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2298DC-4AE2-4160-A114-EE8B43625B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0330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0680080-7DC5-4497-A770-0F8627C9A35B}" type="datetimeFigureOut">
              <a:rPr lang="en-GB" smtClean="0">
                <a:solidFill>
                  <a:prstClr val="black">
                    <a:tint val="75000"/>
                  </a:prstClr>
                </a:solidFill>
              </a:rPr>
              <a:pPr/>
              <a:t>18/11/2020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2298DC-4AE2-4160-A114-EE8B43625B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4680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0680080-7DC5-4497-A770-0F8627C9A35B}" type="datetimeFigureOut">
              <a:rPr lang="en-GB" smtClean="0">
                <a:solidFill>
                  <a:prstClr val="black">
                    <a:tint val="75000"/>
                  </a:prstClr>
                </a:solidFill>
              </a:rPr>
              <a:pPr/>
              <a:t>18/11/2020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42298DC-4AE2-4160-A114-EE8B43625B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0668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F5750-097A-4C61-9221-4299BA750F7E}"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6BC010-B0BB-4DAE-858B-EE1469DAE3A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2008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0680080-7DC5-4497-A770-0F8627C9A35B}" type="datetimeFigureOut">
              <a:rPr lang="en-GB" smtClean="0">
                <a:solidFill>
                  <a:prstClr val="black">
                    <a:tint val="75000"/>
                  </a:prstClr>
                </a:solidFill>
              </a:rPr>
              <a:pPr/>
              <a:t>18/11/2020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42298DC-4AE2-4160-A114-EE8B43625B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3724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80080-7DC5-4497-A770-0F8627C9A35B}" type="datetimeFigureOut">
              <a:rPr lang="en-GB" smtClean="0">
                <a:solidFill>
                  <a:prstClr val="black">
                    <a:tint val="75000"/>
                  </a:prstClr>
                </a:solidFill>
              </a:rPr>
              <a:pPr/>
              <a:t>18/11/2020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42298DC-4AE2-4160-A114-EE8B43625B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1677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80080-7DC5-4497-A770-0F8627C9A35B}" type="datetimeFigureOut">
              <a:rPr lang="en-GB" smtClean="0">
                <a:solidFill>
                  <a:prstClr val="black">
                    <a:tint val="75000"/>
                  </a:prstClr>
                </a:solidFill>
              </a:rPr>
              <a:pPr/>
              <a:t>18/11/2020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2298DC-4AE2-4160-A114-EE8B43625B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5205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80080-7DC5-4497-A770-0F8627C9A35B}" type="datetimeFigureOut">
              <a:rPr lang="en-GB" smtClean="0">
                <a:solidFill>
                  <a:prstClr val="black">
                    <a:tint val="75000"/>
                  </a:prstClr>
                </a:solidFill>
              </a:rPr>
              <a:pPr/>
              <a:t>18/11/2020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2298DC-4AE2-4160-A114-EE8B43625B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2146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680080-7DC5-4497-A770-0F8627C9A35B}"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2298DC-4AE2-4160-A114-EE8B43625B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0721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680080-7DC5-4497-A770-0F8627C9A35B}"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2298DC-4AE2-4160-A114-EE8B43625B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8350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5C7207-47CA-4E03-A59F-F75D2EDB590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850EEE45-A17A-4BF3-A0AD-3CCF0969D37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3C84830B-549F-4D72-AC28-30C65FA657B9}"/>
              </a:ext>
            </a:extLst>
          </p:cNvPr>
          <p:cNvSpPr>
            <a:spLocks noGrp="1"/>
          </p:cNvSpPr>
          <p:nvPr>
            <p:ph type="dt" sz="half" idx="10"/>
          </p:nvPr>
        </p:nvSpPr>
        <p:spPr/>
        <p:txBody>
          <a:bodyPr/>
          <a:lstStyle/>
          <a:p>
            <a:fld id="{53094A8A-089E-40D0-A1F8-851D59A87052}"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15CFA526-A74B-41C9-A444-A7A7C4D4651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9C27372-2719-4BDE-B067-6076DFDF040C}"/>
              </a:ext>
            </a:extLst>
          </p:cNvPr>
          <p:cNvSpPr>
            <a:spLocks noGrp="1"/>
          </p:cNvSpPr>
          <p:nvPr>
            <p:ph type="sldNum" sz="quarter" idx="12"/>
          </p:nvPr>
        </p:nvSpPr>
        <p:spPr/>
        <p:txBody>
          <a:bodyPr/>
          <a:lstStyle/>
          <a:p>
            <a:fld id="{1BC81C0C-2298-4A71-86CA-D4744A9D5F1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42483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99630-5926-4583-BE93-F99FC9F612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46603F4-CD5D-4399-908B-2AF3A07F11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6BAFB89-5B8D-47E5-A065-2C3D3D7EA25E}"/>
              </a:ext>
            </a:extLst>
          </p:cNvPr>
          <p:cNvSpPr>
            <a:spLocks noGrp="1"/>
          </p:cNvSpPr>
          <p:nvPr>
            <p:ph type="dt" sz="half" idx="10"/>
          </p:nvPr>
        </p:nvSpPr>
        <p:spPr/>
        <p:txBody>
          <a:bodyPr/>
          <a:lstStyle/>
          <a:p>
            <a:fld id="{53094A8A-089E-40D0-A1F8-851D59A87052}"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9C1D0265-6AC3-46E8-A9AF-AB7422C1737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252B3D70-F01E-4F4F-B60A-9063B5834D2D}"/>
              </a:ext>
            </a:extLst>
          </p:cNvPr>
          <p:cNvSpPr>
            <a:spLocks noGrp="1"/>
          </p:cNvSpPr>
          <p:nvPr>
            <p:ph type="sldNum" sz="quarter" idx="12"/>
          </p:nvPr>
        </p:nvSpPr>
        <p:spPr/>
        <p:txBody>
          <a:bodyPr/>
          <a:lstStyle/>
          <a:p>
            <a:fld id="{1BC81C0C-2298-4A71-86CA-D4744A9D5F1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493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B6F40C-05C1-491A-B357-70700C536A8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206C331-7A7B-4FD2-8BB9-C6678D6F9C9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9B4C488-ADFC-4F4F-98EE-F63F7AFE8CD3}"/>
              </a:ext>
            </a:extLst>
          </p:cNvPr>
          <p:cNvSpPr>
            <a:spLocks noGrp="1"/>
          </p:cNvSpPr>
          <p:nvPr>
            <p:ph type="dt" sz="half" idx="10"/>
          </p:nvPr>
        </p:nvSpPr>
        <p:spPr/>
        <p:txBody>
          <a:bodyPr/>
          <a:lstStyle/>
          <a:p>
            <a:fld id="{53094A8A-089E-40D0-A1F8-851D59A87052}"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2E895C6D-7064-4432-B064-874B0C0A673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4923482C-28D9-4D3D-9779-2C9F92B87E79}"/>
              </a:ext>
            </a:extLst>
          </p:cNvPr>
          <p:cNvSpPr>
            <a:spLocks noGrp="1"/>
          </p:cNvSpPr>
          <p:nvPr>
            <p:ph type="sldNum" sz="quarter" idx="12"/>
          </p:nvPr>
        </p:nvSpPr>
        <p:spPr/>
        <p:txBody>
          <a:bodyPr/>
          <a:lstStyle/>
          <a:p>
            <a:fld id="{1BC81C0C-2298-4A71-86CA-D4744A9D5F1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5027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CE48C-B80C-4574-AAC9-60EFD01E88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29DF712-2772-4249-A23D-9B5A9C27F93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DB07FECE-966C-4727-A2C6-9F1B5E9AEAB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B8D40306-308C-4077-920A-252288667B30}"/>
              </a:ext>
            </a:extLst>
          </p:cNvPr>
          <p:cNvSpPr>
            <a:spLocks noGrp="1"/>
          </p:cNvSpPr>
          <p:nvPr>
            <p:ph type="dt" sz="half" idx="10"/>
          </p:nvPr>
        </p:nvSpPr>
        <p:spPr/>
        <p:txBody>
          <a:bodyPr/>
          <a:lstStyle/>
          <a:p>
            <a:fld id="{53094A8A-089E-40D0-A1F8-851D59A87052}" type="datetimeFigureOut">
              <a:rPr lang="en-GB" smtClean="0">
                <a:solidFill>
                  <a:prstClr val="black">
                    <a:tint val="75000"/>
                  </a:prstClr>
                </a:solidFill>
              </a:rPr>
              <a:pPr/>
              <a:t>18/11/2020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7E1DEFF5-94BC-4EA6-BF82-556DDDD681EB}"/>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E8DEF5FC-2CB3-4588-AAF5-E0DA396E9374}"/>
              </a:ext>
            </a:extLst>
          </p:cNvPr>
          <p:cNvSpPr>
            <a:spLocks noGrp="1"/>
          </p:cNvSpPr>
          <p:nvPr>
            <p:ph type="sldNum" sz="quarter" idx="12"/>
          </p:nvPr>
        </p:nvSpPr>
        <p:spPr/>
        <p:txBody>
          <a:bodyPr/>
          <a:lstStyle/>
          <a:p>
            <a:fld id="{1BC81C0C-2298-4A71-86CA-D4744A9D5F1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940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B7F5750-097A-4C61-9221-4299BA750F7E}" type="datetimeFigureOut">
              <a:rPr lang="en-GB" smtClean="0">
                <a:solidFill>
                  <a:prstClr val="black">
                    <a:tint val="75000"/>
                  </a:prstClr>
                </a:solidFill>
              </a:rPr>
              <a:pPr/>
              <a:t>18/11/2020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6BC010-B0BB-4DAE-858B-EE1469DAE3A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1181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55F801-DD56-442C-BBDC-668E51550939}"/>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74CDB12-24B0-4D44-AEBC-982BB19BB04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E77F153-ACC4-4662-96EF-54987AF2501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4093EA7B-04DB-4257-BCEB-11E274F30BB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C564BE-82F0-44AC-B4AC-BFC95E8EE09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0D916748-D859-4BD4-A600-F0300CC8DE2C}"/>
              </a:ext>
            </a:extLst>
          </p:cNvPr>
          <p:cNvSpPr>
            <a:spLocks noGrp="1"/>
          </p:cNvSpPr>
          <p:nvPr>
            <p:ph type="dt" sz="half" idx="10"/>
          </p:nvPr>
        </p:nvSpPr>
        <p:spPr/>
        <p:txBody>
          <a:bodyPr/>
          <a:lstStyle/>
          <a:p>
            <a:fld id="{53094A8A-089E-40D0-A1F8-851D59A87052}" type="datetimeFigureOut">
              <a:rPr lang="en-GB" smtClean="0">
                <a:solidFill>
                  <a:prstClr val="black">
                    <a:tint val="75000"/>
                  </a:prstClr>
                </a:solidFill>
              </a:rPr>
              <a:pPr/>
              <a:t>18/11/2020</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0DD199E7-C9C1-406C-BA90-8919F40C44F7}"/>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A2F35263-D862-4CD8-8BC1-66700C43463F}"/>
              </a:ext>
            </a:extLst>
          </p:cNvPr>
          <p:cNvSpPr>
            <a:spLocks noGrp="1"/>
          </p:cNvSpPr>
          <p:nvPr>
            <p:ph type="sldNum" sz="quarter" idx="12"/>
          </p:nvPr>
        </p:nvSpPr>
        <p:spPr/>
        <p:txBody>
          <a:bodyPr/>
          <a:lstStyle/>
          <a:p>
            <a:fld id="{1BC81C0C-2298-4A71-86CA-D4744A9D5F1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3961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8F84CB-EC74-4EC1-A1FC-B44D2A9D696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5389BBB4-2BC3-4B72-ACF7-D473C355528D}"/>
              </a:ext>
            </a:extLst>
          </p:cNvPr>
          <p:cNvSpPr>
            <a:spLocks noGrp="1"/>
          </p:cNvSpPr>
          <p:nvPr>
            <p:ph type="dt" sz="half" idx="10"/>
          </p:nvPr>
        </p:nvSpPr>
        <p:spPr/>
        <p:txBody>
          <a:bodyPr/>
          <a:lstStyle/>
          <a:p>
            <a:fld id="{53094A8A-089E-40D0-A1F8-851D59A87052}" type="datetimeFigureOut">
              <a:rPr lang="en-GB" smtClean="0">
                <a:solidFill>
                  <a:prstClr val="black">
                    <a:tint val="75000"/>
                  </a:prstClr>
                </a:solidFill>
              </a:rPr>
              <a:pPr/>
              <a:t>18/11/2020</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EE0DF245-FB34-4B90-99C0-700D59C00549}"/>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FA0490D2-99A6-4201-BA34-64F28695A0D9}"/>
              </a:ext>
            </a:extLst>
          </p:cNvPr>
          <p:cNvSpPr>
            <a:spLocks noGrp="1"/>
          </p:cNvSpPr>
          <p:nvPr>
            <p:ph type="sldNum" sz="quarter" idx="12"/>
          </p:nvPr>
        </p:nvSpPr>
        <p:spPr/>
        <p:txBody>
          <a:bodyPr/>
          <a:lstStyle/>
          <a:p>
            <a:fld id="{1BC81C0C-2298-4A71-86CA-D4744A9D5F1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33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159922C-C87E-4A6F-9B9E-BE4D4A4EE81D}"/>
              </a:ext>
            </a:extLst>
          </p:cNvPr>
          <p:cNvSpPr>
            <a:spLocks noGrp="1"/>
          </p:cNvSpPr>
          <p:nvPr>
            <p:ph type="dt" sz="half" idx="10"/>
          </p:nvPr>
        </p:nvSpPr>
        <p:spPr/>
        <p:txBody>
          <a:bodyPr/>
          <a:lstStyle/>
          <a:p>
            <a:fld id="{53094A8A-089E-40D0-A1F8-851D59A87052}" type="datetimeFigureOut">
              <a:rPr lang="en-GB" smtClean="0">
                <a:solidFill>
                  <a:prstClr val="black">
                    <a:tint val="75000"/>
                  </a:prstClr>
                </a:solidFill>
              </a:rPr>
              <a:pPr/>
              <a:t>18/11/2020</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4CE3EF3F-CFAD-4FC8-99EB-906C2EB2427D}"/>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A0532095-F543-4AB5-A0FF-DEF5919697DA}"/>
              </a:ext>
            </a:extLst>
          </p:cNvPr>
          <p:cNvSpPr>
            <a:spLocks noGrp="1"/>
          </p:cNvSpPr>
          <p:nvPr>
            <p:ph type="sldNum" sz="quarter" idx="12"/>
          </p:nvPr>
        </p:nvSpPr>
        <p:spPr/>
        <p:txBody>
          <a:bodyPr/>
          <a:lstStyle/>
          <a:p>
            <a:fld id="{1BC81C0C-2298-4A71-86CA-D4744A9D5F1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4375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BF8220-5EC5-460A-99BF-9960D021763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7FB18E5-2556-4DDC-A558-0532B97E532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ECBE59F7-6054-4955-9EE7-68F47690A50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E569356F-00C2-4F9B-835D-E55CF6671C14}"/>
              </a:ext>
            </a:extLst>
          </p:cNvPr>
          <p:cNvSpPr>
            <a:spLocks noGrp="1"/>
          </p:cNvSpPr>
          <p:nvPr>
            <p:ph type="dt" sz="half" idx="10"/>
          </p:nvPr>
        </p:nvSpPr>
        <p:spPr/>
        <p:txBody>
          <a:bodyPr/>
          <a:lstStyle/>
          <a:p>
            <a:fld id="{53094A8A-089E-40D0-A1F8-851D59A87052}" type="datetimeFigureOut">
              <a:rPr lang="en-GB" smtClean="0">
                <a:solidFill>
                  <a:prstClr val="black">
                    <a:tint val="75000"/>
                  </a:prstClr>
                </a:solidFill>
              </a:rPr>
              <a:pPr/>
              <a:t>18/11/2020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DAB40D62-9904-4A5E-AD2C-00F804B49FC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431DC30C-A103-4FE8-9AA1-7D0A4475FDFD}"/>
              </a:ext>
            </a:extLst>
          </p:cNvPr>
          <p:cNvSpPr>
            <a:spLocks noGrp="1"/>
          </p:cNvSpPr>
          <p:nvPr>
            <p:ph type="sldNum" sz="quarter" idx="12"/>
          </p:nvPr>
        </p:nvSpPr>
        <p:spPr/>
        <p:txBody>
          <a:bodyPr/>
          <a:lstStyle/>
          <a:p>
            <a:fld id="{1BC81C0C-2298-4A71-86CA-D4744A9D5F1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6363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A6F407-EBC3-4B30-A950-278D454C4E9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344B7ECC-8BFF-43B4-A7CB-BBD94C044F2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xmlns="" id="{36B27436-9B0C-4BB9-97A7-3D406ED9992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EEDFD11B-D445-4901-9206-5E35847997C3}"/>
              </a:ext>
            </a:extLst>
          </p:cNvPr>
          <p:cNvSpPr>
            <a:spLocks noGrp="1"/>
          </p:cNvSpPr>
          <p:nvPr>
            <p:ph type="dt" sz="half" idx="10"/>
          </p:nvPr>
        </p:nvSpPr>
        <p:spPr/>
        <p:txBody>
          <a:bodyPr/>
          <a:lstStyle/>
          <a:p>
            <a:fld id="{53094A8A-089E-40D0-A1F8-851D59A87052}" type="datetimeFigureOut">
              <a:rPr lang="en-GB" smtClean="0">
                <a:solidFill>
                  <a:prstClr val="black">
                    <a:tint val="75000"/>
                  </a:prstClr>
                </a:solidFill>
              </a:rPr>
              <a:pPr/>
              <a:t>18/11/2020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99EC2ACE-DDD1-4B29-A388-E25AE9FDE3E2}"/>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CD7E8EB3-C168-4DB4-B0E9-8E5FC4D8BFCF}"/>
              </a:ext>
            </a:extLst>
          </p:cNvPr>
          <p:cNvSpPr>
            <a:spLocks noGrp="1"/>
          </p:cNvSpPr>
          <p:nvPr>
            <p:ph type="sldNum" sz="quarter" idx="12"/>
          </p:nvPr>
        </p:nvSpPr>
        <p:spPr/>
        <p:txBody>
          <a:bodyPr/>
          <a:lstStyle/>
          <a:p>
            <a:fld id="{1BC81C0C-2298-4A71-86CA-D4744A9D5F1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7387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EACB45-FB75-48C3-AF54-1A4AC4F9AF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6271AA32-777D-48E1-A377-B8EAD70FE9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E10DD66-CD28-4A02-9375-472A1054AAAD}"/>
              </a:ext>
            </a:extLst>
          </p:cNvPr>
          <p:cNvSpPr>
            <a:spLocks noGrp="1"/>
          </p:cNvSpPr>
          <p:nvPr>
            <p:ph type="dt" sz="half" idx="10"/>
          </p:nvPr>
        </p:nvSpPr>
        <p:spPr/>
        <p:txBody>
          <a:bodyPr/>
          <a:lstStyle/>
          <a:p>
            <a:fld id="{53094A8A-089E-40D0-A1F8-851D59A87052}"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ED2475D4-585E-4658-9BFA-17538DEF55A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F28A4B6C-AAF8-424F-9130-8196111F497F}"/>
              </a:ext>
            </a:extLst>
          </p:cNvPr>
          <p:cNvSpPr>
            <a:spLocks noGrp="1"/>
          </p:cNvSpPr>
          <p:nvPr>
            <p:ph type="sldNum" sz="quarter" idx="12"/>
          </p:nvPr>
        </p:nvSpPr>
        <p:spPr/>
        <p:txBody>
          <a:bodyPr/>
          <a:lstStyle/>
          <a:p>
            <a:fld id="{1BC81C0C-2298-4A71-86CA-D4744A9D5F1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5829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88D6C71-D448-4030-9E95-D8FAAC28AD8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5988B8D4-7FC6-473D-972B-2DCDD153BE2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1ACE4C0-AD3F-4F7E-8869-730AF5A4142F}"/>
              </a:ext>
            </a:extLst>
          </p:cNvPr>
          <p:cNvSpPr>
            <a:spLocks noGrp="1"/>
          </p:cNvSpPr>
          <p:nvPr>
            <p:ph type="dt" sz="half" idx="10"/>
          </p:nvPr>
        </p:nvSpPr>
        <p:spPr/>
        <p:txBody>
          <a:bodyPr/>
          <a:lstStyle/>
          <a:p>
            <a:fld id="{53094A8A-089E-40D0-A1F8-851D59A87052}" type="datetimeFigureOut">
              <a:rPr lang="en-GB" smtClean="0">
                <a:solidFill>
                  <a:prstClr val="black">
                    <a:tint val="75000"/>
                  </a:prstClr>
                </a:solidFill>
              </a:rPr>
              <a:pPr/>
              <a:t>18/11/2020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19D5A8A0-F176-4BA3-98B9-BFA0598881C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5996DF63-6885-4298-B954-A46DD49831A0}"/>
              </a:ext>
            </a:extLst>
          </p:cNvPr>
          <p:cNvSpPr>
            <a:spLocks noGrp="1"/>
          </p:cNvSpPr>
          <p:nvPr>
            <p:ph type="sldNum" sz="quarter" idx="12"/>
          </p:nvPr>
        </p:nvSpPr>
        <p:spPr/>
        <p:txBody>
          <a:bodyPr/>
          <a:lstStyle/>
          <a:p>
            <a:fld id="{1BC81C0C-2298-4A71-86CA-D4744A9D5F1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9522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B7F5750-097A-4C61-9221-4299BA750F7E}" type="datetimeFigureOut">
              <a:rPr lang="en-GB" smtClean="0">
                <a:solidFill>
                  <a:prstClr val="black">
                    <a:tint val="75000"/>
                  </a:prstClr>
                </a:solidFill>
              </a:rPr>
              <a:pPr/>
              <a:t>18/11/2020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56BC010-B0BB-4DAE-858B-EE1469DAE3A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475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B7F5750-097A-4C61-9221-4299BA750F7E}" type="datetimeFigureOut">
              <a:rPr lang="en-GB" smtClean="0">
                <a:solidFill>
                  <a:prstClr val="black">
                    <a:tint val="75000"/>
                  </a:prstClr>
                </a:solidFill>
              </a:rPr>
              <a:pPr/>
              <a:t>18/11/2020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56BC010-B0BB-4DAE-858B-EE1469DAE3A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382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F5750-097A-4C61-9221-4299BA750F7E}" type="datetimeFigureOut">
              <a:rPr lang="en-GB" smtClean="0">
                <a:solidFill>
                  <a:prstClr val="black">
                    <a:tint val="75000"/>
                  </a:prstClr>
                </a:solidFill>
              </a:rPr>
              <a:pPr/>
              <a:t>18/11/2020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56BC010-B0BB-4DAE-858B-EE1469DAE3A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6956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F5750-097A-4C61-9221-4299BA750F7E}" type="datetimeFigureOut">
              <a:rPr lang="en-GB" smtClean="0">
                <a:solidFill>
                  <a:prstClr val="black">
                    <a:tint val="75000"/>
                  </a:prstClr>
                </a:solidFill>
              </a:rPr>
              <a:pPr/>
              <a:t>18/11/2020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6BC010-B0BB-4DAE-858B-EE1469DAE3A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3433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F5750-097A-4C61-9221-4299BA750F7E}" type="datetimeFigureOut">
              <a:rPr lang="en-GB" smtClean="0">
                <a:solidFill>
                  <a:prstClr val="black">
                    <a:tint val="75000"/>
                  </a:prstClr>
                </a:solidFill>
              </a:rPr>
              <a:pPr/>
              <a:t>18/11/2020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6BC010-B0BB-4DAE-858B-EE1469DAE3A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6276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B7F5750-097A-4C61-9221-4299BA750F7E}" type="datetimeFigureOut">
              <a:rPr lang="en-GB" smtClean="0">
                <a:solidFill>
                  <a:prstClr val="black">
                    <a:tint val="75000"/>
                  </a:prstClr>
                </a:solidFill>
                <a:latin typeface="Calibri"/>
              </a:rPr>
              <a:pPr eaLnBrk="1" fontAlgn="auto" hangingPunct="1">
                <a:spcBef>
                  <a:spcPts val="0"/>
                </a:spcBef>
                <a:spcAft>
                  <a:spcPts val="0"/>
                </a:spcAft>
              </a:pPr>
              <a:t>18/11/2020</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F56BC010-B0BB-4DAE-858B-EE1469DAE3AC}" type="slidenum">
              <a:rPr lang="en-GB" smtClean="0">
                <a:solidFill>
                  <a:prstClr val="black">
                    <a:tint val="75000"/>
                  </a:prstClr>
                </a:solidFill>
                <a:latin typeface="Calibri"/>
              </a:rPr>
              <a:pPr eaLnBrk="1" fontAlgn="auto" hangingPunct="1">
                <a:spcBef>
                  <a:spcPts val="0"/>
                </a:spcBef>
                <a:spcAft>
                  <a:spcPts val="0"/>
                </a:spcAft>
              </a:pPr>
              <a:t>‹#›</a:t>
            </a:fld>
            <a:endParaRPr lang="en-GB">
              <a:solidFill>
                <a:prstClr val="black">
                  <a:tint val="75000"/>
                </a:prstClr>
              </a:solidFill>
              <a:latin typeface="Calibri"/>
            </a:endParaRPr>
          </a:p>
        </p:txBody>
      </p:sp>
      <p:cxnSp>
        <p:nvCxnSpPr>
          <p:cNvPr id="7" name="Straight Connector 7"/>
          <p:cNvCxnSpPr>
            <a:cxnSpLocks noChangeShapeType="1"/>
          </p:cNvCxnSpPr>
          <p:nvPr userDrawn="1"/>
        </p:nvCxnSpPr>
        <p:spPr bwMode="auto">
          <a:xfrm>
            <a:off x="228600" y="5486400"/>
            <a:ext cx="8686800" cy="1588"/>
          </a:xfrm>
          <a:prstGeom prst="line">
            <a:avLst/>
          </a:prstGeom>
          <a:noFill/>
          <a:ln w="38100">
            <a:solidFill>
              <a:srgbClr val="029434"/>
            </a:solidFill>
            <a:round/>
            <a:headEnd/>
            <a:tailEnd/>
          </a:ln>
        </p:spPr>
      </p:cxnSp>
      <p:pic>
        <p:nvPicPr>
          <p:cNvPr id="8" name="Picture 7" descr="NIEA Logo.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38201" y="5867401"/>
            <a:ext cx="2976471" cy="650386"/>
          </a:xfrm>
          <a:prstGeom prst="rect">
            <a:avLst/>
          </a:prstGeom>
        </p:spPr>
      </p:pic>
      <p:pic>
        <p:nvPicPr>
          <p:cNvPr id="9" name="Picture 8" descr="Agency Statement.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257801" y="5791202"/>
            <a:ext cx="3018107" cy="757171"/>
          </a:xfrm>
          <a:prstGeom prst="rect">
            <a:avLst/>
          </a:prstGeom>
        </p:spPr>
      </p:pic>
    </p:spTree>
    <p:extLst>
      <p:ext uri="{BB962C8B-B14F-4D97-AF65-F5344CB8AC3E}">
        <p14:creationId xmlns:p14="http://schemas.microsoft.com/office/powerpoint/2010/main" val="386697215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NIW PPT TEMPLATES_  copy 2.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0"/>
            <a:ext cx="9135879" cy="6858000"/>
          </a:xfrm>
          <a:prstGeom prst="rect">
            <a:avLst/>
          </a:prstGeom>
        </p:spPr>
      </p:pic>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 36pt</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 body 24pt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F1BBC28-CBD3-7E42-9ABB-2E62BB7F1DEC}" type="datetimeFigureOut">
              <a:rPr lang="en-US" smtClean="0">
                <a:solidFill>
                  <a:prstClr val="black">
                    <a:tint val="75000"/>
                  </a:prstClr>
                </a:solidFill>
                <a:latin typeface="Calibri"/>
              </a:rPr>
              <a:pPr eaLnBrk="1" fontAlgn="auto" hangingPunct="1">
                <a:spcBef>
                  <a:spcPts val="0"/>
                </a:spcBef>
                <a:spcAft>
                  <a:spcPts val="0"/>
                </a:spcAft>
              </a:pPr>
              <a:t>11/18/2020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25B2A280-91C2-3C49-9998-BA77797C143D}"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251386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457189" rtl="0" eaLnBrk="1" latinLnBrk="0" hangingPunct="1">
        <a:spcBef>
          <a:spcPct val="0"/>
        </a:spcBef>
        <a:buNone/>
        <a:defRPr sz="36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24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0680080-7DC5-4497-A770-0F8627C9A35B}" type="datetimeFigureOut">
              <a:rPr lang="en-GB" smtClean="0">
                <a:solidFill>
                  <a:prstClr val="black">
                    <a:tint val="75000"/>
                  </a:prstClr>
                </a:solidFill>
                <a:latin typeface="Calibri" panose="020F0502020204030204"/>
              </a:rPr>
              <a:pPr eaLnBrk="1" fontAlgn="auto" hangingPunct="1">
                <a:spcBef>
                  <a:spcPts val="0"/>
                </a:spcBef>
                <a:spcAft>
                  <a:spcPts val="0"/>
                </a:spcAft>
              </a:pPr>
              <a:t>18/11/2020</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842298DC-4AE2-4160-A114-EE8B43625BC8}" type="slidenum">
              <a:rPr lang="en-GB" smtClean="0">
                <a:solidFill>
                  <a:prstClr val="black">
                    <a:tint val="75000"/>
                  </a:prstClr>
                </a:solidFill>
                <a:latin typeface="Calibri" panose="020F0502020204030204"/>
              </a:rPr>
              <a:pPr eaLnBrk="1" fontAlgn="auto" hangingPunct="1">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77488299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8186605-E8BF-46E1-A5B7-38C11E0D978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CA4F957-8E82-40D8-B5C0-6B7F1FFD349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DDF15B1-D1D6-4FE3-9416-1A56331C571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53094A8A-089E-40D0-A1F8-851D59A87052}" type="datetimeFigureOut">
              <a:rPr lang="en-GB" smtClean="0">
                <a:solidFill>
                  <a:prstClr val="black">
                    <a:tint val="75000"/>
                  </a:prstClr>
                </a:solidFill>
                <a:latin typeface="Calibri" panose="020F0502020204030204"/>
              </a:rPr>
              <a:pPr eaLnBrk="1" fontAlgn="auto" hangingPunct="1">
                <a:spcBef>
                  <a:spcPts val="0"/>
                </a:spcBef>
                <a:spcAft>
                  <a:spcPts val="0"/>
                </a:spcAft>
              </a:pPr>
              <a:t>18/11/2020</a:t>
            </a:fld>
            <a:endParaRPr lang="en-GB">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19A8B524-97ED-4B58-A879-7B98081B11A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747CF23-2475-4500-95F5-E64A918FA54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1BC81C0C-2298-4A71-86CA-D4744A9D5F12}" type="slidenum">
              <a:rPr lang="en-GB" smtClean="0">
                <a:solidFill>
                  <a:prstClr val="black">
                    <a:tint val="75000"/>
                  </a:prstClr>
                </a:solidFill>
                <a:latin typeface="Calibri" panose="020F0502020204030204"/>
              </a:rPr>
              <a:pPr eaLnBrk="1" fontAlgn="auto" hangingPunct="1">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93300735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oogle.com/url?sa=i&amp;url=https://www.processinstruments.co.uk/news/northern-ireland-water-awards-contract-pi/&amp;psig=AOvVaw2bbuC1MG9TdBdtyfuw7pip&amp;ust=1581153064711000&amp;source=images&amp;cd=vfe&amp;ved=0CAIQjRxqFwoTCKiaxa-Mv-cCFQAAAAAdAAAAABAD" TargetMode="Externa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daera-ni.gov.uk/articles/duties-drinking-water-inspectorate-dwi"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685800" y="1447800"/>
            <a:ext cx="8153400" cy="4038600"/>
          </a:xfrm>
        </p:spPr>
        <p:txBody>
          <a:bodyPr/>
          <a:lstStyle/>
          <a:p>
            <a:pPr marL="0" indent="0" eaLnBrk="1" hangingPunct="1">
              <a:lnSpc>
                <a:spcPct val="90000"/>
              </a:lnSpc>
            </a:pPr>
            <a:endParaRPr lang="en-GB" sz="2200" dirty="0" smtClean="0"/>
          </a:p>
          <a:p>
            <a:pPr marL="0" indent="0" eaLnBrk="1" hangingPunct="1">
              <a:lnSpc>
                <a:spcPct val="90000"/>
              </a:lnSpc>
            </a:pPr>
            <a:endParaRPr lang="en-GB"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855" y="620688"/>
            <a:ext cx="8886641" cy="4680520"/>
          </a:xfrm>
          <a:prstGeom prst="rect">
            <a:avLst/>
          </a:prstGeom>
        </p:spPr>
      </p:pic>
      <p:sp>
        <p:nvSpPr>
          <p:cNvPr id="14338" name="Rectangle 2"/>
          <p:cNvSpPr>
            <a:spLocks noGrp="1" noChangeArrowheads="1"/>
          </p:cNvSpPr>
          <p:nvPr>
            <p:ph type="title"/>
          </p:nvPr>
        </p:nvSpPr>
        <p:spPr>
          <a:xfrm>
            <a:off x="-180528" y="-17512"/>
            <a:ext cx="9019728" cy="762000"/>
          </a:xfrm>
        </p:spPr>
        <p:txBody>
          <a:bodyPr>
            <a:noAutofit/>
          </a:bodyPr>
          <a:lstStyle/>
          <a:p>
            <a:pPr algn="ctr" eaLnBrk="1" hangingPunct="1"/>
            <a:r>
              <a:rPr lang="en-GB" sz="4400" b="1" dirty="0">
                <a:solidFill>
                  <a:srgbClr val="002060"/>
                </a:solidFill>
                <a:ea typeface="+mn-ea"/>
                <a:cs typeface="Segoe UI Semilight" panose="020B0402040204020203" pitchFamily="34" charset="0"/>
              </a:rPr>
              <a:t>Mobuoy Remediation Project</a:t>
            </a:r>
          </a:p>
        </p:txBody>
      </p:sp>
      <p:sp>
        <p:nvSpPr>
          <p:cNvPr id="2" name="Rectangle 1"/>
          <p:cNvSpPr/>
          <p:nvPr/>
        </p:nvSpPr>
        <p:spPr>
          <a:xfrm>
            <a:off x="1835696" y="744488"/>
            <a:ext cx="5301452"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Covid-19 Update</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142655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83568" y="764704"/>
            <a:ext cx="7848872" cy="4392488"/>
          </a:xfrm>
          <a:prstGeom prst="rect">
            <a:avLst/>
          </a:prstGeom>
        </p:spPr>
        <p:txBody>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marL="0" indent="0"/>
            <a:endParaRPr lang="en-GB" sz="1800" kern="0" dirty="0">
              <a:solidFill>
                <a:srgbClr val="333399">
                  <a:lumMod val="50000"/>
                </a:srgbClr>
              </a:solidFill>
              <a:latin typeface="Arial"/>
            </a:endParaRPr>
          </a:p>
          <a:p>
            <a:pPr defTabSz="685800" eaLnBrk="1" fontAlgn="auto" hangingPunct="1">
              <a:spcBef>
                <a:spcPts val="0"/>
              </a:spcBef>
              <a:spcAft>
                <a:spcPts val="0"/>
              </a:spcAft>
              <a:buFont typeface="Arial" panose="020B0604020202020204" pitchFamily="34" charset="0"/>
              <a:buChar char="•"/>
              <a:defRPr/>
            </a:pPr>
            <a:r>
              <a:rPr lang="en-GB" sz="3200" dirty="0">
                <a:solidFill>
                  <a:srgbClr val="002060"/>
                </a:solidFill>
                <a:ea typeface="+mn-ea"/>
                <a:cs typeface="+mn-cs"/>
              </a:rPr>
              <a:t>Ongoing environmental monitoring</a:t>
            </a:r>
            <a:r>
              <a:rPr lang="en-GB" sz="3200" dirty="0" smtClean="0">
                <a:solidFill>
                  <a:srgbClr val="002060"/>
                </a:solidFill>
                <a:ea typeface="+mn-ea"/>
                <a:cs typeface="+mn-cs"/>
              </a:rPr>
              <a:t>;</a:t>
            </a:r>
          </a:p>
          <a:p>
            <a:pPr defTabSz="685800" eaLnBrk="1" fontAlgn="auto" hangingPunct="1">
              <a:spcBef>
                <a:spcPts val="0"/>
              </a:spcBef>
              <a:spcAft>
                <a:spcPts val="0"/>
              </a:spcAft>
              <a:buFont typeface="Arial" panose="020B0604020202020204" pitchFamily="34" charset="0"/>
              <a:buChar char="•"/>
              <a:defRPr/>
            </a:pPr>
            <a:r>
              <a:rPr lang="en-GB" sz="3200" dirty="0" smtClean="0">
                <a:solidFill>
                  <a:srgbClr val="002060"/>
                </a:solidFill>
                <a:ea typeface="+mn-ea"/>
                <a:cs typeface="+mn-cs"/>
              </a:rPr>
              <a:t>Develop </a:t>
            </a:r>
            <a:r>
              <a:rPr lang="en-GB" sz="3200" dirty="0">
                <a:solidFill>
                  <a:srgbClr val="002060"/>
                </a:solidFill>
                <a:ea typeface="+mn-ea"/>
                <a:cs typeface="+mn-cs"/>
              </a:rPr>
              <a:t>Site Vision with community / stakeholder engagement; </a:t>
            </a:r>
            <a:endParaRPr lang="en-GB" sz="3200" dirty="0" smtClean="0">
              <a:solidFill>
                <a:srgbClr val="002060"/>
              </a:solidFill>
              <a:ea typeface="+mn-ea"/>
              <a:cs typeface="+mn-cs"/>
            </a:endParaRPr>
          </a:p>
          <a:p>
            <a:pPr defTabSz="685800" eaLnBrk="1" fontAlgn="auto" hangingPunct="1">
              <a:spcBef>
                <a:spcPts val="0"/>
              </a:spcBef>
              <a:spcAft>
                <a:spcPts val="0"/>
              </a:spcAft>
              <a:buFont typeface="Arial" panose="020B0604020202020204" pitchFamily="34" charset="0"/>
              <a:buChar char="•"/>
              <a:defRPr/>
            </a:pPr>
            <a:r>
              <a:rPr lang="en-GB" sz="3200" dirty="0" smtClean="0">
                <a:solidFill>
                  <a:srgbClr val="002060"/>
                </a:solidFill>
                <a:ea typeface="+mn-ea"/>
                <a:cs typeface="+mn-cs"/>
              </a:rPr>
              <a:t>Appoint </a:t>
            </a:r>
            <a:r>
              <a:rPr lang="en-GB" sz="3200" dirty="0">
                <a:solidFill>
                  <a:srgbClr val="002060"/>
                </a:solidFill>
                <a:ea typeface="+mn-ea"/>
                <a:cs typeface="+mn-cs"/>
              </a:rPr>
              <a:t>an ICT to develop remediation options &amp; plans</a:t>
            </a:r>
            <a:r>
              <a:rPr lang="en-GB" sz="3200" dirty="0" smtClean="0">
                <a:solidFill>
                  <a:srgbClr val="002060"/>
                </a:solidFill>
                <a:ea typeface="+mn-ea"/>
                <a:cs typeface="+mn-cs"/>
              </a:rPr>
              <a:t>;</a:t>
            </a:r>
          </a:p>
          <a:p>
            <a:pPr defTabSz="685800" eaLnBrk="1" fontAlgn="auto" hangingPunct="1">
              <a:spcBef>
                <a:spcPts val="0"/>
              </a:spcBef>
              <a:spcAft>
                <a:spcPts val="0"/>
              </a:spcAft>
              <a:buFont typeface="Arial" panose="020B0604020202020204" pitchFamily="34" charset="0"/>
              <a:buChar char="•"/>
              <a:defRPr/>
            </a:pPr>
            <a:r>
              <a:rPr lang="en-GB" sz="3200" dirty="0" smtClean="0">
                <a:solidFill>
                  <a:srgbClr val="002060"/>
                </a:solidFill>
                <a:ea typeface="+mn-ea"/>
                <a:cs typeface="+mn-cs"/>
              </a:rPr>
              <a:t>Secure </a:t>
            </a:r>
            <a:r>
              <a:rPr lang="en-GB" sz="3200" dirty="0">
                <a:solidFill>
                  <a:srgbClr val="002060"/>
                </a:solidFill>
                <a:ea typeface="+mn-ea"/>
                <a:cs typeface="+mn-cs"/>
              </a:rPr>
              <a:t>planning permission and further update business case; </a:t>
            </a:r>
            <a:r>
              <a:rPr lang="en-GB" sz="3200" dirty="0" smtClean="0">
                <a:solidFill>
                  <a:srgbClr val="002060"/>
                </a:solidFill>
                <a:ea typeface="+mn-ea"/>
                <a:cs typeface="+mn-cs"/>
              </a:rPr>
              <a:t>and</a:t>
            </a:r>
          </a:p>
          <a:p>
            <a:pPr defTabSz="685800" eaLnBrk="1" fontAlgn="auto" hangingPunct="1">
              <a:spcBef>
                <a:spcPts val="0"/>
              </a:spcBef>
              <a:spcAft>
                <a:spcPts val="0"/>
              </a:spcAft>
              <a:buFont typeface="Arial" panose="020B0604020202020204" pitchFamily="34" charset="0"/>
              <a:buChar char="•"/>
              <a:defRPr/>
            </a:pPr>
            <a:r>
              <a:rPr lang="en-GB" sz="3200" dirty="0" smtClean="0">
                <a:solidFill>
                  <a:srgbClr val="002060"/>
                </a:solidFill>
                <a:ea typeface="+mn-ea"/>
                <a:cs typeface="+mn-cs"/>
              </a:rPr>
              <a:t>Implement </a:t>
            </a:r>
            <a:r>
              <a:rPr lang="en-GB" sz="3200" dirty="0">
                <a:solidFill>
                  <a:srgbClr val="002060"/>
                </a:solidFill>
                <a:ea typeface="+mn-ea"/>
                <a:cs typeface="+mn-cs"/>
              </a:rPr>
              <a:t>Remediation Strategy.</a:t>
            </a:r>
          </a:p>
          <a:p>
            <a:pPr marL="0" indent="0" defTabSz="685800" eaLnBrk="1" fontAlgn="auto" hangingPunct="1">
              <a:spcBef>
                <a:spcPts val="0"/>
              </a:spcBef>
              <a:spcAft>
                <a:spcPts val="0"/>
              </a:spcAft>
              <a:defRPr/>
            </a:pPr>
            <a:r>
              <a:rPr lang="en-GB" sz="3200" dirty="0">
                <a:solidFill>
                  <a:srgbClr val="002060"/>
                </a:solidFill>
                <a:ea typeface="+mn-ea"/>
                <a:cs typeface="+mn-cs"/>
              </a:rPr>
              <a:t> </a:t>
            </a:r>
          </a:p>
          <a:p>
            <a:pPr>
              <a:buFont typeface="Wingdings" panose="05000000000000000000" pitchFamily="2" charset="2"/>
              <a:buChar char="Ø"/>
            </a:pPr>
            <a:endParaRPr lang="en-GB" sz="2000" dirty="0">
              <a:solidFill>
                <a:schemeClr val="accent5">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Ø"/>
            </a:pPr>
            <a:endParaRPr lang="en-GB" sz="2000" dirty="0">
              <a:solidFill>
                <a:schemeClr val="accent5">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Ø"/>
            </a:pPr>
            <a:endParaRPr lang="en-GB" sz="1800" kern="0" dirty="0">
              <a:solidFill>
                <a:srgbClr val="333399">
                  <a:lumMod val="50000"/>
                </a:srgbClr>
              </a:solidFill>
              <a:latin typeface="Arial"/>
            </a:endParaRPr>
          </a:p>
          <a:p>
            <a:pPr>
              <a:buFont typeface="Wingdings" panose="05000000000000000000" pitchFamily="2" charset="2"/>
              <a:buChar char="Ø"/>
            </a:pPr>
            <a:endParaRPr lang="en-GB" sz="1800" kern="0" dirty="0">
              <a:solidFill>
                <a:srgbClr val="333399">
                  <a:lumMod val="50000"/>
                </a:srgbClr>
              </a:solidFill>
              <a:latin typeface="Arial"/>
            </a:endParaRPr>
          </a:p>
          <a:p>
            <a:pPr>
              <a:buFont typeface="Wingdings" panose="05000000000000000000" pitchFamily="2" charset="2"/>
              <a:buChar char="Ø"/>
            </a:pPr>
            <a:endParaRPr lang="en-GB" sz="1800" kern="0" dirty="0">
              <a:solidFill>
                <a:srgbClr val="333399">
                  <a:lumMod val="50000"/>
                </a:srgbClr>
              </a:solidFill>
              <a:latin typeface="Arial"/>
            </a:endParaRPr>
          </a:p>
          <a:p>
            <a:pPr>
              <a:buFont typeface="Wingdings" panose="05000000000000000000" pitchFamily="2" charset="2"/>
              <a:buChar char="Ø"/>
            </a:pPr>
            <a:endParaRPr lang="en-GB" sz="1800" kern="0" dirty="0">
              <a:solidFill>
                <a:srgbClr val="333399">
                  <a:lumMod val="50000"/>
                </a:srgbClr>
              </a:solidFill>
              <a:latin typeface="Arial"/>
            </a:endParaRPr>
          </a:p>
          <a:p>
            <a:pPr>
              <a:buFont typeface="Wingdings" panose="05000000000000000000" pitchFamily="2" charset="2"/>
              <a:buChar char="Ø"/>
            </a:pPr>
            <a:endParaRPr lang="en-GB" sz="1800" b="1" kern="0" dirty="0">
              <a:solidFill>
                <a:srgbClr val="002060"/>
              </a:solidFill>
              <a:latin typeface="Arial"/>
            </a:endParaRPr>
          </a:p>
        </p:txBody>
      </p:sp>
      <p:sp>
        <p:nvSpPr>
          <p:cNvPr id="6" name="Rectangle 5"/>
          <p:cNvSpPr/>
          <p:nvPr/>
        </p:nvSpPr>
        <p:spPr>
          <a:xfrm>
            <a:off x="24808" y="747857"/>
            <a:ext cx="3395067" cy="1477328"/>
          </a:xfrm>
          <a:prstGeom prst="rect">
            <a:avLst/>
          </a:prstGeom>
        </p:spPr>
        <p:txBody>
          <a:bodyPr wrap="square">
            <a:spAutoFit/>
          </a:bodyPr>
          <a:lstStyle/>
          <a:p>
            <a:r>
              <a:rPr lang="en-GB" sz="1800" kern="0" dirty="0">
                <a:solidFill>
                  <a:srgbClr val="002060"/>
                </a:solidFill>
                <a:latin typeface="Arial" panose="020B0604020202020204" pitchFamily="34" charset="0"/>
                <a:cs typeface="Arial" panose="020B0604020202020204" pitchFamily="34" charset="0"/>
              </a:rPr>
              <a:t> </a:t>
            </a:r>
          </a:p>
          <a:p>
            <a:pPr marL="257168" indent="-257168">
              <a:buFont typeface="Wingdings" panose="05000000000000000000" pitchFamily="2" charset="2"/>
              <a:buChar char="§"/>
            </a:pPr>
            <a:endParaRPr lang="en-GB" sz="1800" kern="0" dirty="0">
              <a:solidFill>
                <a:srgbClr val="002060"/>
              </a:solidFill>
              <a:latin typeface="Arial" panose="020B0604020202020204" pitchFamily="34" charset="0"/>
              <a:cs typeface="Arial" panose="020B0604020202020204" pitchFamily="34" charset="0"/>
            </a:endParaRPr>
          </a:p>
          <a:p>
            <a:pPr marL="257168" indent="-257168">
              <a:buFont typeface="Wingdings" panose="05000000000000000000" pitchFamily="2" charset="2"/>
              <a:buChar char="§"/>
            </a:pPr>
            <a:endParaRPr lang="en-GB" sz="1800" kern="0" dirty="0">
              <a:solidFill>
                <a:srgbClr val="002060"/>
              </a:solidFill>
              <a:latin typeface="Arial" panose="020B0604020202020204" pitchFamily="34" charset="0"/>
              <a:cs typeface="Arial" panose="020B0604020202020204" pitchFamily="34" charset="0"/>
            </a:endParaRPr>
          </a:p>
          <a:p>
            <a:pPr marL="257168" indent="-257168">
              <a:buFont typeface="Wingdings" panose="05000000000000000000" pitchFamily="2" charset="2"/>
              <a:buChar char="§"/>
            </a:pPr>
            <a:endParaRPr lang="en-GB" sz="1800" kern="0" dirty="0">
              <a:solidFill>
                <a:srgbClr val="002060"/>
              </a:solidFill>
              <a:latin typeface="Arial" panose="020B0604020202020204" pitchFamily="34" charset="0"/>
              <a:cs typeface="Arial" panose="020B0604020202020204" pitchFamily="34" charset="0"/>
            </a:endParaRPr>
          </a:p>
          <a:p>
            <a:endParaRPr lang="en-GB" sz="1800" kern="0"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2552192" y="66330"/>
            <a:ext cx="2450543" cy="646331"/>
          </a:xfrm>
          <a:prstGeom prst="rect">
            <a:avLst/>
          </a:prstGeom>
        </p:spPr>
        <p:txBody>
          <a:bodyPr wrap="none">
            <a:spAutoFit/>
          </a:bodyPr>
          <a:lstStyle/>
          <a:p>
            <a:pPr algn="ctr" defTabSz="685800" eaLnBrk="1" fontAlgn="auto" hangingPunct="1">
              <a:lnSpc>
                <a:spcPct val="90000"/>
              </a:lnSpc>
              <a:spcBef>
                <a:spcPts val="0"/>
              </a:spcBef>
              <a:spcAft>
                <a:spcPts val="0"/>
              </a:spcAft>
              <a:defRPr/>
            </a:pPr>
            <a:r>
              <a:rPr lang="en-GB" sz="4000" b="1" dirty="0">
                <a:solidFill>
                  <a:srgbClr val="002060"/>
                </a:solidFill>
                <a:latin typeface="Calibri" panose="020F0502020204030204" pitchFamily="34" charset="0"/>
                <a:cs typeface="Calibri" panose="020F0502020204030204" pitchFamily="34" charset="0"/>
              </a:rPr>
              <a:t>Next</a:t>
            </a:r>
            <a:r>
              <a:rPr lang="en-GB" sz="4000" b="1" dirty="0">
                <a:solidFill>
                  <a:srgbClr val="002060"/>
                </a:solidFill>
                <a:latin typeface="Calibri Light" panose="020F0302020204030204"/>
              </a:rPr>
              <a:t> </a:t>
            </a:r>
            <a:r>
              <a:rPr lang="en-GB" sz="4000" b="1" dirty="0">
                <a:solidFill>
                  <a:srgbClr val="002060"/>
                </a:solidFill>
                <a:latin typeface="Calibri" panose="020F0502020204030204" pitchFamily="34" charset="0"/>
                <a:cs typeface="Calibri" panose="020F0502020204030204" pitchFamily="34" charset="0"/>
              </a:rPr>
              <a:t>Steps</a:t>
            </a:r>
          </a:p>
        </p:txBody>
      </p:sp>
    </p:spTree>
    <p:extLst>
      <p:ext uri="{BB962C8B-B14F-4D97-AF65-F5344CB8AC3E}">
        <p14:creationId xmlns:p14="http://schemas.microsoft.com/office/powerpoint/2010/main" val="4195151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255400"/>
            <a:ext cx="8064896" cy="2677656"/>
          </a:xfrm>
          <a:prstGeom prst="rect">
            <a:avLst/>
          </a:prstGeom>
          <a:noFill/>
        </p:spPr>
        <p:txBody>
          <a:bodyPr wrap="square" rtlCol="0">
            <a:spAutoFit/>
          </a:bodyPr>
          <a:lstStyle/>
          <a:p>
            <a:pPr algn="ctr"/>
            <a:r>
              <a:rPr lang="en-US" dirty="0">
                <a:solidFill>
                  <a:srgbClr val="002060"/>
                </a:solidFill>
              </a:rPr>
              <a:t>Dealing with the unforeseen challenges caused by the COVID-19 pandemic has taken a significant toll on people all across the world. Here in Northern Ireland social distancing was brought in during March, resulting in the closure of many Civil Service Buildings, including significant service restrictions at NIEA Water Management Unit Laboratories in an effort to keep people safe and prevent the spread of the disease. </a:t>
            </a:r>
            <a:endParaRPr lang="en-GB" dirty="0">
              <a:solidFill>
                <a:srgbClr val="002060"/>
              </a:solidFill>
            </a:endParaRPr>
          </a:p>
        </p:txBody>
      </p:sp>
    </p:spTree>
    <p:extLst>
      <p:ext uri="{BB962C8B-B14F-4D97-AF65-F5344CB8AC3E}">
        <p14:creationId xmlns:p14="http://schemas.microsoft.com/office/powerpoint/2010/main" val="3114596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1103909"/>
            <a:ext cx="3109829" cy="4146439"/>
          </a:xfrm>
          <a:prstGeom prst="rect">
            <a:avLst/>
          </a:prstGeom>
          <a:effectLst>
            <a:outerShdw blurRad="50800" dist="50800" dir="5400000" algn="ctr" rotWithShape="0">
              <a:srgbClr val="000000">
                <a:alpha val="22000"/>
              </a:srgbClr>
            </a:outerShdw>
          </a:effectLst>
        </p:spPr>
      </p:pic>
      <p:sp>
        <p:nvSpPr>
          <p:cNvPr id="5" name="Content Placeholder 2"/>
          <p:cNvSpPr txBox="1">
            <a:spLocks/>
          </p:cNvSpPr>
          <p:nvPr/>
        </p:nvSpPr>
        <p:spPr>
          <a:xfrm>
            <a:off x="395536" y="1390710"/>
            <a:ext cx="5184576" cy="3766482"/>
          </a:xfrm>
          <a:prstGeom prst="rect">
            <a:avLst/>
          </a:prstGeom>
        </p:spPr>
        <p:txBody>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marL="0" indent="0" defTabSz="685800" eaLnBrk="1" fontAlgn="auto" hangingPunct="1">
              <a:spcBef>
                <a:spcPts val="0"/>
              </a:spcBef>
              <a:spcAft>
                <a:spcPts val="0"/>
              </a:spcAft>
              <a:defRPr/>
            </a:pPr>
            <a:r>
              <a:rPr lang="en-GB" sz="2800" dirty="0" smtClean="0">
                <a:solidFill>
                  <a:srgbClr val="002060"/>
                </a:solidFill>
                <a:ea typeface="+mn-ea"/>
                <a:cs typeface="+mn-cs"/>
              </a:rPr>
              <a:t>Site Surveys twice a week</a:t>
            </a:r>
          </a:p>
          <a:p>
            <a:pPr marL="0" indent="0" defTabSz="685800" eaLnBrk="1" fontAlgn="auto" hangingPunct="1">
              <a:spcBef>
                <a:spcPts val="0"/>
              </a:spcBef>
              <a:spcAft>
                <a:spcPts val="0"/>
              </a:spcAft>
              <a:defRPr/>
            </a:pPr>
            <a:r>
              <a:rPr lang="en-GB" sz="2000" dirty="0" smtClean="0">
                <a:solidFill>
                  <a:srgbClr val="002060"/>
                </a:solidFill>
                <a:ea typeface="+mn-ea"/>
                <a:cs typeface="+mn-cs"/>
              </a:rPr>
              <a:t> </a:t>
            </a:r>
            <a:r>
              <a:rPr lang="en-US" sz="1600" dirty="0" smtClean="0">
                <a:solidFill>
                  <a:srgbClr val="002060"/>
                </a:solidFill>
                <a:ea typeface="+mn-ea"/>
                <a:cs typeface="+mn-cs"/>
              </a:rPr>
              <a:t>•Visually </a:t>
            </a:r>
            <a:r>
              <a:rPr lang="en-US" sz="1600" dirty="0">
                <a:solidFill>
                  <a:srgbClr val="002060"/>
                </a:solidFill>
                <a:ea typeface="+mn-ea"/>
                <a:cs typeface="+mn-cs"/>
              </a:rPr>
              <a:t>inspect raised areas and surface waters on the site, including the River Faughan, for indicators of pollution</a:t>
            </a:r>
            <a:r>
              <a:rPr lang="en-US" sz="1600" dirty="0" smtClean="0">
                <a:solidFill>
                  <a:srgbClr val="002060"/>
                </a:solidFill>
                <a:ea typeface="+mn-ea"/>
                <a:cs typeface="+mn-cs"/>
              </a:rPr>
              <a:t>;</a:t>
            </a:r>
          </a:p>
          <a:p>
            <a:pPr marL="0" indent="0" defTabSz="685800" eaLnBrk="1" fontAlgn="auto" hangingPunct="1">
              <a:spcBef>
                <a:spcPts val="0"/>
              </a:spcBef>
              <a:spcAft>
                <a:spcPts val="0"/>
              </a:spcAft>
              <a:defRPr/>
            </a:pPr>
            <a:endParaRPr lang="en-US" sz="1600" dirty="0">
              <a:solidFill>
                <a:srgbClr val="002060"/>
              </a:solidFill>
              <a:ea typeface="+mn-ea"/>
              <a:cs typeface="+mn-cs"/>
            </a:endParaRPr>
          </a:p>
          <a:p>
            <a:pPr marL="0" indent="0" defTabSz="685800" eaLnBrk="1" fontAlgn="auto" hangingPunct="1">
              <a:spcBef>
                <a:spcPts val="0"/>
              </a:spcBef>
              <a:spcAft>
                <a:spcPts val="0"/>
              </a:spcAft>
              <a:defRPr/>
            </a:pPr>
            <a:r>
              <a:rPr lang="en-US" sz="1600" dirty="0" smtClean="0">
                <a:solidFill>
                  <a:srgbClr val="002060"/>
                </a:solidFill>
                <a:ea typeface="+mn-ea"/>
                <a:cs typeface="+mn-cs"/>
              </a:rPr>
              <a:t>•Carry </a:t>
            </a:r>
            <a:r>
              <a:rPr lang="en-US" sz="1600" dirty="0">
                <a:solidFill>
                  <a:srgbClr val="002060"/>
                </a:solidFill>
                <a:ea typeface="+mn-ea"/>
                <a:cs typeface="+mn-cs"/>
              </a:rPr>
              <a:t>out field chemistry at surface water monitoring locations on and off the site including the tributary which flows adjacent to the site, the point at which the tributary discharges to the River Faughan, and upstream and downstream locations on the River Faughan</a:t>
            </a:r>
            <a:r>
              <a:rPr lang="en-US" sz="1600" dirty="0" smtClean="0">
                <a:solidFill>
                  <a:srgbClr val="002060"/>
                </a:solidFill>
                <a:ea typeface="+mn-ea"/>
                <a:cs typeface="+mn-cs"/>
              </a:rPr>
              <a:t>;</a:t>
            </a:r>
          </a:p>
          <a:p>
            <a:pPr marL="0" indent="0" defTabSz="685800" eaLnBrk="1" fontAlgn="auto" hangingPunct="1">
              <a:spcBef>
                <a:spcPts val="0"/>
              </a:spcBef>
              <a:spcAft>
                <a:spcPts val="0"/>
              </a:spcAft>
              <a:defRPr/>
            </a:pPr>
            <a:endParaRPr lang="en-US" sz="1600" dirty="0">
              <a:solidFill>
                <a:srgbClr val="002060"/>
              </a:solidFill>
              <a:ea typeface="+mn-ea"/>
              <a:cs typeface="+mn-cs"/>
            </a:endParaRPr>
          </a:p>
          <a:p>
            <a:pPr marL="0" indent="0" defTabSz="685800" eaLnBrk="1" fontAlgn="auto" hangingPunct="1">
              <a:spcBef>
                <a:spcPts val="0"/>
              </a:spcBef>
              <a:spcAft>
                <a:spcPts val="0"/>
              </a:spcAft>
              <a:defRPr/>
            </a:pPr>
            <a:r>
              <a:rPr lang="en-US" sz="1600" dirty="0" smtClean="0">
                <a:solidFill>
                  <a:srgbClr val="002060"/>
                </a:solidFill>
                <a:ea typeface="+mn-ea"/>
                <a:cs typeface="+mn-cs"/>
              </a:rPr>
              <a:t>•Collect </a:t>
            </a:r>
            <a:r>
              <a:rPr lang="en-US" sz="1600" dirty="0">
                <a:solidFill>
                  <a:srgbClr val="002060"/>
                </a:solidFill>
                <a:ea typeface="+mn-ea"/>
                <a:cs typeface="+mn-cs"/>
              </a:rPr>
              <a:t>and submit water samples weekly for qualitative testing at the laboratory (This testing is in addition to daily water quality monitoring carried out by Northern Ireland </a:t>
            </a:r>
            <a:r>
              <a:rPr lang="en-US" sz="1600" dirty="0" smtClean="0">
                <a:solidFill>
                  <a:srgbClr val="002060"/>
                </a:solidFill>
                <a:ea typeface="+mn-ea"/>
                <a:cs typeface="+mn-cs"/>
              </a:rPr>
              <a:t>Water)</a:t>
            </a:r>
            <a:endParaRPr lang="en-US" sz="1600" dirty="0">
              <a:solidFill>
                <a:srgbClr val="002060"/>
              </a:solidFill>
              <a:ea typeface="+mn-ea"/>
              <a:cs typeface="+mn-cs"/>
            </a:endParaRPr>
          </a:p>
          <a:p>
            <a:pPr marL="0" indent="0" defTabSz="685800" eaLnBrk="1" fontAlgn="auto" hangingPunct="1">
              <a:spcBef>
                <a:spcPts val="0"/>
              </a:spcBef>
              <a:spcAft>
                <a:spcPts val="0"/>
              </a:spcAft>
              <a:defRPr/>
            </a:pPr>
            <a:endParaRPr lang="en-GB" sz="3200" dirty="0">
              <a:solidFill>
                <a:srgbClr val="002060"/>
              </a:solidFill>
              <a:ea typeface="+mn-ea"/>
              <a:cs typeface="+mn-cs"/>
            </a:endParaRPr>
          </a:p>
          <a:p>
            <a:pPr>
              <a:buFont typeface="Wingdings" panose="05000000000000000000" pitchFamily="2" charset="2"/>
              <a:buChar char="Ø"/>
            </a:pPr>
            <a:endParaRPr lang="en-GB" sz="2000" dirty="0">
              <a:solidFill>
                <a:schemeClr val="accent5">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Ø"/>
            </a:pPr>
            <a:endParaRPr lang="en-GB" sz="2000" dirty="0">
              <a:solidFill>
                <a:schemeClr val="accent5">
                  <a:lumMod val="50000"/>
                </a:schemeClr>
              </a:solidFill>
              <a:latin typeface="Arial" panose="020B0604020202020204" pitchFamily="34" charset="0"/>
              <a:cs typeface="Arial" panose="020B0604020202020204" pitchFamily="34" charset="0"/>
            </a:endParaRPr>
          </a:p>
          <a:p>
            <a:pPr>
              <a:buFont typeface="Wingdings" panose="05000000000000000000" pitchFamily="2" charset="2"/>
              <a:buChar char="Ø"/>
            </a:pPr>
            <a:endParaRPr lang="en-GB" sz="1800" kern="0" dirty="0">
              <a:solidFill>
                <a:srgbClr val="333399">
                  <a:lumMod val="50000"/>
                </a:srgbClr>
              </a:solidFill>
              <a:latin typeface="Arial"/>
            </a:endParaRPr>
          </a:p>
          <a:p>
            <a:pPr>
              <a:buFont typeface="Wingdings" panose="05000000000000000000" pitchFamily="2" charset="2"/>
              <a:buChar char="Ø"/>
            </a:pPr>
            <a:endParaRPr lang="en-GB" sz="1800" kern="0" dirty="0">
              <a:solidFill>
                <a:srgbClr val="333399">
                  <a:lumMod val="50000"/>
                </a:srgbClr>
              </a:solidFill>
              <a:latin typeface="Arial"/>
            </a:endParaRPr>
          </a:p>
          <a:p>
            <a:pPr>
              <a:buFont typeface="Wingdings" panose="05000000000000000000" pitchFamily="2" charset="2"/>
              <a:buChar char="Ø"/>
            </a:pPr>
            <a:endParaRPr lang="en-GB" sz="1800" kern="0" dirty="0">
              <a:solidFill>
                <a:srgbClr val="333399">
                  <a:lumMod val="50000"/>
                </a:srgbClr>
              </a:solidFill>
              <a:latin typeface="Arial"/>
            </a:endParaRPr>
          </a:p>
          <a:p>
            <a:pPr>
              <a:buFont typeface="Wingdings" panose="05000000000000000000" pitchFamily="2" charset="2"/>
              <a:buChar char="Ø"/>
            </a:pPr>
            <a:endParaRPr lang="en-GB" sz="1800" kern="0" dirty="0">
              <a:solidFill>
                <a:srgbClr val="333399">
                  <a:lumMod val="50000"/>
                </a:srgbClr>
              </a:solidFill>
              <a:latin typeface="Arial"/>
            </a:endParaRPr>
          </a:p>
          <a:p>
            <a:pPr>
              <a:buFont typeface="Wingdings" panose="05000000000000000000" pitchFamily="2" charset="2"/>
              <a:buChar char="Ø"/>
            </a:pPr>
            <a:endParaRPr lang="en-GB" sz="1800" b="1" kern="0" dirty="0">
              <a:solidFill>
                <a:srgbClr val="002060"/>
              </a:solidFill>
              <a:latin typeface="Arial"/>
            </a:endParaRPr>
          </a:p>
        </p:txBody>
      </p:sp>
      <p:sp>
        <p:nvSpPr>
          <p:cNvPr id="6" name="Rectangle 5"/>
          <p:cNvSpPr/>
          <p:nvPr/>
        </p:nvSpPr>
        <p:spPr>
          <a:xfrm>
            <a:off x="24808" y="747857"/>
            <a:ext cx="3395067" cy="1477328"/>
          </a:xfrm>
          <a:prstGeom prst="rect">
            <a:avLst/>
          </a:prstGeom>
        </p:spPr>
        <p:txBody>
          <a:bodyPr wrap="square">
            <a:spAutoFit/>
          </a:bodyPr>
          <a:lstStyle/>
          <a:p>
            <a:r>
              <a:rPr lang="en-GB" sz="1800" kern="0" dirty="0">
                <a:solidFill>
                  <a:srgbClr val="002060"/>
                </a:solidFill>
                <a:latin typeface="Arial" panose="020B0604020202020204" pitchFamily="34" charset="0"/>
                <a:cs typeface="Arial" panose="020B0604020202020204" pitchFamily="34" charset="0"/>
              </a:rPr>
              <a:t> </a:t>
            </a:r>
          </a:p>
          <a:p>
            <a:pPr marL="257168" indent="-257168">
              <a:buFont typeface="Wingdings" panose="05000000000000000000" pitchFamily="2" charset="2"/>
              <a:buChar char="§"/>
            </a:pPr>
            <a:endParaRPr lang="en-GB" sz="1800" kern="0" dirty="0">
              <a:solidFill>
                <a:srgbClr val="002060"/>
              </a:solidFill>
              <a:latin typeface="Arial" panose="020B0604020202020204" pitchFamily="34" charset="0"/>
              <a:cs typeface="Arial" panose="020B0604020202020204" pitchFamily="34" charset="0"/>
            </a:endParaRPr>
          </a:p>
          <a:p>
            <a:pPr marL="257168" indent="-257168">
              <a:buFont typeface="Wingdings" panose="05000000000000000000" pitchFamily="2" charset="2"/>
              <a:buChar char="§"/>
            </a:pPr>
            <a:endParaRPr lang="en-GB" sz="1800" kern="0" dirty="0">
              <a:solidFill>
                <a:srgbClr val="002060"/>
              </a:solidFill>
              <a:latin typeface="Arial" panose="020B0604020202020204" pitchFamily="34" charset="0"/>
              <a:cs typeface="Arial" panose="020B0604020202020204" pitchFamily="34" charset="0"/>
            </a:endParaRPr>
          </a:p>
          <a:p>
            <a:pPr marL="257168" indent="-257168">
              <a:buFont typeface="Wingdings" panose="05000000000000000000" pitchFamily="2" charset="2"/>
              <a:buChar char="§"/>
            </a:pPr>
            <a:endParaRPr lang="en-GB" sz="1800" kern="0" dirty="0">
              <a:solidFill>
                <a:srgbClr val="002060"/>
              </a:solidFill>
              <a:latin typeface="Arial" panose="020B0604020202020204" pitchFamily="34" charset="0"/>
              <a:cs typeface="Arial" panose="020B0604020202020204" pitchFamily="34" charset="0"/>
            </a:endParaRPr>
          </a:p>
          <a:p>
            <a:endParaRPr lang="en-GB" sz="1800" kern="0"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860278" y="190381"/>
            <a:ext cx="7416389" cy="1089529"/>
          </a:xfrm>
          <a:prstGeom prst="rect">
            <a:avLst/>
          </a:prstGeom>
        </p:spPr>
        <p:txBody>
          <a:bodyPr wrap="none">
            <a:spAutoFit/>
          </a:bodyPr>
          <a:lstStyle/>
          <a:p>
            <a:pPr algn="ctr" defTabSz="685800" eaLnBrk="1" fontAlgn="auto" hangingPunct="1">
              <a:lnSpc>
                <a:spcPct val="90000"/>
              </a:lnSpc>
              <a:spcBef>
                <a:spcPts val="0"/>
              </a:spcBef>
              <a:spcAft>
                <a:spcPts val="0"/>
              </a:spcAft>
              <a:defRPr/>
            </a:pPr>
            <a:r>
              <a:rPr lang="en-GB" sz="3600" b="1" dirty="0" smtClean="0">
                <a:solidFill>
                  <a:srgbClr val="002060"/>
                </a:solidFill>
                <a:latin typeface="Calibri" panose="020F0502020204030204" pitchFamily="34" charset="0"/>
                <a:cs typeface="Calibri" panose="020F0502020204030204" pitchFamily="34" charset="0"/>
              </a:rPr>
              <a:t>Mobuoy Remediation Team Response</a:t>
            </a:r>
          </a:p>
          <a:p>
            <a:pPr algn="ctr" defTabSz="685800" eaLnBrk="1" fontAlgn="auto" hangingPunct="1">
              <a:lnSpc>
                <a:spcPct val="90000"/>
              </a:lnSpc>
              <a:spcBef>
                <a:spcPts val="0"/>
              </a:spcBef>
              <a:spcAft>
                <a:spcPts val="0"/>
              </a:spcAft>
              <a:defRPr/>
            </a:pPr>
            <a:r>
              <a:rPr lang="en-GB" sz="3600" b="1" dirty="0" smtClean="0">
                <a:solidFill>
                  <a:srgbClr val="002060"/>
                </a:solidFill>
                <a:latin typeface="Calibri" panose="020F0502020204030204" pitchFamily="34" charset="0"/>
                <a:cs typeface="Calibri" panose="020F0502020204030204" pitchFamily="34" charset="0"/>
              </a:rPr>
              <a:t>to </a:t>
            </a:r>
            <a:r>
              <a:rPr lang="en-GB" sz="3600" b="1" dirty="0" err="1" smtClean="0">
                <a:solidFill>
                  <a:srgbClr val="002060"/>
                </a:solidFill>
                <a:latin typeface="Calibri" panose="020F0502020204030204" pitchFamily="34" charset="0"/>
                <a:cs typeface="Calibri" panose="020F0502020204030204" pitchFamily="34" charset="0"/>
              </a:rPr>
              <a:t>Covid</a:t>
            </a:r>
            <a:r>
              <a:rPr lang="en-GB" sz="3600" b="1" dirty="0" smtClean="0">
                <a:solidFill>
                  <a:srgbClr val="002060"/>
                </a:solidFill>
                <a:latin typeface="Calibri" panose="020F0502020204030204" pitchFamily="34" charset="0"/>
                <a:cs typeface="Calibri" panose="020F0502020204030204" pitchFamily="34" charset="0"/>
              </a:rPr>
              <a:t> Restrictions</a:t>
            </a:r>
          </a:p>
        </p:txBody>
      </p:sp>
    </p:spTree>
    <p:extLst>
      <p:ext uri="{BB962C8B-B14F-4D97-AF65-F5344CB8AC3E}">
        <p14:creationId xmlns:p14="http://schemas.microsoft.com/office/powerpoint/2010/main" val="1812190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26760"/>
            <a:ext cx="7772400" cy="1229678"/>
          </a:xfrm>
        </p:spPr>
        <p:txBody>
          <a:bodyPr>
            <a:normAutofit fontScale="90000"/>
          </a:bodyPr>
          <a:lstStyle/>
          <a:p>
            <a:pPr defTabSz="685800">
              <a:lnSpc>
                <a:spcPct val="90000"/>
              </a:lnSpc>
              <a:spcBef>
                <a:spcPts val="750"/>
              </a:spcBef>
            </a:pPr>
            <a:r>
              <a:rPr lang="en-GB" sz="2100" dirty="0">
                <a:solidFill>
                  <a:prstClr val="black"/>
                </a:solidFill>
                <a:ea typeface="+mn-ea"/>
                <a:cs typeface="+mn-cs"/>
              </a:rPr>
              <a:t>Presentation to Mobuoy Road Waste Community Stakeholder Meeting </a:t>
            </a:r>
            <a:br>
              <a:rPr lang="en-GB" sz="2100" dirty="0">
                <a:solidFill>
                  <a:prstClr val="black"/>
                </a:solidFill>
                <a:ea typeface="+mn-ea"/>
                <a:cs typeface="+mn-cs"/>
              </a:rPr>
            </a:br>
            <a:r>
              <a:rPr lang="en-GB" sz="2100" dirty="0">
                <a:solidFill>
                  <a:prstClr val="black"/>
                </a:solidFill>
                <a:ea typeface="+mn-ea"/>
                <a:cs typeface="+mn-cs"/>
              </a:rPr>
              <a:t/>
            </a:r>
            <a:br>
              <a:rPr lang="en-GB" sz="2100" dirty="0">
                <a:solidFill>
                  <a:prstClr val="black"/>
                </a:solidFill>
                <a:ea typeface="+mn-ea"/>
                <a:cs typeface="+mn-cs"/>
              </a:rPr>
            </a:br>
            <a:r>
              <a:rPr lang="en-GB" sz="2700" dirty="0">
                <a:solidFill>
                  <a:prstClr val="black"/>
                </a:solidFill>
                <a:ea typeface="+mn-ea"/>
                <a:cs typeface="+mn-cs"/>
              </a:rPr>
              <a:t>Drinking Water Quality – Carmoney WTW</a:t>
            </a:r>
            <a:br>
              <a:rPr lang="en-GB" sz="2700" dirty="0">
                <a:solidFill>
                  <a:prstClr val="black"/>
                </a:solidFill>
                <a:ea typeface="+mn-ea"/>
                <a:cs typeface="+mn-cs"/>
              </a:rPr>
            </a:br>
            <a:r>
              <a:rPr lang="en-GB" sz="2100" dirty="0">
                <a:solidFill>
                  <a:prstClr val="black"/>
                </a:solidFill>
                <a:ea typeface="+mn-ea"/>
                <a:cs typeface="+mn-cs"/>
              </a:rPr>
              <a:t/>
            </a:r>
            <a:br>
              <a:rPr lang="en-GB" sz="2100" dirty="0">
                <a:solidFill>
                  <a:prstClr val="black"/>
                </a:solidFill>
                <a:ea typeface="+mn-ea"/>
                <a:cs typeface="+mn-cs"/>
              </a:rPr>
            </a:br>
            <a:r>
              <a:rPr lang="en-GB" sz="2100" dirty="0">
                <a:solidFill>
                  <a:prstClr val="black"/>
                </a:solidFill>
                <a:ea typeface="+mn-ea"/>
                <a:cs typeface="+mn-cs"/>
              </a:rPr>
              <a:t> </a:t>
            </a:r>
          </a:p>
        </p:txBody>
      </p:sp>
      <p:sp>
        <p:nvSpPr>
          <p:cNvPr id="5" name="Subtitle 4"/>
          <p:cNvSpPr>
            <a:spLocks noGrp="1"/>
          </p:cNvSpPr>
          <p:nvPr>
            <p:ph type="subTitle" idx="1"/>
          </p:nvPr>
        </p:nvSpPr>
        <p:spPr/>
        <p:txBody>
          <a:bodyPr/>
          <a:lstStyle/>
          <a:p>
            <a:r>
              <a:rPr lang="en-GB" dirty="0" smtClean="0"/>
              <a:t>August 2020</a:t>
            </a:r>
            <a:endParaRPr lang="en-GB" dirty="0"/>
          </a:p>
        </p:txBody>
      </p:sp>
    </p:spTree>
    <p:extLst>
      <p:ext uri="{BB962C8B-B14F-4D97-AF65-F5344CB8AC3E}">
        <p14:creationId xmlns:p14="http://schemas.microsoft.com/office/powerpoint/2010/main" val="4271362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a:t>Drinking Water Quality Monitoring</a:t>
            </a:r>
          </a:p>
        </p:txBody>
      </p:sp>
      <p:sp>
        <p:nvSpPr>
          <p:cNvPr id="6" name="Content Placeholder 5"/>
          <p:cNvSpPr>
            <a:spLocks noGrp="1"/>
          </p:cNvSpPr>
          <p:nvPr>
            <p:ph idx="1"/>
          </p:nvPr>
        </p:nvSpPr>
        <p:spPr/>
        <p:txBody>
          <a:bodyPr>
            <a:normAutofit/>
          </a:bodyPr>
          <a:lstStyle/>
          <a:p>
            <a:r>
              <a:rPr lang="en-GB" dirty="0"/>
              <a:t>The raw water quality is monitored continuously at the raw water abstraction point and at the inlet to the treatment works.</a:t>
            </a:r>
          </a:p>
          <a:p>
            <a:r>
              <a:rPr lang="en-GB" dirty="0"/>
              <a:t>The abstraction will automatically shut down on alarm level for ammonia and oil on water.</a:t>
            </a:r>
          </a:p>
          <a:p>
            <a:r>
              <a:rPr lang="en-GB" dirty="0"/>
              <a:t>The final water quality leaving the treatment works is continuously monitored at the WTW.</a:t>
            </a:r>
          </a:p>
          <a:p>
            <a:r>
              <a:rPr lang="en-GB" dirty="0"/>
              <a:t>Samples of the raw water and final water are taken daily for analytical testing to monitor quality. </a:t>
            </a:r>
          </a:p>
          <a:p>
            <a:r>
              <a:rPr lang="en-GB" dirty="0"/>
              <a:t>Samples are taken daily at customer taps to monitor the quality of water.</a:t>
            </a:r>
          </a:p>
          <a:p>
            <a:endParaRPr lang="en-GB" dirty="0"/>
          </a:p>
        </p:txBody>
      </p:sp>
    </p:spTree>
    <p:extLst>
      <p:ext uri="{BB962C8B-B14F-4D97-AF65-F5344CB8AC3E}">
        <p14:creationId xmlns:p14="http://schemas.microsoft.com/office/powerpoint/2010/main" val="21162143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Assessment of Drinking Water Quality  </a:t>
            </a:r>
            <a:endParaRPr lang="en-GB" b="1" dirty="0"/>
          </a:p>
        </p:txBody>
      </p:sp>
      <p:sp>
        <p:nvSpPr>
          <p:cNvPr id="3" name="Content Placeholder 2"/>
          <p:cNvSpPr>
            <a:spLocks noGrp="1"/>
          </p:cNvSpPr>
          <p:nvPr>
            <p:ph idx="1"/>
          </p:nvPr>
        </p:nvSpPr>
        <p:spPr>
          <a:xfrm>
            <a:off x="406292" y="1920480"/>
            <a:ext cx="8229600" cy="3394472"/>
          </a:xfrm>
        </p:spPr>
        <p:txBody>
          <a:bodyPr>
            <a:normAutofit lnSpcReduction="10000"/>
          </a:bodyPr>
          <a:lstStyle/>
          <a:p>
            <a:r>
              <a:rPr lang="en-GB" dirty="0" smtClean="0"/>
              <a:t>Over 120 individual parameters are routinely monitored in the raw water and final water samples</a:t>
            </a:r>
          </a:p>
          <a:p>
            <a:endParaRPr lang="en-GB" sz="1350" dirty="0"/>
          </a:p>
          <a:p>
            <a:r>
              <a:rPr lang="en-GB" dirty="0"/>
              <a:t>S</a:t>
            </a:r>
            <a:r>
              <a:rPr lang="en-GB" dirty="0" smtClean="0"/>
              <a:t>ample results are assessed against the requirements of the Drinking Water Regulations.</a:t>
            </a:r>
          </a:p>
          <a:p>
            <a:pPr marL="0" indent="0">
              <a:buNone/>
            </a:pPr>
            <a:endParaRPr lang="en-GB" sz="1350" dirty="0"/>
          </a:p>
          <a:p>
            <a:r>
              <a:rPr lang="en-GB" dirty="0" smtClean="0"/>
              <a:t>Where a regulatory limit is not specified in the drinking water regulations we assess the public health risk against World Health Organisation (WHO) guideline and or Health Based </a:t>
            </a:r>
            <a:r>
              <a:rPr lang="en-GB" b="1" dirty="0" smtClean="0"/>
              <a:t>S</a:t>
            </a:r>
            <a:r>
              <a:rPr lang="en-GB" dirty="0" smtClean="0"/>
              <a:t>uggested </a:t>
            </a:r>
            <a:r>
              <a:rPr lang="en-GB" b="1" dirty="0" smtClean="0"/>
              <a:t>N</a:t>
            </a:r>
            <a:r>
              <a:rPr lang="en-GB" dirty="0" smtClean="0"/>
              <a:t>o </a:t>
            </a:r>
            <a:r>
              <a:rPr lang="en-GB" b="1" dirty="0" smtClean="0"/>
              <a:t>A</a:t>
            </a:r>
            <a:r>
              <a:rPr lang="en-GB" dirty="0" smtClean="0"/>
              <a:t>dverse </a:t>
            </a:r>
            <a:r>
              <a:rPr lang="en-GB" b="1" dirty="0" smtClean="0"/>
              <a:t>R</a:t>
            </a:r>
            <a:r>
              <a:rPr lang="en-GB" dirty="0" smtClean="0"/>
              <a:t>eaction </a:t>
            </a:r>
            <a:r>
              <a:rPr lang="en-GB" b="1" dirty="0" smtClean="0"/>
              <a:t>L</a:t>
            </a:r>
            <a:r>
              <a:rPr lang="en-GB" dirty="0" smtClean="0"/>
              <a:t>evels (SNARLs).</a:t>
            </a:r>
            <a:endParaRPr lang="en-GB" dirty="0"/>
          </a:p>
        </p:txBody>
      </p:sp>
    </p:spTree>
    <p:extLst>
      <p:ext uri="{BB962C8B-B14F-4D97-AF65-F5344CB8AC3E}">
        <p14:creationId xmlns:p14="http://schemas.microsoft.com/office/powerpoint/2010/main" val="3826367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0688" y="967602"/>
            <a:ext cx="8045545" cy="4425554"/>
            <a:chOff x="1053112" y="-158509"/>
            <a:chExt cx="8000460" cy="5536760"/>
          </a:xfrm>
        </p:grpSpPr>
        <p:sp>
          <p:nvSpPr>
            <p:cNvPr id="4" name="Oval 3"/>
            <p:cNvSpPr/>
            <p:nvPr/>
          </p:nvSpPr>
          <p:spPr>
            <a:xfrm>
              <a:off x="1375116" y="-39046"/>
              <a:ext cx="5901952" cy="541729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GB" sz="1350">
                <a:solidFill>
                  <a:prstClr val="white"/>
                </a:solidFill>
              </a:endParaRPr>
            </a:p>
          </p:txBody>
        </p:sp>
        <p:graphicFrame>
          <p:nvGraphicFramePr>
            <p:cNvPr id="5" name="Diagram 4"/>
            <p:cNvGraphicFramePr/>
            <p:nvPr>
              <p:extLst/>
            </p:nvPr>
          </p:nvGraphicFramePr>
          <p:xfrm>
            <a:off x="1053112" y="10717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7289884" y="2002508"/>
              <a:ext cx="1763688" cy="1882130"/>
              <a:chOff x="7407696" y="1913484"/>
              <a:chExt cx="1763688" cy="1882130"/>
            </a:xfrm>
          </p:grpSpPr>
          <p:sp>
            <p:nvSpPr>
              <p:cNvPr id="10" name="Oval 9"/>
              <p:cNvSpPr/>
              <p:nvPr/>
            </p:nvSpPr>
            <p:spPr>
              <a:xfrm>
                <a:off x="7407696" y="1913484"/>
                <a:ext cx="1763688" cy="188213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GB" sz="1350">
                  <a:solidFill>
                    <a:srgbClr val="EA5355">
                      <a:lumMod val="20000"/>
                      <a:lumOff val="80000"/>
                    </a:srgbClr>
                  </a:solidFill>
                </a:endParaRPr>
              </a:p>
            </p:txBody>
          </p:sp>
          <p:sp>
            <p:nvSpPr>
              <p:cNvPr id="11" name="TextBox 10"/>
              <p:cNvSpPr txBox="1"/>
              <p:nvPr/>
            </p:nvSpPr>
            <p:spPr>
              <a:xfrm>
                <a:off x="7461448" y="2254384"/>
                <a:ext cx="1656184" cy="375429"/>
              </a:xfrm>
              <a:prstGeom prst="rect">
                <a:avLst/>
              </a:prstGeom>
              <a:noFill/>
            </p:spPr>
            <p:txBody>
              <a:bodyPr wrap="square" rtlCol="0">
                <a:spAutoFit/>
              </a:bodyPr>
              <a:lstStyle/>
              <a:p>
                <a:pPr algn="ctr" eaLnBrk="1" fontAlgn="auto" hangingPunct="1">
                  <a:spcBef>
                    <a:spcPts val="0"/>
                  </a:spcBef>
                  <a:spcAft>
                    <a:spcPts val="0"/>
                  </a:spcAft>
                  <a:defRPr/>
                </a:pPr>
                <a:r>
                  <a:rPr lang="en-GB" sz="1350" b="1" dirty="0">
                    <a:solidFill>
                      <a:srgbClr val="C00000"/>
                    </a:solidFill>
                    <a:latin typeface="Calibri"/>
                  </a:rPr>
                  <a:t>Safe Drinking water</a:t>
                </a:r>
              </a:p>
            </p:txBody>
          </p:sp>
        </p:grpSp>
        <p:sp>
          <p:nvSpPr>
            <p:cNvPr id="7" name="TextBox 6"/>
            <p:cNvSpPr txBox="1"/>
            <p:nvPr/>
          </p:nvSpPr>
          <p:spPr>
            <a:xfrm>
              <a:off x="3458685" y="-158509"/>
              <a:ext cx="2476520" cy="635342"/>
            </a:xfrm>
            <a:prstGeom prst="rect">
              <a:avLst/>
            </a:prstGeom>
            <a:solidFill>
              <a:schemeClr val="accent4">
                <a:lumMod val="40000"/>
                <a:lumOff val="60000"/>
              </a:schemeClr>
            </a:solidFill>
          </p:spPr>
          <p:txBody>
            <a:bodyPr wrap="square" rtlCol="0">
              <a:spAutoFit/>
            </a:bodyPr>
            <a:lstStyle/>
            <a:p>
              <a:pPr algn="ctr" eaLnBrk="1" fontAlgn="auto" hangingPunct="1">
                <a:spcBef>
                  <a:spcPts val="0"/>
                </a:spcBef>
                <a:spcAft>
                  <a:spcPts val="0"/>
                </a:spcAft>
                <a:defRPr/>
              </a:pPr>
              <a:r>
                <a:rPr lang="en-GB" sz="1350" b="1" dirty="0">
                  <a:solidFill>
                    <a:srgbClr val="C00000"/>
                  </a:solidFill>
                  <a:latin typeface="Calibri"/>
                </a:rPr>
                <a:t>DWI</a:t>
              </a:r>
            </a:p>
            <a:p>
              <a:pPr algn="ctr" eaLnBrk="1" fontAlgn="auto" hangingPunct="1">
                <a:spcBef>
                  <a:spcPts val="0"/>
                </a:spcBef>
                <a:spcAft>
                  <a:spcPts val="0"/>
                </a:spcAft>
                <a:defRPr/>
              </a:pPr>
              <a:r>
                <a:rPr lang="en-GB" sz="1350" b="1" dirty="0">
                  <a:solidFill>
                    <a:srgbClr val="C00000"/>
                  </a:solidFill>
                  <a:latin typeface="Calibri"/>
                </a:rPr>
                <a:t>- Drinking Water Regulations</a:t>
              </a:r>
            </a:p>
          </p:txBody>
        </p:sp>
        <p:sp>
          <p:nvSpPr>
            <p:cNvPr id="8" name="TextBox 7"/>
            <p:cNvSpPr txBox="1"/>
            <p:nvPr/>
          </p:nvSpPr>
          <p:spPr>
            <a:xfrm>
              <a:off x="2925320" y="1338207"/>
              <a:ext cx="2160240" cy="346550"/>
            </a:xfrm>
            <a:prstGeom prst="rect">
              <a:avLst/>
            </a:prstGeom>
            <a:noFill/>
          </p:spPr>
          <p:txBody>
            <a:bodyPr wrap="square" rtlCol="0">
              <a:spAutoFit/>
            </a:bodyPr>
            <a:lstStyle/>
            <a:p>
              <a:pPr algn="ctr" eaLnBrk="1" fontAlgn="auto" hangingPunct="1">
                <a:spcBef>
                  <a:spcPts val="0"/>
                </a:spcBef>
                <a:spcAft>
                  <a:spcPts val="0"/>
                </a:spcAft>
                <a:defRPr/>
              </a:pPr>
              <a:r>
                <a:rPr lang="en-GB" sz="1200" b="1" dirty="0">
                  <a:solidFill>
                    <a:srgbClr val="002060"/>
                  </a:solidFill>
                  <a:latin typeface="Calibri"/>
                </a:rPr>
                <a:t>Drinking Water Safety plans</a:t>
              </a:r>
            </a:p>
          </p:txBody>
        </p:sp>
        <p:sp>
          <p:nvSpPr>
            <p:cNvPr id="9" name="TextBox 8"/>
            <p:cNvSpPr txBox="1"/>
            <p:nvPr/>
          </p:nvSpPr>
          <p:spPr>
            <a:xfrm>
              <a:off x="1917208" y="4527469"/>
              <a:ext cx="2511523" cy="346550"/>
            </a:xfrm>
            <a:prstGeom prst="rect">
              <a:avLst/>
            </a:prstGeom>
            <a:noFill/>
          </p:spPr>
          <p:txBody>
            <a:bodyPr wrap="square" rtlCol="0">
              <a:spAutoFit/>
            </a:bodyPr>
            <a:lstStyle/>
            <a:p>
              <a:pPr eaLnBrk="1" fontAlgn="auto" hangingPunct="1">
                <a:spcBef>
                  <a:spcPts val="0"/>
                </a:spcBef>
                <a:spcAft>
                  <a:spcPts val="0"/>
                </a:spcAft>
                <a:defRPr/>
              </a:pPr>
              <a:endParaRPr lang="en-GB" sz="1200" b="1" dirty="0">
                <a:solidFill>
                  <a:srgbClr val="FBE5D6"/>
                </a:solidFill>
                <a:latin typeface="Calibri"/>
              </a:endParaRPr>
            </a:p>
          </p:txBody>
        </p:sp>
      </p:grpSp>
      <p:sp>
        <p:nvSpPr>
          <p:cNvPr id="12" name="TextBox 11"/>
          <p:cNvSpPr txBox="1"/>
          <p:nvPr/>
        </p:nvSpPr>
        <p:spPr>
          <a:xfrm>
            <a:off x="6621034" y="1030836"/>
            <a:ext cx="2336090" cy="646331"/>
          </a:xfrm>
          <a:prstGeom prst="rect">
            <a:avLst/>
          </a:prstGeom>
          <a:noFill/>
        </p:spPr>
        <p:txBody>
          <a:bodyPr wrap="square" rtlCol="0">
            <a:spAutoFit/>
          </a:bodyPr>
          <a:lstStyle/>
          <a:p>
            <a:pPr algn="ctr" eaLnBrk="1" fontAlgn="auto" hangingPunct="1">
              <a:spcBef>
                <a:spcPts val="0"/>
              </a:spcBef>
              <a:spcAft>
                <a:spcPts val="0"/>
              </a:spcAft>
              <a:defRPr/>
            </a:pPr>
            <a:r>
              <a:rPr lang="en-GB" sz="1800" b="1" dirty="0">
                <a:solidFill>
                  <a:srgbClr val="045EA2">
                    <a:lumMod val="50000"/>
                  </a:srgbClr>
                </a:solidFill>
                <a:latin typeface="Calibri"/>
              </a:rPr>
              <a:t>Carmoney WTW drinking water supply</a:t>
            </a:r>
          </a:p>
        </p:txBody>
      </p:sp>
    </p:spTree>
    <p:extLst>
      <p:ext uri="{BB962C8B-B14F-4D97-AF65-F5344CB8AC3E}">
        <p14:creationId xmlns:p14="http://schemas.microsoft.com/office/powerpoint/2010/main" val="4273421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sp>
        <p:nvSpPr>
          <p:cNvPr id="3" name="Content Placeholder 2"/>
          <p:cNvSpPr>
            <a:spLocks noGrp="1"/>
          </p:cNvSpPr>
          <p:nvPr>
            <p:ph idx="4294967295"/>
          </p:nvPr>
        </p:nvSpPr>
        <p:spPr>
          <a:xfrm>
            <a:off x="0" y="2057401"/>
            <a:ext cx="8229600" cy="3394472"/>
          </a:xfrm>
        </p:spPr>
        <p:txBody>
          <a:bodyPr/>
          <a:lstStyle/>
          <a:p>
            <a:pPr marL="0" indent="0">
              <a:buNone/>
            </a:pPr>
            <a:endParaRPr lang="en-GB" dirty="0" smtClean="0"/>
          </a:p>
          <a:p>
            <a:pPr marL="0" indent="0">
              <a:buNone/>
            </a:pPr>
            <a:endParaRPr lang="en-GB" dirty="0"/>
          </a:p>
          <a:p>
            <a:pPr marL="0" indent="0" algn="ctr">
              <a:buNone/>
            </a:pPr>
            <a:r>
              <a:rPr lang="en-GB" sz="3600" b="1" dirty="0"/>
              <a:t>Drinking Water Quality Graphs</a:t>
            </a:r>
          </a:p>
        </p:txBody>
      </p:sp>
    </p:spTree>
    <p:extLst>
      <p:ext uri="{BB962C8B-B14F-4D97-AF65-F5344CB8AC3E}">
        <p14:creationId xmlns:p14="http://schemas.microsoft.com/office/powerpoint/2010/main" val="906390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881025" y="1211656"/>
            <a:ext cx="3148200" cy="1892270"/>
          </a:xfrm>
          <a:prstGeom prst="rect">
            <a:avLst/>
          </a:prstGeom>
          <a:ln w="6350">
            <a:solidFill>
              <a:schemeClr val="bg1">
                <a:lumMod val="65000"/>
              </a:schemeClr>
            </a:solidFill>
          </a:ln>
        </p:spPr>
      </p:pic>
      <p:pic>
        <p:nvPicPr>
          <p:cNvPr id="7" name="Picture 6"/>
          <p:cNvPicPr>
            <a:picLocks noChangeAspect="1"/>
          </p:cNvPicPr>
          <p:nvPr/>
        </p:nvPicPr>
        <p:blipFill>
          <a:blip r:embed="rId3"/>
          <a:stretch>
            <a:fillRect/>
          </a:stretch>
        </p:blipFill>
        <p:spPr>
          <a:xfrm>
            <a:off x="4873358" y="1211656"/>
            <a:ext cx="3148885" cy="1881900"/>
          </a:xfrm>
          <a:prstGeom prst="rect">
            <a:avLst/>
          </a:prstGeom>
          <a:ln w="6350">
            <a:solidFill>
              <a:schemeClr val="bg1">
                <a:lumMod val="65000"/>
              </a:schemeClr>
            </a:solidFill>
          </a:ln>
        </p:spPr>
      </p:pic>
      <p:pic>
        <p:nvPicPr>
          <p:cNvPr id="8" name="Picture 7"/>
          <p:cNvPicPr>
            <a:picLocks noChangeAspect="1"/>
          </p:cNvPicPr>
          <p:nvPr/>
        </p:nvPicPr>
        <p:blipFill>
          <a:blip r:embed="rId4"/>
          <a:stretch>
            <a:fillRect/>
          </a:stretch>
        </p:blipFill>
        <p:spPr>
          <a:xfrm>
            <a:off x="881025" y="3449163"/>
            <a:ext cx="3148200" cy="1900882"/>
          </a:xfrm>
          <a:prstGeom prst="rect">
            <a:avLst/>
          </a:prstGeom>
          <a:ln w="6350">
            <a:solidFill>
              <a:schemeClr val="bg1">
                <a:lumMod val="65000"/>
              </a:schemeClr>
            </a:solidFill>
          </a:ln>
        </p:spPr>
      </p:pic>
      <p:pic>
        <p:nvPicPr>
          <p:cNvPr id="9" name="Picture 8"/>
          <p:cNvPicPr>
            <a:picLocks noChangeAspect="1"/>
          </p:cNvPicPr>
          <p:nvPr/>
        </p:nvPicPr>
        <p:blipFill>
          <a:blip r:embed="rId5"/>
          <a:stretch>
            <a:fillRect/>
          </a:stretch>
        </p:blipFill>
        <p:spPr>
          <a:xfrm>
            <a:off x="4873358" y="3449654"/>
            <a:ext cx="3148200" cy="1892270"/>
          </a:xfrm>
          <a:prstGeom prst="rect">
            <a:avLst/>
          </a:prstGeom>
          <a:ln w="6350">
            <a:solidFill>
              <a:schemeClr val="bg1">
                <a:lumMod val="65000"/>
              </a:schemeClr>
            </a:solidFill>
          </a:ln>
        </p:spPr>
      </p:pic>
    </p:spTree>
    <p:extLst>
      <p:ext uri="{BB962C8B-B14F-4D97-AF65-F5344CB8AC3E}">
        <p14:creationId xmlns:p14="http://schemas.microsoft.com/office/powerpoint/2010/main" val="120155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8561" y="1202450"/>
            <a:ext cx="3148200" cy="1892270"/>
          </a:xfrm>
          <a:prstGeom prst="rect">
            <a:avLst/>
          </a:prstGeom>
          <a:ln w="6350">
            <a:solidFill>
              <a:schemeClr val="bg1">
                <a:lumMod val="65000"/>
              </a:schemeClr>
            </a:solidFill>
          </a:ln>
        </p:spPr>
      </p:pic>
      <p:pic>
        <p:nvPicPr>
          <p:cNvPr id="5" name="Picture 4"/>
          <p:cNvPicPr>
            <a:picLocks noChangeAspect="1"/>
          </p:cNvPicPr>
          <p:nvPr/>
        </p:nvPicPr>
        <p:blipFill>
          <a:blip r:embed="rId3"/>
          <a:stretch>
            <a:fillRect/>
          </a:stretch>
        </p:blipFill>
        <p:spPr>
          <a:xfrm>
            <a:off x="4637680" y="1202450"/>
            <a:ext cx="3148200" cy="1892270"/>
          </a:xfrm>
          <a:prstGeom prst="rect">
            <a:avLst/>
          </a:prstGeom>
          <a:ln w="6350">
            <a:solidFill>
              <a:schemeClr val="bg1">
                <a:lumMod val="65000"/>
              </a:schemeClr>
            </a:solidFill>
          </a:ln>
        </p:spPr>
      </p:pic>
      <p:pic>
        <p:nvPicPr>
          <p:cNvPr id="6" name="Picture 5"/>
          <p:cNvPicPr>
            <a:picLocks noChangeAspect="1"/>
          </p:cNvPicPr>
          <p:nvPr/>
        </p:nvPicPr>
        <p:blipFill>
          <a:blip r:embed="rId4"/>
          <a:stretch>
            <a:fillRect/>
          </a:stretch>
        </p:blipFill>
        <p:spPr>
          <a:xfrm>
            <a:off x="588561" y="3394420"/>
            <a:ext cx="3148200" cy="1892270"/>
          </a:xfrm>
          <a:prstGeom prst="rect">
            <a:avLst/>
          </a:prstGeom>
          <a:ln w="6350">
            <a:solidFill>
              <a:schemeClr val="bg1">
                <a:lumMod val="65000"/>
              </a:schemeClr>
            </a:solidFill>
          </a:ln>
        </p:spPr>
      </p:pic>
      <p:pic>
        <p:nvPicPr>
          <p:cNvPr id="7" name="Picture 6"/>
          <p:cNvPicPr>
            <a:picLocks noChangeAspect="1"/>
          </p:cNvPicPr>
          <p:nvPr/>
        </p:nvPicPr>
        <p:blipFill>
          <a:blip r:embed="rId5"/>
          <a:stretch>
            <a:fillRect/>
          </a:stretch>
        </p:blipFill>
        <p:spPr>
          <a:xfrm>
            <a:off x="4637680" y="3394420"/>
            <a:ext cx="3148200" cy="1892270"/>
          </a:xfrm>
          <a:prstGeom prst="rect">
            <a:avLst/>
          </a:prstGeom>
          <a:ln w="6350">
            <a:solidFill>
              <a:schemeClr val="bg1">
                <a:lumMod val="65000"/>
              </a:schemeClr>
            </a:solidFill>
          </a:ln>
        </p:spPr>
      </p:pic>
    </p:spTree>
    <p:extLst>
      <p:ext uri="{BB962C8B-B14F-4D97-AF65-F5344CB8AC3E}">
        <p14:creationId xmlns:p14="http://schemas.microsoft.com/office/powerpoint/2010/main" val="318138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21878"/>
            <a:ext cx="7886700" cy="4351338"/>
          </a:xfrm>
        </p:spPr>
        <p:txBody>
          <a:bodyPr>
            <a:normAutofit fontScale="85000" lnSpcReduction="20000"/>
          </a:bodyPr>
          <a:lstStyle/>
          <a:p>
            <a:pPr marL="0" indent="0" algn="just">
              <a:buNone/>
            </a:pPr>
            <a:r>
              <a:rPr lang="en-GB" sz="2400" i="1" dirty="0">
                <a:solidFill>
                  <a:schemeClr val="accent1">
                    <a:lumMod val="50000"/>
                  </a:schemeClr>
                </a:solidFill>
                <a:latin typeface="Calibri" panose="020F0502020204030204" pitchFamily="34" charset="0"/>
                <a:ea typeface="Times New Roman" panose="02020603050405020304" pitchFamily="18" charset="0"/>
                <a:cs typeface="Calibri" panose="020F0502020204030204" pitchFamily="34" charset="0"/>
              </a:rPr>
              <a:t>Thank you for attending today to meet with us today. Everyone here will be aware that the alleged operators of the site are currently being prosecuted before Belfast Crown Court for offences under the Waste and Contaminated Land Order. Therefore those criminal proceedings are active within the meaning of the Contempt of Court Act 1981.</a:t>
            </a:r>
            <a:endParaRPr lang="en-GB" sz="2400"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Aft>
                <a:spcPts val="0"/>
              </a:spcAft>
              <a:buNone/>
            </a:pPr>
            <a:r>
              <a:rPr lang="en-GB" sz="2400" i="1" dirty="0">
                <a:solidFill>
                  <a:schemeClr val="accent1">
                    <a:lumMod val="50000"/>
                  </a:schemeClr>
                </a:solidFill>
                <a:latin typeface="Calibri" panose="020F0502020204030204" pitchFamily="34" charset="0"/>
                <a:ea typeface="Times New Roman" panose="02020603050405020304" pitchFamily="18" charset="0"/>
                <a:cs typeface="Calibri" panose="020F0502020204030204" pitchFamily="34" charset="0"/>
              </a:rPr>
              <a:t> </a:t>
            </a:r>
            <a:endParaRPr lang="en-GB" sz="2400"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Aft>
                <a:spcPts val="0"/>
              </a:spcAft>
              <a:buNone/>
            </a:pPr>
            <a:r>
              <a:rPr lang="en-GB" sz="2400" i="1" dirty="0">
                <a:solidFill>
                  <a:schemeClr val="accent1">
                    <a:lumMod val="50000"/>
                  </a:schemeClr>
                </a:solidFill>
                <a:latin typeface="Calibri" panose="020F0502020204030204" pitchFamily="34" charset="0"/>
                <a:ea typeface="Times New Roman" panose="02020603050405020304" pitchFamily="18" charset="0"/>
                <a:cs typeface="Calibri" panose="020F0502020204030204" pitchFamily="34" charset="0"/>
              </a:rPr>
              <a:t>Section 1 of the Contempt of Court Act 1981 provides that it is a contempt to publish any matter which creates a substantial risk of serious prejudice or impediment to the course of justice in legal proceedings, irrespective of the intention behind the publication.</a:t>
            </a:r>
            <a:endParaRPr lang="en-GB" sz="2400"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0" indent="0" algn="just">
              <a:spcAft>
                <a:spcPts val="0"/>
              </a:spcAft>
              <a:buNone/>
            </a:pPr>
            <a:r>
              <a:rPr lang="en-GB" sz="2400" i="1" dirty="0">
                <a:solidFill>
                  <a:schemeClr val="accent1">
                    <a:lumMod val="50000"/>
                  </a:schemeClr>
                </a:solidFill>
                <a:latin typeface="Calibri" panose="020F0502020204030204" pitchFamily="34" charset="0"/>
                <a:ea typeface="Times New Roman" panose="02020603050405020304" pitchFamily="18" charset="0"/>
                <a:cs typeface="Calibri" panose="020F0502020204030204" pitchFamily="34" charset="0"/>
              </a:rPr>
              <a:t> </a:t>
            </a:r>
            <a:endParaRPr lang="en-GB" sz="2400"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en-GB" sz="2400" i="1" dirty="0">
                <a:solidFill>
                  <a:schemeClr val="accent1">
                    <a:lumMod val="50000"/>
                  </a:schemeClr>
                </a:solidFill>
                <a:latin typeface="Calibri" panose="020F0502020204030204" pitchFamily="34" charset="0"/>
                <a:ea typeface="Times New Roman" panose="02020603050405020304" pitchFamily="18" charset="0"/>
              </a:rPr>
              <a:t>Therefore, in order to ensure that the criminal prosecution can proceed to trial, can I please ask you to refrain from making any audio, audio-visual or photographic recordings of this meeting and to note that circulation of any recordings of this meeting prior to the trial may lead to proceedings being instituted for Contempt of Court.</a:t>
            </a:r>
            <a:endParaRPr lang="en-GB" dirty="0">
              <a:solidFill>
                <a:schemeClr val="accent1">
                  <a:lumMod val="50000"/>
                </a:schemeClr>
              </a:solidFill>
            </a:endParaRPr>
          </a:p>
        </p:txBody>
      </p:sp>
    </p:spTree>
    <p:extLst>
      <p:ext uri="{BB962C8B-B14F-4D97-AF65-F5344CB8AC3E}">
        <p14:creationId xmlns:p14="http://schemas.microsoft.com/office/powerpoint/2010/main" val="4117158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2622" y="1035614"/>
            <a:ext cx="3148200" cy="1895299"/>
          </a:xfrm>
          <a:prstGeom prst="rect">
            <a:avLst/>
          </a:prstGeom>
        </p:spPr>
      </p:pic>
      <p:pic>
        <p:nvPicPr>
          <p:cNvPr id="4" name="Content Placeholder 3"/>
          <p:cNvPicPr>
            <a:picLocks noGrp="1" noChangeAspect="1"/>
          </p:cNvPicPr>
          <p:nvPr>
            <p:ph idx="1"/>
          </p:nvPr>
        </p:nvPicPr>
        <p:blipFill>
          <a:blip r:embed="rId3"/>
          <a:stretch>
            <a:fillRect/>
          </a:stretch>
        </p:blipFill>
        <p:spPr>
          <a:xfrm>
            <a:off x="4871174" y="1035614"/>
            <a:ext cx="3132000" cy="1888278"/>
          </a:xfrm>
          <a:prstGeom prst="rect">
            <a:avLst/>
          </a:prstGeom>
        </p:spPr>
      </p:pic>
      <p:pic>
        <p:nvPicPr>
          <p:cNvPr id="6" name="Picture 5"/>
          <p:cNvPicPr>
            <a:picLocks noChangeAspect="1"/>
          </p:cNvPicPr>
          <p:nvPr/>
        </p:nvPicPr>
        <p:blipFill>
          <a:blip r:embed="rId4"/>
          <a:stretch>
            <a:fillRect/>
          </a:stretch>
        </p:blipFill>
        <p:spPr>
          <a:xfrm>
            <a:off x="2784624" y="3316599"/>
            <a:ext cx="3148200" cy="2009490"/>
          </a:xfrm>
          <a:prstGeom prst="rect">
            <a:avLst/>
          </a:prstGeom>
          <a:ln w="6350">
            <a:solidFill>
              <a:schemeClr val="bg1">
                <a:lumMod val="65000"/>
              </a:schemeClr>
            </a:solidFill>
          </a:ln>
        </p:spPr>
      </p:pic>
    </p:spTree>
    <p:extLst>
      <p:ext uri="{BB962C8B-B14F-4D97-AF65-F5344CB8AC3E}">
        <p14:creationId xmlns:p14="http://schemas.microsoft.com/office/powerpoint/2010/main" val="4294884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570" y="929752"/>
            <a:ext cx="8229600" cy="857250"/>
          </a:xfrm>
        </p:spPr>
        <p:txBody>
          <a:bodyPr>
            <a:normAutofit fontScale="90000"/>
          </a:bodyPr>
          <a:lstStyle/>
          <a:p>
            <a:r>
              <a:rPr lang="en-GB" b="1" dirty="0" smtClean="0"/>
              <a:t>Contingency planning – maintaining the public drinking water supply to customers….</a:t>
            </a:r>
            <a:endParaRPr lang="en-GB" b="1" dirty="0"/>
          </a:p>
        </p:txBody>
      </p:sp>
      <p:sp>
        <p:nvSpPr>
          <p:cNvPr id="3" name="Content Placeholder 2"/>
          <p:cNvSpPr>
            <a:spLocks noGrp="1"/>
          </p:cNvSpPr>
          <p:nvPr>
            <p:ph sz="half" idx="1"/>
          </p:nvPr>
        </p:nvSpPr>
        <p:spPr>
          <a:xfrm>
            <a:off x="374351" y="2187426"/>
            <a:ext cx="8554857" cy="3921487"/>
          </a:xfrm>
        </p:spPr>
        <p:txBody>
          <a:bodyPr>
            <a:normAutofit/>
          </a:bodyPr>
          <a:lstStyle/>
          <a:p>
            <a:r>
              <a:rPr lang="en-GB" dirty="0" smtClean="0"/>
              <a:t>We have Contingency Plans in place for all of our WTWs </a:t>
            </a:r>
          </a:p>
          <a:p>
            <a:pPr lvl="1"/>
            <a:r>
              <a:rPr lang="en-US" dirty="0" smtClean="0"/>
              <a:t>provide </a:t>
            </a:r>
            <a:r>
              <a:rPr lang="en-US" dirty="0"/>
              <a:t>a framework for dealing with and limiting the impact of a total loss of supply from the </a:t>
            </a:r>
            <a:r>
              <a:rPr lang="en-US" dirty="0" smtClean="0"/>
              <a:t>WTW </a:t>
            </a:r>
            <a:r>
              <a:rPr lang="en-US" dirty="0"/>
              <a:t>Treatment Works. </a:t>
            </a:r>
            <a:endParaRPr lang="en-US" dirty="0" smtClean="0"/>
          </a:p>
          <a:p>
            <a:pPr marL="457189" lvl="1" indent="0">
              <a:buNone/>
            </a:pPr>
            <a:endParaRPr lang="en-GB" sz="1500" dirty="0"/>
          </a:p>
          <a:p>
            <a:r>
              <a:rPr lang="en-GB" dirty="0" smtClean="0"/>
              <a:t>Carmoney WTW </a:t>
            </a:r>
          </a:p>
          <a:p>
            <a:pPr lvl="1"/>
            <a:r>
              <a:rPr lang="en-GB" dirty="0" smtClean="0"/>
              <a:t>interconnectivity to 2 other WTWs to maintain supply to customers.  </a:t>
            </a:r>
            <a:endParaRPr lang="en-GB" dirty="0"/>
          </a:p>
        </p:txBody>
      </p:sp>
    </p:spTree>
    <p:extLst>
      <p:ext uri="{BB962C8B-B14F-4D97-AF65-F5344CB8AC3E}">
        <p14:creationId xmlns:p14="http://schemas.microsoft.com/office/powerpoint/2010/main" val="3717181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niw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51" y="1096753"/>
            <a:ext cx="1336499" cy="708344"/>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p:cNvPicPr>
            <a:picLocks noChangeAspect="1"/>
          </p:cNvPicPr>
          <p:nvPr/>
        </p:nvPicPr>
        <p:blipFill rotWithShape="1">
          <a:blip r:embed="rId4"/>
          <a:srcRect l="8413" t="14556" r="6620" b="6197"/>
          <a:stretch/>
        </p:blipFill>
        <p:spPr>
          <a:xfrm>
            <a:off x="140906" y="1885950"/>
            <a:ext cx="8767351" cy="3800475"/>
          </a:xfrm>
          <a:prstGeom prst="rect">
            <a:avLst/>
          </a:prstGeom>
        </p:spPr>
      </p:pic>
      <p:sp>
        <p:nvSpPr>
          <p:cNvPr id="6" name="TextBox 5"/>
          <p:cNvSpPr txBox="1"/>
          <p:nvPr/>
        </p:nvSpPr>
        <p:spPr>
          <a:xfrm>
            <a:off x="1381646" y="1194795"/>
            <a:ext cx="7526610" cy="461665"/>
          </a:xfrm>
          <a:prstGeom prst="rect">
            <a:avLst/>
          </a:prstGeom>
          <a:noFill/>
        </p:spPr>
        <p:txBody>
          <a:bodyPr wrap="square" rtlCol="0">
            <a:spAutoFit/>
          </a:bodyPr>
          <a:lstStyle/>
          <a:p>
            <a:pPr algn="ctr" eaLnBrk="1" fontAlgn="auto" hangingPunct="1">
              <a:spcBef>
                <a:spcPts val="0"/>
              </a:spcBef>
              <a:spcAft>
                <a:spcPts val="0"/>
              </a:spcAft>
              <a:defRPr/>
            </a:pPr>
            <a:r>
              <a:rPr lang="en-GB" dirty="0">
                <a:solidFill>
                  <a:srgbClr val="218CCC">
                    <a:lumMod val="75000"/>
                  </a:srgbClr>
                </a:solidFill>
                <a:latin typeface="Calibri"/>
              </a:rPr>
              <a:t>https://www.niwater.com/water-quality-results/</a:t>
            </a:r>
          </a:p>
        </p:txBody>
      </p:sp>
    </p:spTree>
    <p:extLst>
      <p:ext uri="{BB962C8B-B14F-4D97-AF65-F5344CB8AC3E}">
        <p14:creationId xmlns:p14="http://schemas.microsoft.com/office/powerpoint/2010/main" val="15343009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2086726"/>
            <a:ext cx="9144000" cy="2246769"/>
          </a:xfrm>
          <a:prstGeom prst="rect">
            <a:avLst/>
          </a:prstGeom>
          <a:noFill/>
        </p:spPr>
        <p:txBody>
          <a:bodyPr wrap="square" rtlCol="0">
            <a:spAutoFit/>
          </a:bodyPr>
          <a:lstStyle/>
          <a:p>
            <a:pPr algn="ctr"/>
            <a:r>
              <a:rPr lang="en-US" sz="3200" b="1" dirty="0">
                <a:solidFill>
                  <a:srgbClr val="254061"/>
                </a:solidFill>
                <a:latin typeface="Helvetica Neue"/>
                <a:cs typeface="Helvetica Neue"/>
              </a:rPr>
              <a:t>A6 Londonderry to </a:t>
            </a:r>
            <a:r>
              <a:rPr lang="en-US" sz="3200" b="1" dirty="0" err="1">
                <a:solidFill>
                  <a:srgbClr val="254061"/>
                </a:solidFill>
                <a:latin typeface="Helvetica Neue"/>
                <a:cs typeface="Helvetica Neue"/>
              </a:rPr>
              <a:t>Dungiven</a:t>
            </a:r>
            <a:r>
              <a:rPr lang="en-US" sz="3200" b="1" dirty="0">
                <a:solidFill>
                  <a:srgbClr val="254061"/>
                </a:solidFill>
                <a:latin typeface="Helvetica Neue"/>
                <a:cs typeface="Helvetica Neue"/>
              </a:rPr>
              <a:t> </a:t>
            </a:r>
            <a:r>
              <a:rPr lang="en-US" sz="3200" b="1" dirty="0" err="1">
                <a:solidFill>
                  <a:srgbClr val="254061"/>
                </a:solidFill>
                <a:latin typeface="Helvetica Neue"/>
                <a:cs typeface="Helvetica Neue"/>
              </a:rPr>
              <a:t>Dualling</a:t>
            </a:r>
            <a:endParaRPr lang="en-US" sz="3200" b="1" dirty="0">
              <a:solidFill>
                <a:srgbClr val="254061"/>
              </a:solidFill>
              <a:latin typeface="Helvetica Neue"/>
              <a:cs typeface="Helvetica Neue"/>
            </a:endParaRPr>
          </a:p>
          <a:p>
            <a:pPr algn="ctr"/>
            <a:r>
              <a:rPr lang="en-US" sz="3200" b="1" dirty="0">
                <a:solidFill>
                  <a:srgbClr val="254061"/>
                </a:solidFill>
                <a:latin typeface="Helvetica Neue"/>
                <a:cs typeface="Helvetica Neue"/>
              </a:rPr>
              <a:t>Phase 2 </a:t>
            </a:r>
            <a:r>
              <a:rPr lang="en-US" sz="3200" b="1" dirty="0" err="1">
                <a:solidFill>
                  <a:srgbClr val="254061"/>
                </a:solidFill>
                <a:latin typeface="Helvetica Neue"/>
                <a:cs typeface="Helvetica Neue"/>
              </a:rPr>
              <a:t>Drumahoe</a:t>
            </a:r>
            <a:r>
              <a:rPr lang="en-US" sz="3200" b="1" dirty="0">
                <a:solidFill>
                  <a:srgbClr val="254061"/>
                </a:solidFill>
                <a:latin typeface="Helvetica Neue"/>
                <a:cs typeface="Helvetica Neue"/>
              </a:rPr>
              <a:t> to Caw</a:t>
            </a:r>
          </a:p>
          <a:p>
            <a:pPr algn="ctr"/>
            <a:endParaRPr lang="en-US" sz="3800" b="1" dirty="0">
              <a:solidFill>
                <a:srgbClr val="254061"/>
              </a:solidFill>
              <a:latin typeface="Helvetica Neue"/>
              <a:cs typeface="Helvetica Neue"/>
            </a:endParaRPr>
          </a:p>
          <a:p>
            <a:pPr algn="ctr"/>
            <a:endParaRPr lang="en-US" sz="3800" b="1" dirty="0">
              <a:solidFill>
                <a:srgbClr val="254061"/>
              </a:solidFill>
              <a:latin typeface="Helvetica Neue"/>
              <a:cs typeface="Helvetica Neue"/>
            </a:endParaRPr>
          </a:p>
        </p:txBody>
      </p:sp>
    </p:spTree>
    <p:extLst>
      <p:ext uri="{BB962C8B-B14F-4D97-AF65-F5344CB8AC3E}">
        <p14:creationId xmlns:p14="http://schemas.microsoft.com/office/powerpoint/2010/main" val="39943749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312126" y="789789"/>
            <a:ext cx="6211766" cy="584775"/>
          </a:xfrm>
          <a:prstGeom prst="rect">
            <a:avLst/>
          </a:prstGeom>
          <a:noFill/>
        </p:spPr>
        <p:txBody>
          <a:bodyPr wrap="square" rtlCol="0">
            <a:spAutoFit/>
          </a:bodyPr>
          <a:lstStyle/>
          <a:p>
            <a:r>
              <a:rPr lang="en-US" sz="3200" b="1" dirty="0">
                <a:solidFill>
                  <a:srgbClr val="254061"/>
                </a:solidFill>
                <a:latin typeface="Helvetica Neue"/>
                <a:cs typeface="Helvetica Neue"/>
              </a:rPr>
              <a:t>Scheme Description</a:t>
            </a:r>
          </a:p>
        </p:txBody>
      </p:sp>
      <p:pic>
        <p:nvPicPr>
          <p:cNvPr id="1026" name="Picture 1" descr="image001">
            <a:extLst>
              <a:ext uri="{FF2B5EF4-FFF2-40B4-BE49-F238E27FC236}">
                <a16:creationId xmlns="" xmlns:a16="http://schemas.microsoft.com/office/drawing/2014/main" id="{F43B8A28-88DD-4C1C-89CF-8F380DAFCA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8" t="18410" r="1088" b="33844"/>
          <a:stretch/>
        </p:blipFill>
        <p:spPr bwMode="auto">
          <a:xfrm>
            <a:off x="174329" y="4384389"/>
            <a:ext cx="8792307" cy="2174215"/>
          </a:xfrm>
          <a:prstGeom prst="rect">
            <a:avLst/>
          </a:prstGeom>
          <a:noFill/>
          <a:ln w="19050">
            <a:solidFill>
              <a:srgbClr val="25406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3B1FE516-DA7E-41FF-8E7C-6F8BCE6C11B7}"/>
              </a:ext>
            </a:extLst>
          </p:cNvPr>
          <p:cNvPicPr>
            <a:picLocks noChangeAspect="1"/>
          </p:cNvPicPr>
          <p:nvPr/>
        </p:nvPicPr>
        <p:blipFill rotWithShape="1">
          <a:blip r:embed="rId5"/>
          <a:srcRect b="33039"/>
          <a:stretch/>
        </p:blipFill>
        <p:spPr>
          <a:xfrm>
            <a:off x="4336610" y="2085256"/>
            <a:ext cx="4406726" cy="2652213"/>
          </a:xfrm>
          <a:prstGeom prst="rect">
            <a:avLst/>
          </a:prstGeom>
          <a:noFill/>
          <a:ln w="19050">
            <a:solidFill>
              <a:srgbClr val="254061"/>
            </a:solidFill>
            <a:miter lim="800000"/>
            <a:headEnd/>
            <a:tailEnd/>
          </a:ln>
        </p:spPr>
      </p:pic>
      <p:sp>
        <p:nvSpPr>
          <p:cNvPr id="6" name="TextBox 5"/>
          <p:cNvSpPr txBox="1"/>
          <p:nvPr/>
        </p:nvSpPr>
        <p:spPr>
          <a:xfrm>
            <a:off x="636050" y="1638806"/>
            <a:ext cx="4044585" cy="2446824"/>
          </a:xfrm>
          <a:prstGeom prst="rect">
            <a:avLst/>
          </a:prstGeom>
          <a:solidFill>
            <a:schemeClr val="bg1"/>
          </a:solidFill>
          <a:ln w="19050">
            <a:solidFill>
              <a:srgbClr val="254061"/>
            </a:solidFill>
          </a:ln>
        </p:spPr>
        <p:txBody>
          <a:bodyPr wrap="square" rtlCol="0">
            <a:spAutoFit/>
          </a:bodyPr>
          <a:lstStyle/>
          <a:p>
            <a:pPr marL="285750" indent="-285750">
              <a:buFont typeface="Wingdings" panose="05000000000000000000" pitchFamily="2" charset="2"/>
              <a:buChar char="Ø"/>
            </a:pPr>
            <a:r>
              <a:rPr lang="en-GB" sz="1700" dirty="0">
                <a:solidFill>
                  <a:schemeClr val="tx2">
                    <a:lumMod val="75000"/>
                  </a:schemeClr>
                </a:solidFill>
                <a:latin typeface="Arial" panose="020B0604020202020204" pitchFamily="34" charset="0"/>
                <a:cs typeface="Arial" panose="020B0604020202020204" pitchFamily="34" charset="0"/>
              </a:rPr>
              <a:t>Strategic Link</a:t>
            </a:r>
          </a:p>
          <a:p>
            <a:pPr marL="285750" indent="-285750">
              <a:buFont typeface="Wingdings" panose="05000000000000000000" pitchFamily="2" charset="2"/>
              <a:buChar char="Ø"/>
            </a:pPr>
            <a:r>
              <a:rPr lang="en-GB" sz="1700" dirty="0">
                <a:solidFill>
                  <a:schemeClr val="tx2">
                    <a:lumMod val="75000"/>
                  </a:schemeClr>
                </a:solidFill>
                <a:latin typeface="Arial" panose="020B0604020202020204" pitchFamily="34" charset="0"/>
                <a:cs typeface="Arial" panose="020B0604020202020204" pitchFamily="34" charset="0"/>
              </a:rPr>
              <a:t>No central reserve crossovers</a:t>
            </a:r>
          </a:p>
          <a:p>
            <a:pPr marL="285750" indent="-285750">
              <a:buFont typeface="Wingdings" panose="05000000000000000000" pitchFamily="2" charset="2"/>
              <a:buChar char="Ø"/>
            </a:pPr>
            <a:r>
              <a:rPr lang="en-GB" sz="1700" dirty="0">
                <a:solidFill>
                  <a:schemeClr val="tx2">
                    <a:lumMod val="75000"/>
                  </a:schemeClr>
                </a:solidFill>
                <a:latin typeface="Arial" panose="020B0604020202020204" pitchFamily="34" charset="0"/>
                <a:cs typeface="Arial" panose="020B0604020202020204" pitchFamily="34" charset="0"/>
              </a:rPr>
              <a:t>Grade separated junctions</a:t>
            </a:r>
          </a:p>
          <a:p>
            <a:pPr marL="285750" indent="-285750">
              <a:buFont typeface="Wingdings" panose="05000000000000000000" pitchFamily="2" charset="2"/>
              <a:buChar char="Ø"/>
            </a:pPr>
            <a:r>
              <a:rPr lang="en-GB" sz="1700" dirty="0">
                <a:solidFill>
                  <a:schemeClr val="tx2">
                    <a:lumMod val="75000"/>
                  </a:schemeClr>
                </a:solidFill>
                <a:latin typeface="Arial" panose="020B0604020202020204" pitchFamily="34" charset="0"/>
                <a:cs typeface="Arial" panose="020B0604020202020204" pitchFamily="34" charset="0"/>
              </a:rPr>
              <a:t>Scheme will:</a:t>
            </a:r>
          </a:p>
          <a:p>
            <a:pPr marL="742950" lvl="1" indent="-285750">
              <a:buFont typeface="Wingdings" panose="05000000000000000000" pitchFamily="2" charset="2"/>
              <a:buChar char="Ø"/>
            </a:pPr>
            <a:r>
              <a:rPr lang="en-GB" sz="1700" dirty="0">
                <a:solidFill>
                  <a:schemeClr val="tx2">
                    <a:lumMod val="75000"/>
                  </a:schemeClr>
                </a:solidFill>
                <a:latin typeface="Arial" panose="020B0604020202020204" pitchFamily="34" charset="0"/>
                <a:cs typeface="Arial" panose="020B0604020202020204" pitchFamily="34" charset="0"/>
              </a:rPr>
              <a:t>Reduce journey times</a:t>
            </a:r>
          </a:p>
          <a:p>
            <a:pPr marL="742950" lvl="1" indent="-285750">
              <a:buFont typeface="Wingdings" panose="05000000000000000000" pitchFamily="2" charset="2"/>
              <a:buChar char="Ø"/>
            </a:pPr>
            <a:r>
              <a:rPr lang="en-GB" sz="1700" dirty="0">
                <a:solidFill>
                  <a:schemeClr val="tx2">
                    <a:lumMod val="75000"/>
                  </a:schemeClr>
                </a:solidFill>
                <a:latin typeface="Arial" panose="020B0604020202020204" pitchFamily="34" charset="0"/>
                <a:cs typeface="Arial" panose="020B0604020202020204" pitchFamily="34" charset="0"/>
              </a:rPr>
              <a:t>Improve road safety</a:t>
            </a:r>
          </a:p>
          <a:p>
            <a:pPr marL="742950" lvl="1" indent="-285750">
              <a:buFont typeface="Wingdings" panose="05000000000000000000" pitchFamily="2" charset="2"/>
              <a:buChar char="Ø"/>
            </a:pPr>
            <a:r>
              <a:rPr lang="en-GB" sz="1700" dirty="0">
                <a:solidFill>
                  <a:schemeClr val="tx2">
                    <a:lumMod val="75000"/>
                  </a:schemeClr>
                </a:solidFill>
                <a:latin typeface="Arial" panose="020B0604020202020204" pitchFamily="34" charset="0"/>
                <a:cs typeface="Arial" panose="020B0604020202020204" pitchFamily="34" charset="0"/>
              </a:rPr>
              <a:t>Ease traffic congestion</a:t>
            </a:r>
          </a:p>
          <a:p>
            <a:pPr marL="742950" lvl="1" indent="-285750">
              <a:buFont typeface="Wingdings" panose="05000000000000000000" pitchFamily="2" charset="2"/>
              <a:buChar char="Ø"/>
            </a:pPr>
            <a:r>
              <a:rPr lang="en-GB" sz="1700" dirty="0">
                <a:solidFill>
                  <a:schemeClr val="tx2">
                    <a:lumMod val="75000"/>
                  </a:schemeClr>
                </a:solidFill>
                <a:latin typeface="Arial" panose="020B0604020202020204" pitchFamily="34" charset="0"/>
                <a:cs typeface="Arial" panose="020B0604020202020204" pitchFamily="34" charset="0"/>
              </a:rPr>
              <a:t>Enhance connectivity</a:t>
            </a:r>
          </a:p>
          <a:p>
            <a:pPr lvl="1"/>
            <a:endParaRPr lang="en-GB" sz="17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31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 y="10285"/>
            <a:ext cx="9144000" cy="6858000"/>
          </a:xfrm>
          <a:prstGeom prst="rect">
            <a:avLst/>
          </a:prstGeom>
        </p:spPr>
      </p:pic>
      <p:pic>
        <p:nvPicPr>
          <p:cNvPr id="3" name="Picture 2">
            <a:extLst>
              <a:ext uri="{FF2B5EF4-FFF2-40B4-BE49-F238E27FC236}">
                <a16:creationId xmlns="" xmlns:a16="http://schemas.microsoft.com/office/drawing/2014/main" id="{DD64F239-93E4-420B-9E6C-F588A05E5117}"/>
              </a:ext>
            </a:extLst>
          </p:cNvPr>
          <p:cNvPicPr>
            <a:picLocks noChangeAspect="1"/>
          </p:cNvPicPr>
          <p:nvPr/>
        </p:nvPicPr>
        <p:blipFill>
          <a:blip r:embed="rId4"/>
          <a:stretch>
            <a:fillRect/>
          </a:stretch>
        </p:blipFill>
        <p:spPr>
          <a:xfrm>
            <a:off x="-8792" y="2237102"/>
            <a:ext cx="9144000" cy="4652211"/>
          </a:xfrm>
          <a:prstGeom prst="rect">
            <a:avLst/>
          </a:prstGeom>
        </p:spPr>
      </p:pic>
      <p:sp>
        <p:nvSpPr>
          <p:cNvPr id="7" name="TextBox 6"/>
          <p:cNvSpPr txBox="1"/>
          <p:nvPr/>
        </p:nvSpPr>
        <p:spPr>
          <a:xfrm>
            <a:off x="312126" y="497402"/>
            <a:ext cx="5761014" cy="584775"/>
          </a:xfrm>
          <a:prstGeom prst="rect">
            <a:avLst/>
          </a:prstGeom>
          <a:noFill/>
        </p:spPr>
        <p:txBody>
          <a:bodyPr wrap="square" rtlCol="0">
            <a:spAutoFit/>
          </a:bodyPr>
          <a:lstStyle/>
          <a:p>
            <a:r>
              <a:rPr lang="en-US" sz="3200" b="1" dirty="0">
                <a:solidFill>
                  <a:srgbClr val="254061"/>
                </a:solidFill>
                <a:latin typeface="Helvetica Neue"/>
                <a:cs typeface="Helvetica Neue"/>
              </a:rPr>
              <a:t>Interaction</a:t>
            </a:r>
          </a:p>
        </p:txBody>
      </p:sp>
      <p:sp>
        <p:nvSpPr>
          <p:cNvPr id="50" name="TextBox 49">
            <a:extLst>
              <a:ext uri="{FF2B5EF4-FFF2-40B4-BE49-F238E27FC236}">
                <a16:creationId xmlns="" xmlns:a16="http://schemas.microsoft.com/office/drawing/2014/main" id="{4FBBB71E-E2C6-42B4-BB35-9CA83ABF22CD}"/>
              </a:ext>
            </a:extLst>
          </p:cNvPr>
          <p:cNvSpPr txBox="1"/>
          <p:nvPr/>
        </p:nvSpPr>
        <p:spPr>
          <a:xfrm rot="16200000">
            <a:off x="-2050816" y="-81375"/>
            <a:ext cx="5761014" cy="584775"/>
          </a:xfrm>
          <a:prstGeom prst="rect">
            <a:avLst/>
          </a:prstGeom>
          <a:noFill/>
        </p:spPr>
        <p:txBody>
          <a:bodyPr wrap="square" rtlCol="0">
            <a:spAutoFit/>
          </a:bodyPr>
          <a:lstStyle/>
          <a:p>
            <a:r>
              <a:rPr lang="en-US" sz="3200" b="1" dirty="0">
                <a:latin typeface="Helvetica Neue"/>
                <a:cs typeface="Helvetica Neue"/>
              </a:rPr>
              <a:t>N</a:t>
            </a:r>
          </a:p>
        </p:txBody>
      </p:sp>
      <p:sp>
        <p:nvSpPr>
          <p:cNvPr id="9" name="TextBox 8">
            <a:extLst>
              <a:ext uri="{FF2B5EF4-FFF2-40B4-BE49-F238E27FC236}">
                <a16:creationId xmlns="" xmlns:a16="http://schemas.microsoft.com/office/drawing/2014/main" id="{B431C9D1-5302-4BF4-99F9-5C50ABC2CCBC}"/>
              </a:ext>
            </a:extLst>
          </p:cNvPr>
          <p:cNvSpPr txBox="1"/>
          <p:nvPr/>
        </p:nvSpPr>
        <p:spPr>
          <a:xfrm>
            <a:off x="490714" y="2253811"/>
            <a:ext cx="5761014" cy="584775"/>
          </a:xfrm>
          <a:prstGeom prst="rect">
            <a:avLst/>
          </a:prstGeom>
          <a:noFill/>
        </p:spPr>
        <p:txBody>
          <a:bodyPr wrap="square" rtlCol="0">
            <a:spAutoFit/>
          </a:bodyPr>
          <a:lstStyle/>
          <a:p>
            <a:r>
              <a:rPr lang="en-US" sz="3200" b="1" dirty="0">
                <a:solidFill>
                  <a:schemeClr val="bg1"/>
                </a:solidFill>
                <a:latin typeface="Helvetica Neue"/>
                <a:cs typeface="Helvetica Neue"/>
              </a:rPr>
              <a:t>N</a:t>
            </a:r>
          </a:p>
        </p:txBody>
      </p:sp>
      <p:grpSp>
        <p:nvGrpSpPr>
          <p:cNvPr id="26" name="Group 25">
            <a:extLst>
              <a:ext uri="{FF2B5EF4-FFF2-40B4-BE49-F238E27FC236}">
                <a16:creationId xmlns="" xmlns:a16="http://schemas.microsoft.com/office/drawing/2014/main" id="{D3D07AD5-9CD2-44F4-8DE5-B8724B64C0BA}"/>
              </a:ext>
            </a:extLst>
          </p:cNvPr>
          <p:cNvGrpSpPr/>
          <p:nvPr/>
        </p:nvGrpSpPr>
        <p:grpSpPr>
          <a:xfrm>
            <a:off x="81373" y="2413753"/>
            <a:ext cx="8444541" cy="4032092"/>
            <a:chOff x="81373" y="1009503"/>
            <a:chExt cx="8444541" cy="4032092"/>
          </a:xfrm>
        </p:grpSpPr>
        <p:sp>
          <p:nvSpPr>
            <p:cNvPr id="27" name="TextBox 26">
              <a:extLst>
                <a:ext uri="{FF2B5EF4-FFF2-40B4-BE49-F238E27FC236}">
                  <a16:creationId xmlns="" xmlns:a16="http://schemas.microsoft.com/office/drawing/2014/main" id="{2AF398C5-8D6E-4A79-A216-183EAE666C43}"/>
                </a:ext>
              </a:extLst>
            </p:cNvPr>
            <p:cNvSpPr txBox="1"/>
            <p:nvPr/>
          </p:nvSpPr>
          <p:spPr>
            <a:xfrm>
              <a:off x="3932968" y="1009503"/>
              <a:ext cx="1371600" cy="358725"/>
            </a:xfrm>
            <a:prstGeom prst="rect">
              <a:avLst/>
            </a:prstGeom>
            <a:solidFill>
              <a:schemeClr val="bg1"/>
            </a:solidFill>
          </p:spPr>
          <p:txBody>
            <a:bodyPr wrap="square" lIns="0" tIns="0" rIns="0" bIns="0" rtlCol="0">
              <a:noAutofit/>
            </a:bodyPr>
            <a:lstStyle>
              <a:defPPr>
                <a:defRPr lang="en-US"/>
              </a:defPPr>
              <a:lvl1pPr>
                <a:defRPr sz="2000">
                  <a:solidFill>
                    <a:srgbClr val="C00000"/>
                  </a:solidFill>
                  <a:latin typeface="Arial" pitchFamily="34" charset="0"/>
                  <a:cs typeface="Arial" pitchFamily="34" charset="0"/>
                </a:defRPr>
              </a:lvl1pPr>
            </a:lstStyle>
            <a:p>
              <a:r>
                <a:rPr lang="en-GB" dirty="0"/>
                <a:t>A6 mainline</a:t>
              </a:r>
            </a:p>
          </p:txBody>
        </p:sp>
        <p:cxnSp>
          <p:nvCxnSpPr>
            <p:cNvPr id="28" name="Straight Arrow Connector 27">
              <a:extLst>
                <a:ext uri="{FF2B5EF4-FFF2-40B4-BE49-F238E27FC236}">
                  <a16:creationId xmlns="" xmlns:a16="http://schemas.microsoft.com/office/drawing/2014/main" id="{DA1BCFD5-E0A0-4296-B293-3ADA53C45176}"/>
                </a:ext>
              </a:extLst>
            </p:cNvPr>
            <p:cNvCxnSpPr>
              <a:cxnSpLocks/>
              <a:stCxn id="27" idx="2"/>
            </p:cNvCxnSpPr>
            <p:nvPr/>
          </p:nvCxnSpPr>
          <p:spPr>
            <a:xfrm flipH="1">
              <a:off x="4450731" y="1368228"/>
              <a:ext cx="168037" cy="797194"/>
            </a:xfrm>
            <a:prstGeom prst="straightConnector1">
              <a:avLst/>
            </a:prstGeom>
            <a:ln w="28575">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506A4909-2608-483D-81E7-92069A1CBA7E}"/>
                </a:ext>
              </a:extLst>
            </p:cNvPr>
            <p:cNvSpPr txBox="1"/>
            <p:nvPr/>
          </p:nvSpPr>
          <p:spPr>
            <a:xfrm>
              <a:off x="3617844" y="4723542"/>
              <a:ext cx="1669774" cy="318053"/>
            </a:xfrm>
            <a:prstGeom prst="rect">
              <a:avLst/>
            </a:prstGeom>
            <a:solidFill>
              <a:schemeClr val="bg1"/>
            </a:solidFill>
          </p:spPr>
          <p:txBody>
            <a:bodyPr wrap="square" lIns="0" tIns="0" rIns="0" bIns="0" rtlCol="0">
              <a:noAutofit/>
            </a:bodyPr>
            <a:lstStyle>
              <a:defPPr>
                <a:defRPr lang="en-US"/>
              </a:defPPr>
              <a:lvl1pPr algn="ctr">
                <a:defRPr sz="2000">
                  <a:solidFill>
                    <a:srgbClr val="C00000"/>
                  </a:solidFill>
                  <a:latin typeface="Arial" pitchFamily="34" charset="0"/>
                  <a:cs typeface="Arial" pitchFamily="34" charset="0"/>
                </a:defRPr>
              </a:lvl1pPr>
            </a:lstStyle>
            <a:p>
              <a:r>
                <a:rPr lang="en-GB" dirty="0" err="1"/>
                <a:t>Mobuoy</a:t>
              </a:r>
              <a:r>
                <a:rPr lang="en-GB" dirty="0"/>
                <a:t> Road</a:t>
              </a:r>
            </a:p>
          </p:txBody>
        </p:sp>
        <p:cxnSp>
          <p:nvCxnSpPr>
            <p:cNvPr id="30" name="Straight Arrow Connector 29">
              <a:extLst>
                <a:ext uri="{FF2B5EF4-FFF2-40B4-BE49-F238E27FC236}">
                  <a16:creationId xmlns="" xmlns:a16="http://schemas.microsoft.com/office/drawing/2014/main" id="{7B41CB2E-5676-4F7E-A4CC-D7D9BF5DF663}"/>
                </a:ext>
              </a:extLst>
            </p:cNvPr>
            <p:cNvCxnSpPr>
              <a:cxnSpLocks/>
            </p:cNvCxnSpPr>
            <p:nvPr/>
          </p:nvCxnSpPr>
          <p:spPr>
            <a:xfrm flipV="1">
              <a:off x="4419005" y="3572187"/>
              <a:ext cx="199763" cy="1151355"/>
            </a:xfrm>
            <a:prstGeom prst="straightConnector1">
              <a:avLst/>
            </a:prstGeom>
            <a:ln w="28575">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5EA48126-76F4-41B9-AF97-7877AFC88FED}"/>
                </a:ext>
              </a:extLst>
            </p:cNvPr>
            <p:cNvSpPr txBox="1"/>
            <p:nvPr/>
          </p:nvSpPr>
          <p:spPr>
            <a:xfrm>
              <a:off x="81373" y="2564358"/>
              <a:ext cx="1371600" cy="642731"/>
            </a:xfrm>
            <a:prstGeom prst="rect">
              <a:avLst/>
            </a:prstGeom>
            <a:solidFill>
              <a:schemeClr val="bg1"/>
            </a:solidFill>
          </p:spPr>
          <p:txBody>
            <a:bodyPr wrap="square" lIns="0" tIns="0" rIns="0" bIns="0" rtlCol="0">
              <a:noAutofit/>
            </a:bodyPr>
            <a:lstStyle>
              <a:defPPr>
                <a:defRPr lang="en-US"/>
              </a:defPPr>
              <a:lvl1pPr algn="ctr">
                <a:defRPr sz="2000">
                  <a:solidFill>
                    <a:srgbClr val="C00000"/>
                  </a:solidFill>
                  <a:latin typeface="Arial" pitchFamily="34" charset="0"/>
                  <a:cs typeface="Arial" pitchFamily="34" charset="0"/>
                </a:defRPr>
              </a:lvl1pPr>
            </a:lstStyle>
            <a:p>
              <a:r>
                <a:rPr lang="en-GB" dirty="0" err="1"/>
                <a:t>Faughan</a:t>
              </a:r>
              <a:r>
                <a:rPr lang="en-GB" dirty="0"/>
                <a:t> River bridge</a:t>
              </a:r>
            </a:p>
          </p:txBody>
        </p:sp>
        <p:cxnSp>
          <p:nvCxnSpPr>
            <p:cNvPr id="32" name="Straight Arrow Connector 31">
              <a:extLst>
                <a:ext uri="{FF2B5EF4-FFF2-40B4-BE49-F238E27FC236}">
                  <a16:creationId xmlns="" xmlns:a16="http://schemas.microsoft.com/office/drawing/2014/main" id="{6F6FC68F-39D1-4911-B47F-B8FCBCC8CC36}"/>
                </a:ext>
              </a:extLst>
            </p:cNvPr>
            <p:cNvCxnSpPr>
              <a:cxnSpLocks/>
            </p:cNvCxnSpPr>
            <p:nvPr/>
          </p:nvCxnSpPr>
          <p:spPr>
            <a:xfrm>
              <a:off x="1077036" y="3157218"/>
              <a:ext cx="375937" cy="820500"/>
            </a:xfrm>
            <a:prstGeom prst="straightConnector1">
              <a:avLst/>
            </a:prstGeom>
            <a:ln w="28575">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4E823BE5-EF8D-4C79-B3CE-5A421DE2AAD4}"/>
                </a:ext>
              </a:extLst>
            </p:cNvPr>
            <p:cNvSpPr txBox="1"/>
            <p:nvPr/>
          </p:nvSpPr>
          <p:spPr>
            <a:xfrm>
              <a:off x="6856140" y="1153697"/>
              <a:ext cx="1669774" cy="586409"/>
            </a:xfrm>
            <a:prstGeom prst="rect">
              <a:avLst/>
            </a:prstGeom>
            <a:solidFill>
              <a:schemeClr val="bg1"/>
            </a:solidFill>
          </p:spPr>
          <p:txBody>
            <a:bodyPr wrap="square" lIns="0" tIns="0" rIns="0" bIns="0" rtlCol="0">
              <a:noAutofit/>
            </a:bodyPr>
            <a:lstStyle>
              <a:defPPr>
                <a:defRPr lang="en-US"/>
              </a:defPPr>
              <a:lvl1pPr algn="ctr">
                <a:defRPr sz="2000">
                  <a:solidFill>
                    <a:srgbClr val="C00000"/>
                  </a:solidFill>
                  <a:latin typeface="Arial" pitchFamily="34" charset="0"/>
                  <a:cs typeface="Arial" pitchFamily="34" charset="0"/>
                </a:defRPr>
              </a:lvl1pPr>
            </a:lstStyle>
            <a:p>
              <a:r>
                <a:rPr lang="en-GB" dirty="0" err="1"/>
                <a:t>Mobuoy</a:t>
              </a:r>
              <a:r>
                <a:rPr lang="en-GB" dirty="0"/>
                <a:t> Road</a:t>
              </a:r>
            </a:p>
            <a:p>
              <a:r>
                <a:rPr lang="en-GB" dirty="0"/>
                <a:t>overbridge</a:t>
              </a:r>
            </a:p>
          </p:txBody>
        </p:sp>
        <p:cxnSp>
          <p:nvCxnSpPr>
            <p:cNvPr id="34" name="Straight Arrow Connector 33">
              <a:extLst>
                <a:ext uri="{FF2B5EF4-FFF2-40B4-BE49-F238E27FC236}">
                  <a16:creationId xmlns="" xmlns:a16="http://schemas.microsoft.com/office/drawing/2014/main" id="{F9DFD4FE-04A6-4267-A5CC-DA2E615DDF05}"/>
                </a:ext>
              </a:extLst>
            </p:cNvPr>
            <p:cNvCxnSpPr>
              <a:cxnSpLocks/>
            </p:cNvCxnSpPr>
            <p:nvPr/>
          </p:nvCxnSpPr>
          <p:spPr>
            <a:xfrm flipH="1">
              <a:off x="7499838" y="1821027"/>
              <a:ext cx="191190" cy="1134323"/>
            </a:xfrm>
            <a:prstGeom prst="straightConnector1">
              <a:avLst/>
            </a:prstGeom>
            <a:ln w="28575">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49" name="Arrow: Down 48">
            <a:extLst>
              <a:ext uri="{FF2B5EF4-FFF2-40B4-BE49-F238E27FC236}">
                <a16:creationId xmlns="" xmlns:a16="http://schemas.microsoft.com/office/drawing/2014/main" id="{F7A2422C-87F1-4729-9B88-7AEA1EAE0D2F}"/>
              </a:ext>
            </a:extLst>
          </p:cNvPr>
          <p:cNvSpPr/>
          <p:nvPr/>
        </p:nvSpPr>
        <p:spPr>
          <a:xfrm rot="5400000">
            <a:off x="284783" y="2636130"/>
            <a:ext cx="271305" cy="432080"/>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 xmlns:a16="http://schemas.microsoft.com/office/drawing/2014/main" id="{1ABF541A-26FD-455E-96CE-FF8B7BD149AC}"/>
              </a:ext>
            </a:extLst>
          </p:cNvPr>
          <p:cNvSpPr txBox="1"/>
          <p:nvPr/>
        </p:nvSpPr>
        <p:spPr>
          <a:xfrm>
            <a:off x="711285" y="1318197"/>
            <a:ext cx="5703163" cy="285718"/>
          </a:xfrm>
          <a:prstGeom prst="rect">
            <a:avLst/>
          </a:prstGeom>
          <a:solidFill>
            <a:schemeClr val="bg1"/>
          </a:solidFill>
        </p:spPr>
        <p:txBody>
          <a:bodyPr wrap="square" lIns="0" tIns="0" rIns="0" bIns="0" rtlCol="0">
            <a:noAutofit/>
          </a:bodyPr>
          <a:lstStyle>
            <a:defPPr>
              <a:defRPr lang="en-US"/>
            </a:defPPr>
            <a:lvl1pPr algn="ctr">
              <a:defRPr sz="2000">
                <a:solidFill>
                  <a:srgbClr val="C00000"/>
                </a:solidFill>
                <a:latin typeface="Arial" pitchFamily="34" charset="0"/>
                <a:cs typeface="Arial" pitchFamily="34" charset="0"/>
              </a:defRPr>
            </a:lvl1pPr>
          </a:lstStyle>
          <a:p>
            <a:pPr algn="l"/>
            <a:r>
              <a:rPr lang="en-GB" dirty="0">
                <a:solidFill>
                  <a:srgbClr val="254061"/>
                </a:solidFill>
              </a:rPr>
              <a:t>Potential waste overlap with A6 scheme</a:t>
            </a:r>
          </a:p>
        </p:txBody>
      </p:sp>
      <p:sp>
        <p:nvSpPr>
          <p:cNvPr id="8" name="Rectangle 7">
            <a:extLst>
              <a:ext uri="{FF2B5EF4-FFF2-40B4-BE49-F238E27FC236}">
                <a16:creationId xmlns="" xmlns:a16="http://schemas.microsoft.com/office/drawing/2014/main" id="{4ADEB4EE-AB82-4701-88CF-E714FFF5A3F1}"/>
              </a:ext>
            </a:extLst>
          </p:cNvPr>
          <p:cNvSpPr/>
          <p:nvPr/>
        </p:nvSpPr>
        <p:spPr>
          <a:xfrm>
            <a:off x="246183" y="1347406"/>
            <a:ext cx="369277" cy="238859"/>
          </a:xfrm>
          <a:prstGeom prst="rect">
            <a:avLst/>
          </a:prstGeom>
          <a:solidFill>
            <a:srgbClr val="FF0000">
              <a:alpha val="7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28996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312126" y="497402"/>
            <a:ext cx="5761014" cy="584775"/>
          </a:xfrm>
          <a:prstGeom prst="rect">
            <a:avLst/>
          </a:prstGeom>
          <a:noFill/>
        </p:spPr>
        <p:txBody>
          <a:bodyPr wrap="square" rtlCol="0">
            <a:spAutoFit/>
          </a:bodyPr>
          <a:lstStyle/>
          <a:p>
            <a:r>
              <a:rPr lang="en-US" sz="3200" b="1" dirty="0">
                <a:solidFill>
                  <a:srgbClr val="254061"/>
                </a:solidFill>
                <a:latin typeface="Helvetica Neue"/>
                <a:cs typeface="Helvetica Neue"/>
              </a:rPr>
              <a:t>Summary</a:t>
            </a:r>
          </a:p>
        </p:txBody>
      </p:sp>
      <p:pic>
        <p:nvPicPr>
          <p:cNvPr id="3" name="Picture 2">
            <a:extLst>
              <a:ext uri="{FF2B5EF4-FFF2-40B4-BE49-F238E27FC236}">
                <a16:creationId xmlns="" xmlns:a16="http://schemas.microsoft.com/office/drawing/2014/main" id="{7E7E49C9-E02A-4D17-B5D8-92D010B6BD1E}"/>
              </a:ext>
            </a:extLst>
          </p:cNvPr>
          <p:cNvPicPr>
            <a:picLocks noChangeAspect="1"/>
          </p:cNvPicPr>
          <p:nvPr/>
        </p:nvPicPr>
        <p:blipFill>
          <a:blip r:embed="rId4"/>
          <a:stretch>
            <a:fillRect/>
          </a:stretch>
        </p:blipFill>
        <p:spPr>
          <a:xfrm>
            <a:off x="2871865" y="1978275"/>
            <a:ext cx="6037872" cy="4643834"/>
          </a:xfrm>
          <a:prstGeom prst="rect">
            <a:avLst/>
          </a:prstGeom>
          <a:noFill/>
          <a:ln w="19050">
            <a:solidFill>
              <a:srgbClr val="254061"/>
            </a:solidFill>
            <a:miter lim="800000"/>
            <a:headEnd/>
            <a:tailEnd/>
          </a:ln>
        </p:spPr>
      </p:pic>
      <p:sp>
        <p:nvSpPr>
          <p:cNvPr id="12" name="TextBox 11">
            <a:extLst>
              <a:ext uri="{FF2B5EF4-FFF2-40B4-BE49-F238E27FC236}">
                <a16:creationId xmlns="" xmlns:a16="http://schemas.microsoft.com/office/drawing/2014/main" id="{F1A20B96-F1D4-4190-A1DB-53BDF95479B2}"/>
              </a:ext>
            </a:extLst>
          </p:cNvPr>
          <p:cNvSpPr txBox="1"/>
          <p:nvPr/>
        </p:nvSpPr>
        <p:spPr>
          <a:xfrm>
            <a:off x="3022900" y="6054914"/>
            <a:ext cx="5761014" cy="584775"/>
          </a:xfrm>
          <a:prstGeom prst="rect">
            <a:avLst/>
          </a:prstGeom>
          <a:noFill/>
        </p:spPr>
        <p:txBody>
          <a:bodyPr wrap="square" rtlCol="0">
            <a:spAutoFit/>
          </a:bodyPr>
          <a:lstStyle/>
          <a:p>
            <a:r>
              <a:rPr lang="en-US" sz="3200" b="1" dirty="0">
                <a:solidFill>
                  <a:schemeClr val="bg1"/>
                </a:solidFill>
                <a:latin typeface="Helvetica Neue"/>
                <a:cs typeface="Helvetica Neue"/>
              </a:rPr>
              <a:t>N</a:t>
            </a:r>
          </a:p>
        </p:txBody>
      </p:sp>
      <p:sp>
        <p:nvSpPr>
          <p:cNvPr id="6" name="TextBox 5"/>
          <p:cNvSpPr txBox="1"/>
          <p:nvPr/>
        </p:nvSpPr>
        <p:spPr>
          <a:xfrm>
            <a:off x="174329" y="1436610"/>
            <a:ext cx="5268109" cy="1923604"/>
          </a:xfrm>
          <a:prstGeom prst="rect">
            <a:avLst/>
          </a:prstGeom>
          <a:solidFill>
            <a:schemeClr val="bg1"/>
          </a:solidFill>
          <a:ln w="19050">
            <a:solidFill>
              <a:srgbClr val="254061"/>
            </a:solidFill>
          </a:ln>
        </p:spPr>
        <p:txBody>
          <a:bodyPr wrap="square" rtlCol="0">
            <a:spAutoFit/>
          </a:bodyPr>
          <a:lstStyle/>
          <a:p>
            <a:pPr marL="285750" indent="-285750">
              <a:buFont typeface="Wingdings" panose="05000000000000000000" pitchFamily="2" charset="2"/>
              <a:buChar char="Ø"/>
            </a:pPr>
            <a:r>
              <a:rPr lang="en-US" sz="1700" dirty="0">
                <a:solidFill>
                  <a:schemeClr val="tx2">
                    <a:lumMod val="75000"/>
                  </a:schemeClr>
                </a:solidFill>
                <a:latin typeface="Arial" panose="020B0604020202020204" pitchFamily="34" charset="0"/>
                <a:cs typeface="Arial" panose="020B0604020202020204" pitchFamily="34" charset="0"/>
              </a:rPr>
              <a:t>Areas of encroachment are under review as part of the ongoing design of the engineering works.</a:t>
            </a:r>
          </a:p>
          <a:p>
            <a:pPr marL="285750" indent="-285750">
              <a:buFont typeface="Wingdings" panose="05000000000000000000" pitchFamily="2" charset="2"/>
              <a:buChar char="Ø"/>
            </a:pPr>
            <a:r>
              <a:rPr lang="en-US" sz="1700" dirty="0">
                <a:solidFill>
                  <a:schemeClr val="tx2">
                    <a:lumMod val="75000"/>
                  </a:schemeClr>
                </a:solidFill>
                <a:latin typeface="Arial" panose="020B0604020202020204" pitchFamily="34" charset="0"/>
                <a:cs typeface="Arial" panose="020B0604020202020204" pitchFamily="34" charset="0"/>
              </a:rPr>
              <a:t>Phase 2 is not part of the current construction contract.</a:t>
            </a:r>
          </a:p>
          <a:p>
            <a:pPr marL="285750" indent="-285750">
              <a:buFont typeface="Wingdings" panose="05000000000000000000" pitchFamily="2" charset="2"/>
              <a:buChar char="Ø"/>
            </a:pPr>
            <a:r>
              <a:rPr lang="en-US" sz="1700" dirty="0">
                <a:solidFill>
                  <a:schemeClr val="tx2">
                    <a:lumMod val="75000"/>
                  </a:schemeClr>
                </a:solidFill>
                <a:latin typeface="Arial" panose="020B0604020202020204" pitchFamily="34" charset="0"/>
                <a:cs typeface="Arial" panose="020B0604020202020204" pitchFamily="34" charset="0"/>
              </a:rPr>
              <a:t>Delivery will depend on a range of factors, including </a:t>
            </a:r>
            <a:r>
              <a:rPr lang="en-US" sz="1700" dirty="0" smtClean="0">
                <a:solidFill>
                  <a:schemeClr val="tx2">
                    <a:lumMod val="75000"/>
                  </a:schemeClr>
                </a:solidFill>
                <a:latin typeface="Arial" panose="020B0604020202020204" pitchFamily="34" charset="0"/>
                <a:cs typeface="Arial" panose="020B0604020202020204" pitchFamily="34" charset="0"/>
              </a:rPr>
              <a:t>the availability of funding</a:t>
            </a:r>
            <a:r>
              <a:rPr lang="en-US" sz="1700" dirty="0">
                <a:solidFill>
                  <a:schemeClr val="tx2">
                    <a:lumMod val="75000"/>
                  </a:schemeClr>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en-US" sz="1700" dirty="0">
                <a:solidFill>
                  <a:schemeClr val="tx2">
                    <a:lumMod val="75000"/>
                  </a:schemeClr>
                </a:solidFill>
                <a:latin typeface="Arial" panose="020B0604020202020204" pitchFamily="34" charset="0"/>
                <a:cs typeface="Arial" panose="020B0604020202020204" pitchFamily="34" charset="0"/>
              </a:rPr>
              <a:t>DfI will continue to engage with NIEA.</a:t>
            </a:r>
            <a:endParaRPr lang="en-GB" sz="1700" dirty="0">
              <a:solidFill>
                <a:schemeClr val="tx2">
                  <a:lumMod val="75000"/>
                </a:schemeClr>
              </a:solidFill>
              <a:latin typeface="Arial" panose="020B0604020202020204" pitchFamily="34" charset="0"/>
              <a:cs typeface="Arial" panose="020B0604020202020204" pitchFamily="34" charset="0"/>
            </a:endParaRPr>
          </a:p>
        </p:txBody>
      </p:sp>
      <p:sp>
        <p:nvSpPr>
          <p:cNvPr id="11" name="Arrow: Down 10">
            <a:extLst>
              <a:ext uri="{FF2B5EF4-FFF2-40B4-BE49-F238E27FC236}">
                <a16:creationId xmlns="" xmlns:a16="http://schemas.microsoft.com/office/drawing/2014/main" id="{9171F785-7931-4084-B111-E3837C44F4A5}"/>
              </a:ext>
            </a:extLst>
          </p:cNvPr>
          <p:cNvSpPr/>
          <p:nvPr/>
        </p:nvSpPr>
        <p:spPr>
          <a:xfrm rot="10800000">
            <a:off x="3116245" y="5667577"/>
            <a:ext cx="271305" cy="432080"/>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67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8111" y="1166261"/>
            <a:ext cx="2035278" cy="505928"/>
          </a:xfrm>
          <a:prstGeom prst="rect">
            <a:avLst/>
          </a:prstGeom>
        </p:spPr>
      </p:pic>
      <p:sp>
        <p:nvSpPr>
          <p:cNvPr id="8" name="Title 7"/>
          <p:cNvSpPr>
            <a:spLocks noGrp="1"/>
          </p:cNvSpPr>
          <p:nvPr>
            <p:ph type="title"/>
          </p:nvPr>
        </p:nvSpPr>
        <p:spPr>
          <a:xfrm>
            <a:off x="819150" y="2655094"/>
            <a:ext cx="7886700" cy="994172"/>
          </a:xfrm>
        </p:spPr>
        <p:txBody>
          <a:bodyPr/>
          <a:lstStyle/>
          <a:p>
            <a:pPr algn="ctr"/>
            <a:r>
              <a:rPr lang="en-GB" b="1" dirty="0" smtClean="0"/>
              <a:t>The Planning Process</a:t>
            </a:r>
            <a:endParaRPr lang="en-GB" b="1" dirty="0"/>
          </a:p>
        </p:txBody>
      </p:sp>
    </p:spTree>
    <p:extLst>
      <p:ext uri="{BB962C8B-B14F-4D97-AF65-F5344CB8AC3E}">
        <p14:creationId xmlns:p14="http://schemas.microsoft.com/office/powerpoint/2010/main" val="1215140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8111" y="1166261"/>
            <a:ext cx="2035278" cy="505928"/>
          </a:xfrm>
          <a:prstGeom prst="rect">
            <a:avLst/>
          </a:prstGeom>
        </p:spPr>
      </p:pic>
      <p:sp>
        <p:nvSpPr>
          <p:cNvPr id="3" name="TextBox 2"/>
          <p:cNvSpPr txBox="1"/>
          <p:nvPr/>
        </p:nvSpPr>
        <p:spPr>
          <a:xfrm>
            <a:off x="552450" y="1419224"/>
            <a:ext cx="8172450" cy="5078313"/>
          </a:xfrm>
          <a:prstGeom prst="rect">
            <a:avLst/>
          </a:prstGeom>
          <a:noFill/>
        </p:spPr>
        <p:txBody>
          <a:bodyPr wrap="square" rtlCol="0">
            <a:spAutoFit/>
          </a:bodyPr>
          <a:lstStyle/>
          <a:p>
            <a:pPr eaLnBrk="1" fontAlgn="auto" hangingPunct="1">
              <a:spcBef>
                <a:spcPts val="0"/>
              </a:spcBef>
              <a:spcAft>
                <a:spcPts val="0"/>
              </a:spcAft>
            </a:pPr>
            <a:endParaRPr lang="en-GB" sz="1350" dirty="0">
              <a:solidFill>
                <a:prstClr val="black"/>
              </a:solidFill>
              <a:latin typeface="Calibri" panose="020F0502020204030204"/>
            </a:endParaRPr>
          </a:p>
          <a:p>
            <a:pPr eaLnBrk="1" fontAlgn="auto" hangingPunct="1">
              <a:spcBef>
                <a:spcPts val="0"/>
              </a:spcBef>
              <a:spcAft>
                <a:spcPts val="0"/>
              </a:spcAft>
            </a:pPr>
            <a:r>
              <a:rPr lang="en-GB" sz="1500" u="sng" dirty="0">
                <a:solidFill>
                  <a:prstClr val="black"/>
                </a:solidFill>
                <a:latin typeface="Arial" panose="020B0604020202020204" pitchFamily="34" charset="0"/>
                <a:cs typeface="Arial" panose="020B0604020202020204" pitchFamily="34" charset="0"/>
              </a:rPr>
              <a:t>Determination of planning applications</a:t>
            </a:r>
          </a:p>
          <a:p>
            <a:pPr marL="214313" indent="-214313" eaLnBrk="1" fontAlgn="auto" hangingPunct="1">
              <a:spcBef>
                <a:spcPts val="0"/>
              </a:spcBef>
              <a:spcAft>
                <a:spcPts val="0"/>
              </a:spcAft>
              <a:buFont typeface="Arial" panose="020B0604020202020204" pitchFamily="34" charset="0"/>
              <a:buChar char="•"/>
            </a:pPr>
            <a:endParaRPr lang="en-GB" sz="1500" u="sng" dirty="0">
              <a:solidFill>
                <a:prstClr val="black"/>
              </a:solidFill>
              <a:latin typeface="Arial" panose="020B0604020202020204" pitchFamily="34" charset="0"/>
              <a:cs typeface="Arial" panose="020B0604020202020204" pitchFamily="34" charset="0"/>
            </a:endParaRPr>
          </a:p>
          <a:p>
            <a:pPr marL="557213" lvl="1"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Planning applications for local and major development are determined by a council.</a:t>
            </a:r>
          </a:p>
          <a:p>
            <a:pPr lvl="1" eaLnBrk="1" fontAlgn="auto" hangingPunct="1">
              <a:spcBef>
                <a:spcPts val="0"/>
              </a:spcBef>
              <a:spcAft>
                <a:spcPts val="0"/>
              </a:spcAft>
            </a:pPr>
            <a:endParaRPr lang="en-US" sz="1500" dirty="0">
              <a:solidFill>
                <a:prstClr val="black"/>
              </a:solidFill>
              <a:latin typeface="Arial" panose="020B0604020202020204" pitchFamily="34" charset="0"/>
              <a:cs typeface="Arial" panose="020B0604020202020204" pitchFamily="34" charset="0"/>
            </a:endParaRPr>
          </a:p>
          <a:p>
            <a:pPr marL="557213" lvl="1"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Major applications for regionally significant development and called-in applications are determined by the Department for Infrastructure. The power of call-in is discretionary and will only be used by exception as the Department recognises the important role of councils in making decisions about the future development of their areas.</a:t>
            </a:r>
          </a:p>
          <a:p>
            <a:pPr lvl="1" eaLnBrk="1" fontAlgn="auto" hangingPunct="1">
              <a:spcBef>
                <a:spcPts val="0"/>
              </a:spcBef>
              <a:spcAft>
                <a:spcPts val="0"/>
              </a:spcAft>
            </a:pPr>
            <a:endParaRPr lang="en-US" sz="1500" dirty="0">
              <a:solidFill>
                <a:prstClr val="black"/>
              </a:solidFill>
              <a:latin typeface="Arial" panose="020B0604020202020204" pitchFamily="34" charset="0"/>
              <a:cs typeface="Arial" panose="020B0604020202020204" pitchFamily="34" charset="0"/>
            </a:endParaRPr>
          </a:p>
          <a:p>
            <a:pPr marL="557213" lvl="1"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Process and procedural matters associated with planning applications are laid down in legislation, including pre-application community consultation; publicity arrangements and neighbour notification; consultation and decision making.</a:t>
            </a:r>
          </a:p>
          <a:p>
            <a:pPr lvl="1" eaLnBrk="1" fontAlgn="auto" hangingPunct="1">
              <a:spcBef>
                <a:spcPts val="0"/>
              </a:spcBef>
              <a:spcAft>
                <a:spcPts val="0"/>
              </a:spcAft>
            </a:pPr>
            <a:endParaRPr lang="en-US" sz="1500" dirty="0">
              <a:solidFill>
                <a:prstClr val="black"/>
              </a:solidFill>
              <a:latin typeface="Arial" panose="020B0604020202020204" pitchFamily="34" charset="0"/>
              <a:cs typeface="Arial" panose="020B0604020202020204" pitchFamily="34" charset="0"/>
            </a:endParaRPr>
          </a:p>
          <a:p>
            <a:pPr marL="557213" lvl="1"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All major planning applications and regionally significant planning applications will be subject to pre-application community consultation (PACC) under Section 27 of the Planning Act (NI) 2011.  PACC is the responsibility of the planning applicant in advance of the submission of a planning application.  Any representations made to the applicant during the PACC period are not representations on the planning application itself.</a:t>
            </a:r>
          </a:p>
          <a:p>
            <a:pPr marL="557213" lvl="1" indent="-214313" eaLnBrk="1" fontAlgn="auto" hangingPunct="1">
              <a:spcBef>
                <a:spcPts val="0"/>
              </a:spcBef>
              <a:spcAft>
                <a:spcPts val="0"/>
              </a:spcAft>
              <a:buFont typeface="Arial" panose="020B0604020202020204" pitchFamily="34" charset="0"/>
              <a:buChar char="•"/>
            </a:pPr>
            <a:endParaRPr lang="en-GB" sz="1350" u="sng" dirty="0">
              <a:solidFill>
                <a:prstClr val="black"/>
              </a:solidFill>
              <a:latin typeface="Calibri" panose="020F0502020204030204"/>
            </a:endParaRPr>
          </a:p>
          <a:p>
            <a:pPr marL="557213" lvl="1" indent="-214313" eaLnBrk="1" fontAlgn="auto" hangingPunct="1">
              <a:spcBef>
                <a:spcPts val="0"/>
              </a:spcBef>
              <a:spcAft>
                <a:spcPts val="0"/>
              </a:spcAft>
              <a:buFont typeface="Arial" panose="020B0604020202020204" pitchFamily="34" charset="0"/>
              <a:buChar char="•"/>
            </a:pPr>
            <a:endParaRPr lang="en-GB" sz="1350" u="sng" dirty="0">
              <a:solidFill>
                <a:prstClr val="black"/>
              </a:solidFill>
              <a:latin typeface="Calibri" panose="020F0502020204030204"/>
            </a:endParaRPr>
          </a:p>
          <a:p>
            <a:pPr marL="214313" indent="-214313" eaLnBrk="1" fontAlgn="auto" hangingPunct="1">
              <a:spcBef>
                <a:spcPts val="0"/>
              </a:spcBef>
              <a:spcAft>
                <a:spcPts val="0"/>
              </a:spcAft>
              <a:buFont typeface="Arial" panose="020B0604020202020204" pitchFamily="34" charset="0"/>
              <a:buChar char="•"/>
            </a:pP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592743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8111" y="1166261"/>
            <a:ext cx="2035278" cy="505928"/>
          </a:xfrm>
          <a:prstGeom prst="rect">
            <a:avLst/>
          </a:prstGeom>
        </p:spPr>
      </p:pic>
      <p:sp>
        <p:nvSpPr>
          <p:cNvPr id="3" name="TextBox 2"/>
          <p:cNvSpPr txBox="1"/>
          <p:nvPr/>
        </p:nvSpPr>
        <p:spPr>
          <a:xfrm>
            <a:off x="600075" y="1672189"/>
            <a:ext cx="8172450" cy="4201150"/>
          </a:xfrm>
          <a:prstGeom prst="rect">
            <a:avLst/>
          </a:prstGeom>
          <a:noFill/>
        </p:spPr>
        <p:txBody>
          <a:bodyPr wrap="square" rtlCol="0">
            <a:spAutoFit/>
          </a:bodyPr>
          <a:lstStyle/>
          <a:p>
            <a:pPr eaLnBrk="1" fontAlgn="auto" hangingPunct="1">
              <a:spcBef>
                <a:spcPts val="0"/>
              </a:spcBef>
              <a:spcAft>
                <a:spcPts val="0"/>
              </a:spcAft>
            </a:pPr>
            <a:endParaRPr lang="en-GB" sz="1350" dirty="0">
              <a:solidFill>
                <a:prstClr val="black"/>
              </a:solidFill>
              <a:latin typeface="Calibri" panose="020F0502020204030204"/>
            </a:endParaRPr>
          </a:p>
          <a:p>
            <a:pPr marL="214313"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In determining any application for planning permission the council or the Department must take into account any representations relating to that application.</a:t>
            </a:r>
          </a:p>
          <a:p>
            <a:pPr marL="214313" indent="-214313" eaLnBrk="1" fontAlgn="auto" hangingPunct="1">
              <a:spcBef>
                <a:spcPts val="0"/>
              </a:spcBef>
              <a:spcAft>
                <a:spcPts val="0"/>
              </a:spcAft>
              <a:buFont typeface="Arial" panose="020B0604020202020204" pitchFamily="34" charset="0"/>
              <a:buChar char="•"/>
            </a:pPr>
            <a:endParaRPr lang="en-US" sz="1500" dirty="0">
              <a:solidFill>
                <a:prstClr val="black"/>
              </a:solidFill>
              <a:latin typeface="Arial" panose="020B0604020202020204" pitchFamily="34" charset="0"/>
              <a:cs typeface="Arial" panose="020B0604020202020204" pitchFamily="34" charset="0"/>
            </a:endParaRPr>
          </a:p>
          <a:p>
            <a:pPr marL="214313"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The council or Department will consult with a range of statutory and non statutory consultees to assist in the determination of an application. The consultee comments will be taken into account before a decision is made.</a:t>
            </a:r>
          </a:p>
          <a:p>
            <a:pPr eaLnBrk="1" fontAlgn="auto" hangingPunct="1">
              <a:spcBef>
                <a:spcPts val="0"/>
              </a:spcBef>
              <a:spcAft>
                <a:spcPts val="0"/>
              </a:spcAft>
            </a:pPr>
            <a:endParaRPr lang="en-US" sz="1500" dirty="0">
              <a:solidFill>
                <a:prstClr val="black"/>
              </a:solidFill>
              <a:latin typeface="Arial" panose="020B0604020202020204" pitchFamily="34" charset="0"/>
              <a:cs typeface="Arial" panose="020B0604020202020204" pitchFamily="34" charset="0"/>
            </a:endParaRPr>
          </a:p>
          <a:p>
            <a:pPr marL="214313"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In terms of decision making, regionally significant planning applications are subject to similar planning procedures and processing as for local and major applications up until the point of recommendation but differ somewhat thereafter.</a:t>
            </a:r>
          </a:p>
          <a:p>
            <a:pPr marL="214313" indent="-214313" eaLnBrk="1" fontAlgn="auto" hangingPunct="1">
              <a:spcBef>
                <a:spcPts val="0"/>
              </a:spcBef>
              <a:spcAft>
                <a:spcPts val="0"/>
              </a:spcAft>
              <a:buFont typeface="Arial" panose="020B0604020202020204" pitchFamily="34" charset="0"/>
              <a:buChar char="•"/>
            </a:pPr>
            <a:endParaRPr lang="en-US" sz="1500" dirty="0">
              <a:solidFill>
                <a:prstClr val="black"/>
              </a:solidFill>
              <a:latin typeface="Arial" panose="020B0604020202020204" pitchFamily="34" charset="0"/>
              <a:cs typeface="Arial" panose="020B0604020202020204" pitchFamily="34" charset="0"/>
            </a:endParaRPr>
          </a:p>
          <a:p>
            <a:pPr marL="214313"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Following completion of a planning report and recommendation to the Minister, two main options are open to the Department in determining the application.</a:t>
            </a:r>
          </a:p>
          <a:p>
            <a:pPr eaLnBrk="1" fontAlgn="auto" hangingPunct="1">
              <a:spcBef>
                <a:spcPts val="0"/>
              </a:spcBef>
              <a:spcAft>
                <a:spcPts val="0"/>
              </a:spcAft>
            </a:pPr>
            <a:endParaRPr lang="en-US" sz="1500" dirty="0">
              <a:solidFill>
                <a:prstClr val="black"/>
              </a:solidFill>
              <a:latin typeface="Arial" panose="020B0604020202020204" pitchFamily="34" charset="0"/>
              <a:cs typeface="Arial" panose="020B0604020202020204" pitchFamily="34" charset="0"/>
            </a:endParaRPr>
          </a:p>
          <a:p>
            <a:pPr marL="214313"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Firstly, a Public Local Inquiry (PLI) can be called before the Planning Appeals Commission (PAC), or other person so appointed.</a:t>
            </a:r>
            <a:endParaRPr lang="en-GB" sz="1350" u="sng" dirty="0">
              <a:solidFill>
                <a:prstClr val="black"/>
              </a:solidFill>
              <a:latin typeface="Calibri" panose="020F0502020204030204"/>
            </a:endParaRPr>
          </a:p>
          <a:p>
            <a:pPr marL="214313" indent="-214313" eaLnBrk="1" fontAlgn="auto" hangingPunct="1">
              <a:spcBef>
                <a:spcPts val="0"/>
              </a:spcBef>
              <a:spcAft>
                <a:spcPts val="0"/>
              </a:spcAft>
              <a:buFont typeface="Arial" panose="020B0604020202020204" pitchFamily="34" charset="0"/>
              <a:buChar char="•"/>
            </a:pP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239497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27784" y="301625"/>
            <a:ext cx="3950283" cy="4856163"/>
          </a:xfrm>
          <a:prstGeom prst="rect">
            <a:avLst/>
          </a:prstGeom>
        </p:spPr>
      </p:pic>
    </p:spTree>
    <p:extLst>
      <p:ext uri="{BB962C8B-B14F-4D97-AF65-F5344CB8AC3E}">
        <p14:creationId xmlns:p14="http://schemas.microsoft.com/office/powerpoint/2010/main" val="1566325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8111" y="1166261"/>
            <a:ext cx="2035278" cy="505928"/>
          </a:xfrm>
          <a:prstGeom prst="rect">
            <a:avLst/>
          </a:prstGeom>
        </p:spPr>
      </p:pic>
      <p:sp>
        <p:nvSpPr>
          <p:cNvPr id="3" name="TextBox 2"/>
          <p:cNvSpPr txBox="1"/>
          <p:nvPr/>
        </p:nvSpPr>
        <p:spPr>
          <a:xfrm>
            <a:off x="590550" y="1555031"/>
            <a:ext cx="8172450" cy="4455066"/>
          </a:xfrm>
          <a:prstGeom prst="rect">
            <a:avLst/>
          </a:prstGeom>
          <a:noFill/>
        </p:spPr>
        <p:txBody>
          <a:bodyPr wrap="square" rtlCol="0">
            <a:spAutoFit/>
          </a:bodyPr>
          <a:lstStyle/>
          <a:p>
            <a:pPr eaLnBrk="1" fontAlgn="auto" hangingPunct="1">
              <a:spcBef>
                <a:spcPts val="0"/>
              </a:spcBef>
              <a:spcAft>
                <a:spcPts val="0"/>
              </a:spcAft>
            </a:pPr>
            <a:endParaRPr lang="en-GB" sz="1350" dirty="0">
              <a:solidFill>
                <a:prstClr val="black"/>
              </a:solidFill>
              <a:latin typeface="Calibri" panose="020F0502020204030204"/>
            </a:endParaRPr>
          </a:p>
          <a:p>
            <a:pPr marL="214313"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It is a matter of judgement for the Department on whether to hold a public local inquiry in each case. A key test in deciding to hold a public local inquiry will be whether it is considered necessary to have certain issues and material considerations aired and debated in a public forum in order to fully inform the decision making process. The volume of representations received in relation to a planning application will not be a reason, in itself, to hold a public local inquiry.  The Department will consider if such an inquiry is necessary when making its recommendation to the Minister.</a:t>
            </a:r>
          </a:p>
          <a:p>
            <a:pPr eaLnBrk="1" fontAlgn="auto" hangingPunct="1">
              <a:spcBef>
                <a:spcPts val="0"/>
              </a:spcBef>
              <a:spcAft>
                <a:spcPts val="0"/>
              </a:spcAft>
            </a:pPr>
            <a:endParaRPr lang="en-GB" sz="1500" u="sng" dirty="0">
              <a:solidFill>
                <a:prstClr val="black"/>
              </a:solidFill>
              <a:latin typeface="Arial" panose="020B0604020202020204" pitchFamily="34" charset="0"/>
              <a:cs typeface="Arial" panose="020B0604020202020204" pitchFamily="34" charset="0"/>
            </a:endParaRPr>
          </a:p>
          <a:p>
            <a:pPr marL="214313"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Where a Public Local Inquiry is not called, a Notice of Opinion to either grant or refuse planning permission will issue to both the applicant and the relevant council(s).  Each will have not less than 28 days to request a hearing before the PAC, or other person so appointed, into the Department’s decision.  If no hearing is requested, the final decision can issue.</a:t>
            </a:r>
          </a:p>
          <a:p>
            <a:pPr eaLnBrk="1" fontAlgn="auto" hangingPunct="1">
              <a:spcBef>
                <a:spcPts val="0"/>
              </a:spcBef>
              <a:spcAft>
                <a:spcPts val="0"/>
              </a:spcAft>
            </a:pPr>
            <a:endParaRPr lang="en-US" sz="1500" dirty="0">
              <a:solidFill>
                <a:prstClr val="black"/>
              </a:solidFill>
              <a:latin typeface="Arial" panose="020B0604020202020204" pitchFamily="34" charset="0"/>
              <a:cs typeface="Arial" panose="020B0604020202020204" pitchFamily="34" charset="0"/>
            </a:endParaRPr>
          </a:p>
          <a:p>
            <a:pPr marL="214313" indent="-214313" eaLnBrk="1" fontAlgn="auto" hangingPunct="1">
              <a:spcBef>
                <a:spcPts val="0"/>
              </a:spcBef>
              <a:spcAft>
                <a:spcPts val="0"/>
              </a:spcAft>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In the event of a hearing or a Public Local Inquiry, the PAC or other person so appointed, will prepare a report for consideration by the Department. The planning decision will then be taken by the Department taking into account the report.  The decision of the Department will be final.</a:t>
            </a:r>
            <a:endParaRPr lang="en-GB" sz="1500" u="sng"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221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4CECD38-87DE-4908-B50F-2631B01D0B2D}"/>
              </a:ext>
            </a:extLst>
          </p:cNvPr>
          <p:cNvSpPr>
            <a:spLocks noGrp="1"/>
          </p:cNvSpPr>
          <p:nvPr>
            <p:ph type="ctrTitle"/>
          </p:nvPr>
        </p:nvSpPr>
        <p:spPr/>
        <p:txBody>
          <a:bodyPr/>
          <a:lstStyle/>
          <a:p>
            <a:r>
              <a:rPr lang="en-GB" b="1" dirty="0">
                <a:solidFill>
                  <a:srgbClr val="0070C0"/>
                </a:solidFill>
              </a:rPr>
              <a:t>Public Engagement </a:t>
            </a:r>
          </a:p>
        </p:txBody>
      </p:sp>
    </p:spTree>
    <p:extLst>
      <p:ext uri="{BB962C8B-B14F-4D97-AF65-F5344CB8AC3E}">
        <p14:creationId xmlns:p14="http://schemas.microsoft.com/office/powerpoint/2010/main" val="841759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85019ED-6CBE-4289-9C61-4FA7EF5E6AA2}"/>
              </a:ext>
            </a:extLst>
          </p:cNvPr>
          <p:cNvSpPr>
            <a:spLocks noGrp="1"/>
          </p:cNvSpPr>
          <p:nvPr>
            <p:ph type="title"/>
          </p:nvPr>
        </p:nvSpPr>
        <p:spPr/>
        <p:txBody>
          <a:bodyPr/>
          <a:lstStyle/>
          <a:p>
            <a:r>
              <a:rPr lang="en-GB" b="1" dirty="0">
                <a:solidFill>
                  <a:schemeClr val="accent1"/>
                </a:solidFill>
              </a:rPr>
              <a:t>Proposed Stages for Public Engagement </a:t>
            </a:r>
          </a:p>
        </p:txBody>
      </p:sp>
      <p:graphicFrame>
        <p:nvGraphicFramePr>
          <p:cNvPr id="5" name="Diagram 4">
            <a:extLst>
              <a:ext uri="{FF2B5EF4-FFF2-40B4-BE49-F238E27FC236}">
                <a16:creationId xmlns:a16="http://schemas.microsoft.com/office/drawing/2014/main" xmlns="" id="{390B7049-01F7-4927-87C4-F1DAF64A300D}"/>
              </a:ext>
            </a:extLst>
          </p:cNvPr>
          <p:cNvGraphicFramePr/>
          <p:nvPr>
            <p:extLst/>
          </p:nvPr>
        </p:nvGraphicFramePr>
        <p:xfrm>
          <a:off x="1259632" y="1988840"/>
          <a:ext cx="6408712" cy="3672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9195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13679F-75DD-46C8-AD5E-6C5603308ABF}"/>
              </a:ext>
            </a:extLst>
          </p:cNvPr>
          <p:cNvSpPr>
            <a:spLocks noGrp="1"/>
          </p:cNvSpPr>
          <p:nvPr>
            <p:ph type="title"/>
          </p:nvPr>
        </p:nvSpPr>
        <p:spPr>
          <a:xfrm>
            <a:off x="171450" y="1003300"/>
            <a:ext cx="8728075" cy="729456"/>
          </a:xfrm>
        </p:spPr>
        <p:txBody>
          <a:bodyPr>
            <a:normAutofit/>
          </a:bodyPr>
          <a:lstStyle/>
          <a:p>
            <a:pPr algn="ctr"/>
            <a:r>
              <a:rPr lang="en-GB" sz="2400" b="1" dirty="0">
                <a:solidFill>
                  <a:schemeClr val="accent1"/>
                </a:solidFill>
              </a:rPr>
              <a:t>Proposed Mobuoy Public Engagement Governance Structure </a:t>
            </a:r>
          </a:p>
        </p:txBody>
      </p:sp>
      <p:graphicFrame>
        <p:nvGraphicFramePr>
          <p:cNvPr id="3" name="Diagram 2">
            <a:extLst>
              <a:ext uri="{FF2B5EF4-FFF2-40B4-BE49-F238E27FC236}">
                <a16:creationId xmlns:a16="http://schemas.microsoft.com/office/drawing/2014/main" xmlns="" id="{CE2FF078-AD1E-4AF0-8669-5A13CA6E544F}"/>
              </a:ext>
            </a:extLst>
          </p:cNvPr>
          <p:cNvGraphicFramePr/>
          <p:nvPr/>
        </p:nvGraphicFramePr>
        <p:xfrm>
          <a:off x="1054100" y="1765300"/>
          <a:ext cx="6845300" cy="4089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5030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72A5BC8-9669-4C89-9C90-A837ECCE3865}"/>
              </a:ext>
            </a:extLst>
          </p:cNvPr>
          <p:cNvSpPr>
            <a:spLocks noGrp="1"/>
          </p:cNvSpPr>
          <p:nvPr>
            <p:ph type="title"/>
          </p:nvPr>
        </p:nvSpPr>
        <p:spPr>
          <a:xfrm>
            <a:off x="533400" y="620688"/>
            <a:ext cx="7886700" cy="551657"/>
          </a:xfrm>
        </p:spPr>
        <p:txBody>
          <a:bodyPr/>
          <a:lstStyle/>
          <a:p>
            <a:pPr algn="ctr"/>
            <a:r>
              <a:rPr lang="en-GB" b="1" dirty="0">
                <a:solidFill>
                  <a:schemeClr val="accent1"/>
                </a:solidFill>
              </a:rPr>
              <a:t>Short term  - Keeping People Informed </a:t>
            </a:r>
          </a:p>
        </p:txBody>
      </p:sp>
      <p:sp>
        <p:nvSpPr>
          <p:cNvPr id="6" name="Content Placeholder 5">
            <a:extLst>
              <a:ext uri="{FF2B5EF4-FFF2-40B4-BE49-F238E27FC236}">
                <a16:creationId xmlns:a16="http://schemas.microsoft.com/office/drawing/2014/main" xmlns="" id="{071E4597-8A54-474C-B986-ED62A492E427}"/>
              </a:ext>
            </a:extLst>
          </p:cNvPr>
          <p:cNvSpPr>
            <a:spLocks noGrp="1"/>
          </p:cNvSpPr>
          <p:nvPr>
            <p:ph sz="half" idx="2"/>
          </p:nvPr>
        </p:nvSpPr>
        <p:spPr>
          <a:xfrm>
            <a:off x="359048" y="1700808"/>
            <a:ext cx="4095750" cy="4442420"/>
          </a:xfrm>
        </p:spPr>
        <p:txBody>
          <a:bodyPr>
            <a:normAutofit fontScale="70000" lnSpcReduction="20000"/>
          </a:bodyPr>
          <a:lstStyle/>
          <a:p>
            <a:r>
              <a:rPr lang="en-GB" dirty="0"/>
              <a:t>Update the </a:t>
            </a:r>
            <a:r>
              <a:rPr lang="en-GB" b="1" dirty="0">
                <a:solidFill>
                  <a:schemeClr val="accent1"/>
                </a:solidFill>
              </a:rPr>
              <a:t>Terms of Reference for the Mobuoy Task and Finish Working Group</a:t>
            </a:r>
            <a:r>
              <a:rPr lang="en-GB" dirty="0">
                <a:solidFill>
                  <a:schemeClr val="accent1"/>
                </a:solidFill>
              </a:rPr>
              <a:t> </a:t>
            </a:r>
            <a:r>
              <a:rPr lang="en-GB" dirty="0"/>
              <a:t>which will link with all stages of the stakeholder engagement process - short, medium and long term</a:t>
            </a:r>
          </a:p>
          <a:p>
            <a:pPr marL="0" indent="0">
              <a:buNone/>
            </a:pPr>
            <a:endParaRPr lang="en-GB" dirty="0"/>
          </a:p>
          <a:p>
            <a:r>
              <a:rPr lang="en-GB" b="1" dirty="0"/>
              <a:t>Tasks for the </a:t>
            </a:r>
            <a:r>
              <a:rPr lang="en-GB" b="1" dirty="0">
                <a:solidFill>
                  <a:schemeClr val="accent2"/>
                </a:solidFill>
              </a:rPr>
              <a:t>DAERA Remediation and Comms Team as it relates to Stakeholder Engagement </a:t>
            </a:r>
            <a:endParaRPr lang="en-GB" dirty="0">
              <a:solidFill>
                <a:schemeClr val="accent2"/>
              </a:solidFill>
            </a:endParaRPr>
          </a:p>
          <a:p>
            <a:pPr lvl="1"/>
            <a:r>
              <a:rPr lang="en-GB" dirty="0"/>
              <a:t>to respond to questions posed by stakeholders and prepare content for DAERA updates and presentations </a:t>
            </a:r>
          </a:p>
          <a:p>
            <a:pPr lvl="1"/>
            <a:r>
              <a:rPr lang="en-GB" dirty="0"/>
              <a:t>once approved distribute to key stakeholders </a:t>
            </a:r>
          </a:p>
          <a:p>
            <a:pPr lvl="1"/>
            <a:r>
              <a:rPr lang="en-GB" dirty="0"/>
              <a:t>to prepare a draft paper on the stakeholder engagement process</a:t>
            </a:r>
          </a:p>
          <a:p>
            <a:pPr lvl="1"/>
            <a:endParaRPr lang="en-GB" dirty="0"/>
          </a:p>
          <a:p>
            <a:r>
              <a:rPr lang="en-GB" b="1" dirty="0"/>
              <a:t>Proposed Membership</a:t>
            </a:r>
            <a:r>
              <a:rPr lang="en-GB" dirty="0"/>
              <a:t> - DAERA Remediation Team and Council.  </a:t>
            </a:r>
          </a:p>
          <a:p>
            <a:r>
              <a:rPr lang="en-GB" dirty="0"/>
              <a:t>Meeting monthly in advance of Council ERC Meeting.  </a:t>
            </a:r>
          </a:p>
          <a:p>
            <a:r>
              <a:rPr lang="en-GB" dirty="0"/>
              <a:t>Further contributions from NI Water, DFI Roads, DfI Planning for updates (where relevant)</a:t>
            </a:r>
          </a:p>
        </p:txBody>
      </p:sp>
      <p:sp>
        <p:nvSpPr>
          <p:cNvPr id="8" name="Content Placeholder 7">
            <a:extLst>
              <a:ext uri="{FF2B5EF4-FFF2-40B4-BE49-F238E27FC236}">
                <a16:creationId xmlns:a16="http://schemas.microsoft.com/office/drawing/2014/main" xmlns="" id="{2A0756BE-63A7-4C6C-8430-0B415D7BB80C}"/>
              </a:ext>
            </a:extLst>
          </p:cNvPr>
          <p:cNvSpPr>
            <a:spLocks noGrp="1"/>
          </p:cNvSpPr>
          <p:nvPr>
            <p:ph sz="quarter" idx="4"/>
          </p:nvPr>
        </p:nvSpPr>
        <p:spPr>
          <a:xfrm>
            <a:off x="5076056" y="1704132"/>
            <a:ext cx="3531791" cy="4586435"/>
          </a:xfrm>
        </p:spPr>
        <p:txBody>
          <a:bodyPr>
            <a:normAutofit fontScale="70000" lnSpcReduction="20000"/>
          </a:bodyPr>
          <a:lstStyle/>
          <a:p>
            <a:pPr marL="0" indent="0">
              <a:buNone/>
            </a:pPr>
            <a:r>
              <a:rPr lang="en-GB" b="1" dirty="0">
                <a:solidFill>
                  <a:schemeClr val="accent1"/>
                </a:solidFill>
              </a:rPr>
              <a:t>Suggested tasks for the Mobuoy Task and Finish Working Group in the short term:  </a:t>
            </a:r>
            <a:endParaRPr lang="en-GB" dirty="0">
              <a:solidFill>
                <a:schemeClr val="accent1"/>
              </a:solidFill>
            </a:endParaRPr>
          </a:p>
          <a:p>
            <a:r>
              <a:rPr lang="en-GB" dirty="0"/>
              <a:t>to consider and comment on the content of the DAERA updates </a:t>
            </a:r>
          </a:p>
          <a:p>
            <a:r>
              <a:rPr lang="en-GB" dirty="0"/>
              <a:t>to identify the range of stakeholders with whom the project needs to engage </a:t>
            </a:r>
          </a:p>
          <a:p>
            <a:r>
              <a:rPr lang="en-GB" dirty="0"/>
              <a:t>to contribute to DAERA’s proposals on how best this engagement could be achieved </a:t>
            </a:r>
          </a:p>
          <a:p>
            <a:r>
              <a:rPr lang="en-GB" dirty="0"/>
              <a:t>to agree appropriate stakeholder engagement options </a:t>
            </a:r>
          </a:p>
          <a:p>
            <a:r>
              <a:rPr lang="en-GB" dirty="0"/>
              <a:t>to present the Stakeholder Engagement options to stakeholders for comments </a:t>
            </a:r>
          </a:p>
          <a:p>
            <a:r>
              <a:rPr lang="en-GB" dirty="0"/>
              <a:t>to consider relevant papers from the Mobuoy Remediation &amp; Comms Team as they relate to Council ERC</a:t>
            </a:r>
          </a:p>
          <a:p>
            <a:r>
              <a:rPr lang="en-GB" dirty="0"/>
              <a:t>to ensure strategic fit and alignment with DAERA, Council and other relevant strategies </a:t>
            </a:r>
          </a:p>
          <a:p>
            <a:r>
              <a:rPr lang="en-GB" dirty="0"/>
              <a:t>to research and scope options as appropriate as the project develops</a:t>
            </a:r>
          </a:p>
          <a:p>
            <a:endParaRPr lang="en-GB" dirty="0"/>
          </a:p>
        </p:txBody>
      </p:sp>
    </p:spTree>
    <p:extLst>
      <p:ext uri="{BB962C8B-B14F-4D97-AF65-F5344CB8AC3E}">
        <p14:creationId xmlns:p14="http://schemas.microsoft.com/office/powerpoint/2010/main" val="627003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1E5170-D25B-49A9-8607-4B9F052F4D7B}"/>
              </a:ext>
            </a:extLst>
          </p:cNvPr>
          <p:cNvSpPr>
            <a:spLocks noGrp="1"/>
          </p:cNvSpPr>
          <p:nvPr>
            <p:ph type="title"/>
          </p:nvPr>
        </p:nvSpPr>
        <p:spPr>
          <a:xfrm>
            <a:off x="373807" y="568400"/>
            <a:ext cx="8121650" cy="895550"/>
          </a:xfrm>
        </p:spPr>
        <p:txBody>
          <a:bodyPr>
            <a:normAutofit fontScale="90000"/>
          </a:bodyPr>
          <a:lstStyle/>
          <a:p>
            <a:pPr algn="ctr"/>
            <a:r>
              <a:rPr lang="en-GB" b="1" dirty="0">
                <a:solidFill>
                  <a:schemeClr val="accent1"/>
                </a:solidFill>
              </a:rPr>
              <a:t>Short to Medium Term – Public Engagement Steering Group - Phase 1 Remediation Stage </a:t>
            </a:r>
          </a:p>
        </p:txBody>
      </p:sp>
      <p:sp>
        <p:nvSpPr>
          <p:cNvPr id="4" name="Content Placeholder 3">
            <a:extLst>
              <a:ext uri="{FF2B5EF4-FFF2-40B4-BE49-F238E27FC236}">
                <a16:creationId xmlns:a16="http://schemas.microsoft.com/office/drawing/2014/main" xmlns="" id="{3AFF760D-E150-4C46-B204-A5A6B41CC19D}"/>
              </a:ext>
            </a:extLst>
          </p:cNvPr>
          <p:cNvSpPr>
            <a:spLocks noGrp="1"/>
          </p:cNvSpPr>
          <p:nvPr>
            <p:ph sz="half" idx="2"/>
          </p:nvPr>
        </p:nvSpPr>
        <p:spPr>
          <a:xfrm>
            <a:off x="356791" y="2112567"/>
            <a:ext cx="2331641" cy="4196752"/>
          </a:xfrm>
        </p:spPr>
        <p:txBody>
          <a:bodyPr>
            <a:normAutofit fontScale="77500" lnSpcReduction="20000"/>
          </a:bodyPr>
          <a:lstStyle/>
          <a:p>
            <a:pPr marL="0" indent="0">
              <a:buNone/>
            </a:pPr>
            <a:r>
              <a:rPr lang="en-GB" dirty="0"/>
              <a:t>The role of the </a:t>
            </a:r>
            <a:r>
              <a:rPr lang="en-GB" b="1" dirty="0">
                <a:solidFill>
                  <a:schemeClr val="accent1"/>
                </a:solidFill>
              </a:rPr>
              <a:t>Mobuoy Task and Finish Working Group in Phase 1 Remediation </a:t>
            </a:r>
            <a:r>
              <a:rPr lang="en-GB" dirty="0"/>
              <a:t>would be to:</a:t>
            </a:r>
          </a:p>
          <a:p>
            <a:r>
              <a:rPr lang="en-GB" dirty="0"/>
              <a:t>Agree a draft TOR for the </a:t>
            </a:r>
            <a:r>
              <a:rPr lang="en-GB" b="1" dirty="0"/>
              <a:t>Public Engagement Steering Group Phase 1 Remediation (PESGR)</a:t>
            </a:r>
            <a:r>
              <a:rPr lang="en-GB" dirty="0"/>
              <a:t> </a:t>
            </a:r>
          </a:p>
          <a:p>
            <a:r>
              <a:rPr lang="en-GB" dirty="0"/>
              <a:t>Agree a process for selecting relevant stakeholders </a:t>
            </a:r>
          </a:p>
          <a:p>
            <a:r>
              <a:rPr lang="en-GB" dirty="0"/>
              <a:t>Manage the establishment of the PESGR (coordinated by DAERA &amp; supported by Council)</a:t>
            </a:r>
          </a:p>
          <a:p>
            <a:r>
              <a:rPr lang="en-GB" dirty="0"/>
              <a:t>Maintain links with the new Steering Group on an ongoing basis</a:t>
            </a:r>
          </a:p>
          <a:p>
            <a:endParaRPr lang="en-GB" dirty="0"/>
          </a:p>
        </p:txBody>
      </p:sp>
      <p:sp>
        <p:nvSpPr>
          <p:cNvPr id="6" name="Content Placeholder 5">
            <a:extLst>
              <a:ext uri="{FF2B5EF4-FFF2-40B4-BE49-F238E27FC236}">
                <a16:creationId xmlns:a16="http://schemas.microsoft.com/office/drawing/2014/main" xmlns="" id="{2A11FE15-5DF6-4656-89BD-8EF5BED36A35}"/>
              </a:ext>
            </a:extLst>
          </p:cNvPr>
          <p:cNvSpPr>
            <a:spLocks noGrp="1"/>
          </p:cNvSpPr>
          <p:nvPr>
            <p:ph sz="quarter" idx="4"/>
          </p:nvPr>
        </p:nvSpPr>
        <p:spPr>
          <a:xfrm>
            <a:off x="5740400" y="2112566"/>
            <a:ext cx="2922191" cy="4196753"/>
          </a:xfrm>
        </p:spPr>
        <p:txBody>
          <a:bodyPr>
            <a:normAutofit fontScale="70000" lnSpcReduction="20000"/>
          </a:bodyPr>
          <a:lstStyle/>
          <a:p>
            <a:pPr marL="0" indent="0">
              <a:buNone/>
            </a:pPr>
            <a:r>
              <a:rPr lang="en-GB" dirty="0"/>
              <a:t>The </a:t>
            </a:r>
            <a:r>
              <a:rPr lang="en-GB" b="1" dirty="0">
                <a:solidFill>
                  <a:srgbClr val="7030A0"/>
                </a:solidFill>
              </a:rPr>
              <a:t>Public Engagement Steering Group Phase 1’s </a:t>
            </a:r>
            <a:r>
              <a:rPr lang="en-GB" dirty="0"/>
              <a:t>main role will be to:  </a:t>
            </a:r>
          </a:p>
          <a:p>
            <a:r>
              <a:rPr lang="en-GB" dirty="0"/>
              <a:t>Ensure that concerns can be expressed, captured and addressed, </a:t>
            </a:r>
          </a:p>
          <a:p>
            <a:r>
              <a:rPr lang="en-GB" dirty="0"/>
              <a:t>Promote sharing of information with all stakeholders and opportunities are afforded for input to discussions as appropriate </a:t>
            </a:r>
          </a:p>
          <a:p>
            <a:r>
              <a:rPr lang="en-GB" dirty="0"/>
              <a:t>To contribute to discussions in addressing issues raised or ideas presented </a:t>
            </a:r>
          </a:p>
          <a:p>
            <a:pPr marL="0" indent="0">
              <a:buNone/>
            </a:pPr>
            <a:r>
              <a:rPr lang="en-GB" b="1" dirty="0">
                <a:solidFill>
                  <a:srgbClr val="7030A0"/>
                </a:solidFill>
              </a:rPr>
              <a:t>Members:</a:t>
            </a:r>
            <a:r>
              <a:rPr lang="en-GB" b="1" dirty="0"/>
              <a:t>  </a:t>
            </a:r>
          </a:p>
          <a:p>
            <a:pPr marL="0" indent="0">
              <a:buNone/>
            </a:pPr>
            <a:r>
              <a:rPr lang="en-GB" dirty="0"/>
              <a:t>Key stakeholders, councillors and the public alongside DAERA/ NIEA, NI Water, DFI Roads, DfI Planning (where relevant).and the Council</a:t>
            </a:r>
          </a:p>
          <a:p>
            <a:pPr lvl="1"/>
            <a:r>
              <a:rPr lang="en-GB" dirty="0"/>
              <a:t>Supported by DAERA’s Remediation Team and Comms/ Engagement Team </a:t>
            </a:r>
          </a:p>
          <a:p>
            <a:pPr lvl="1"/>
            <a:endParaRPr lang="en-GB" dirty="0"/>
          </a:p>
          <a:p>
            <a:endParaRPr lang="en-GB" dirty="0"/>
          </a:p>
        </p:txBody>
      </p:sp>
      <p:sp>
        <p:nvSpPr>
          <p:cNvPr id="7" name="Content Placeholder 3">
            <a:extLst>
              <a:ext uri="{FF2B5EF4-FFF2-40B4-BE49-F238E27FC236}">
                <a16:creationId xmlns:a16="http://schemas.microsoft.com/office/drawing/2014/main" xmlns="" id="{0600CF3E-5E7C-4DF2-9D9F-4B259FD7A9EF}"/>
              </a:ext>
            </a:extLst>
          </p:cNvPr>
          <p:cNvSpPr txBox="1">
            <a:spLocks/>
          </p:cNvSpPr>
          <p:nvPr/>
        </p:nvSpPr>
        <p:spPr>
          <a:xfrm>
            <a:off x="2788841" y="2112567"/>
            <a:ext cx="2570559" cy="4196753"/>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sz="2100" dirty="0">
                <a:solidFill>
                  <a:prstClr val="black"/>
                </a:solidFill>
              </a:rPr>
              <a:t>The </a:t>
            </a:r>
            <a:r>
              <a:rPr lang="en-GB" sz="2100" b="1" dirty="0">
                <a:solidFill>
                  <a:srgbClr val="ED7D31"/>
                </a:solidFill>
              </a:rPr>
              <a:t>DAERA Remediation Team and Comms/ Engagement Team </a:t>
            </a:r>
            <a:r>
              <a:rPr lang="en-GB" sz="2100" dirty="0">
                <a:solidFill>
                  <a:prstClr val="black"/>
                </a:solidFill>
              </a:rPr>
              <a:t>would </a:t>
            </a:r>
          </a:p>
          <a:p>
            <a:pPr fontAlgn="auto">
              <a:spcAft>
                <a:spcPts val="0"/>
              </a:spcAft>
            </a:pPr>
            <a:r>
              <a:rPr lang="en-GB" sz="2100" dirty="0">
                <a:solidFill>
                  <a:prstClr val="black"/>
                </a:solidFill>
              </a:rPr>
              <a:t>Agree dates for and coordinate the meetings of the </a:t>
            </a:r>
            <a:r>
              <a:rPr lang="en-GB" sz="2100" b="1" dirty="0">
                <a:solidFill>
                  <a:prstClr val="black"/>
                </a:solidFill>
              </a:rPr>
              <a:t>Public Engagement Steering Group Phase 1</a:t>
            </a:r>
            <a:r>
              <a:rPr lang="en-GB" sz="2100" dirty="0">
                <a:solidFill>
                  <a:prstClr val="black"/>
                </a:solidFill>
              </a:rPr>
              <a:t> </a:t>
            </a:r>
            <a:r>
              <a:rPr lang="en-GB" sz="2100" b="1" dirty="0">
                <a:solidFill>
                  <a:prstClr val="black"/>
                </a:solidFill>
              </a:rPr>
              <a:t>Remediation</a:t>
            </a:r>
            <a:endParaRPr lang="en-GB" sz="2100" dirty="0">
              <a:solidFill>
                <a:prstClr val="black"/>
              </a:solidFill>
            </a:endParaRPr>
          </a:p>
          <a:p>
            <a:pPr fontAlgn="auto">
              <a:spcAft>
                <a:spcPts val="0"/>
              </a:spcAft>
            </a:pPr>
            <a:r>
              <a:rPr lang="en-GB" sz="2100" dirty="0">
                <a:solidFill>
                  <a:prstClr val="black"/>
                </a:solidFill>
              </a:rPr>
              <a:t>Develop and distribute agendas for the Forum</a:t>
            </a:r>
          </a:p>
          <a:p>
            <a:pPr fontAlgn="auto">
              <a:spcAft>
                <a:spcPts val="0"/>
              </a:spcAft>
            </a:pPr>
            <a:r>
              <a:rPr lang="en-GB" sz="2100" dirty="0">
                <a:solidFill>
                  <a:prstClr val="black"/>
                </a:solidFill>
              </a:rPr>
              <a:t>Facilitate meetings and maintain regular, two way open and transparent engagement about the remediation project with a </a:t>
            </a:r>
            <a:r>
              <a:rPr lang="en-GB" sz="2100" b="1" dirty="0">
                <a:solidFill>
                  <a:prstClr val="black"/>
                </a:solidFill>
              </a:rPr>
              <a:t>Public Engagement Steering Group Phase 1</a:t>
            </a:r>
            <a:r>
              <a:rPr lang="en-GB" sz="2100" dirty="0">
                <a:solidFill>
                  <a:prstClr val="black"/>
                </a:solidFill>
              </a:rPr>
              <a:t> </a:t>
            </a:r>
            <a:r>
              <a:rPr lang="en-GB" sz="2100" b="1" dirty="0">
                <a:solidFill>
                  <a:prstClr val="black"/>
                </a:solidFill>
              </a:rPr>
              <a:t>Remediation</a:t>
            </a:r>
            <a:r>
              <a:rPr lang="en-GB" sz="2100" dirty="0">
                <a:solidFill>
                  <a:prstClr val="black"/>
                </a:solidFill>
              </a:rPr>
              <a:t> about the remediation process</a:t>
            </a:r>
            <a:r>
              <a:rPr lang="en-GB" sz="2100" b="1" dirty="0">
                <a:solidFill>
                  <a:prstClr val="black"/>
                </a:solidFill>
              </a:rPr>
              <a:t>.  </a:t>
            </a:r>
            <a:endParaRPr lang="en-GB" sz="2100" dirty="0">
              <a:solidFill>
                <a:prstClr val="black"/>
              </a:solidFill>
            </a:endParaRPr>
          </a:p>
          <a:p>
            <a:pPr fontAlgn="auto">
              <a:spcAft>
                <a:spcPts val="0"/>
              </a:spcAft>
            </a:pPr>
            <a:endParaRPr lang="en-GB" sz="2100" dirty="0">
              <a:solidFill>
                <a:prstClr val="black"/>
              </a:solidFill>
            </a:endParaRPr>
          </a:p>
          <a:p>
            <a:pPr fontAlgn="auto">
              <a:spcAft>
                <a:spcPts val="0"/>
              </a:spcAft>
            </a:pPr>
            <a:endParaRPr lang="en-GB" sz="2100" dirty="0">
              <a:solidFill>
                <a:prstClr val="black"/>
              </a:solidFill>
            </a:endParaRPr>
          </a:p>
        </p:txBody>
      </p:sp>
    </p:spTree>
    <p:extLst>
      <p:ext uri="{BB962C8B-B14F-4D97-AF65-F5344CB8AC3E}">
        <p14:creationId xmlns:p14="http://schemas.microsoft.com/office/powerpoint/2010/main" val="3672437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1E5170-D25B-49A9-8607-4B9F052F4D7B}"/>
              </a:ext>
            </a:extLst>
          </p:cNvPr>
          <p:cNvSpPr>
            <a:spLocks noGrp="1"/>
          </p:cNvSpPr>
          <p:nvPr>
            <p:ph type="title"/>
          </p:nvPr>
        </p:nvSpPr>
        <p:spPr>
          <a:xfrm>
            <a:off x="511175" y="548680"/>
            <a:ext cx="8121650" cy="895550"/>
          </a:xfrm>
        </p:spPr>
        <p:txBody>
          <a:bodyPr>
            <a:normAutofit fontScale="90000"/>
          </a:bodyPr>
          <a:lstStyle/>
          <a:p>
            <a:pPr algn="ctr"/>
            <a:r>
              <a:rPr lang="en-GB" b="1" dirty="0">
                <a:solidFill>
                  <a:schemeClr val="accent1"/>
                </a:solidFill>
              </a:rPr>
              <a:t>Medium to Long Term – Public  Engagement Steering Group - Phase 2 Post Remediation Stage </a:t>
            </a:r>
          </a:p>
        </p:txBody>
      </p:sp>
      <p:sp>
        <p:nvSpPr>
          <p:cNvPr id="4" name="Content Placeholder 3">
            <a:extLst>
              <a:ext uri="{FF2B5EF4-FFF2-40B4-BE49-F238E27FC236}">
                <a16:creationId xmlns:a16="http://schemas.microsoft.com/office/drawing/2014/main" xmlns="" id="{3AFF760D-E150-4C46-B204-A5A6B41CC19D}"/>
              </a:ext>
            </a:extLst>
          </p:cNvPr>
          <p:cNvSpPr>
            <a:spLocks noGrp="1"/>
          </p:cNvSpPr>
          <p:nvPr>
            <p:ph sz="half" idx="2"/>
          </p:nvPr>
        </p:nvSpPr>
        <p:spPr>
          <a:xfrm>
            <a:off x="152648" y="1844824"/>
            <a:ext cx="2449513" cy="4268762"/>
          </a:xfrm>
        </p:spPr>
        <p:txBody>
          <a:bodyPr>
            <a:normAutofit fontScale="47500" lnSpcReduction="20000"/>
          </a:bodyPr>
          <a:lstStyle/>
          <a:p>
            <a:pPr marL="0" indent="0">
              <a:buNone/>
            </a:pPr>
            <a:r>
              <a:rPr lang="en-GB" sz="3500" dirty="0"/>
              <a:t>The role of the </a:t>
            </a:r>
            <a:r>
              <a:rPr lang="en-GB" sz="3500" b="1" dirty="0">
                <a:solidFill>
                  <a:schemeClr val="accent1"/>
                </a:solidFill>
              </a:rPr>
              <a:t>Mobuoy Task and Finish Working Group in Phase 2 Post Remediation </a:t>
            </a:r>
            <a:r>
              <a:rPr lang="en-GB" sz="3500" dirty="0"/>
              <a:t>is to:</a:t>
            </a:r>
          </a:p>
          <a:p>
            <a:r>
              <a:rPr lang="en-GB" sz="3500" dirty="0"/>
              <a:t>agree a draft TOR for the Public Engagement Steering Group Phase 2 Post Remediation (PESGPR);</a:t>
            </a:r>
          </a:p>
          <a:p>
            <a:r>
              <a:rPr lang="en-GB" sz="3500" dirty="0"/>
              <a:t>Agree a process for selecting stakeholders </a:t>
            </a:r>
          </a:p>
          <a:p>
            <a:r>
              <a:rPr lang="en-GB" sz="3500" dirty="0"/>
              <a:t>establish the PESGPR (coordinated by DAERA &amp; supported by Council)</a:t>
            </a:r>
          </a:p>
          <a:p>
            <a:r>
              <a:rPr lang="en-GB" sz="3500" dirty="0"/>
              <a:t>Maintain links with the new Steering Group on an ongoing basis </a:t>
            </a:r>
          </a:p>
          <a:p>
            <a:endParaRPr lang="en-GB" dirty="0"/>
          </a:p>
        </p:txBody>
      </p:sp>
      <p:sp>
        <p:nvSpPr>
          <p:cNvPr id="6" name="Content Placeholder 5">
            <a:extLst>
              <a:ext uri="{FF2B5EF4-FFF2-40B4-BE49-F238E27FC236}">
                <a16:creationId xmlns:a16="http://schemas.microsoft.com/office/drawing/2014/main" xmlns="" id="{2A11FE15-5DF6-4656-89BD-8EF5BED36A35}"/>
              </a:ext>
            </a:extLst>
          </p:cNvPr>
          <p:cNvSpPr>
            <a:spLocks noGrp="1"/>
          </p:cNvSpPr>
          <p:nvPr>
            <p:ph sz="quarter" idx="4"/>
          </p:nvPr>
        </p:nvSpPr>
        <p:spPr>
          <a:xfrm>
            <a:off x="5448548" y="1874590"/>
            <a:ext cx="3542804" cy="4556794"/>
          </a:xfrm>
        </p:spPr>
        <p:txBody>
          <a:bodyPr>
            <a:normAutofit fontScale="40000" lnSpcReduction="20000"/>
          </a:bodyPr>
          <a:lstStyle/>
          <a:p>
            <a:pPr marL="0" indent="0">
              <a:buNone/>
            </a:pPr>
            <a:r>
              <a:rPr lang="en-GB" sz="2900" b="1" dirty="0">
                <a:solidFill>
                  <a:srgbClr val="7030A0"/>
                </a:solidFill>
              </a:rPr>
              <a:t>The Public Engagement Steering Group Phase 2’s </a:t>
            </a:r>
            <a:r>
              <a:rPr lang="en-GB" sz="2900" dirty="0"/>
              <a:t>main role will be to: </a:t>
            </a:r>
          </a:p>
          <a:p>
            <a:r>
              <a:rPr lang="en-GB" sz="2900" dirty="0"/>
              <a:t>Ensure that concerns can be expressed, captured and addressed, </a:t>
            </a:r>
          </a:p>
          <a:p>
            <a:r>
              <a:rPr lang="en-GB" sz="2900" dirty="0"/>
              <a:t>Promote information sharing with all stakeholders and opportunities are afforded for input to discussions as appropriate </a:t>
            </a:r>
          </a:p>
          <a:p>
            <a:r>
              <a:rPr lang="en-GB" sz="2900" dirty="0"/>
              <a:t>To contribute to discussions on how to address issues raised or ideas presented </a:t>
            </a:r>
          </a:p>
          <a:p>
            <a:pPr marL="0" indent="0">
              <a:buNone/>
            </a:pPr>
            <a:r>
              <a:rPr lang="en-GB" sz="2900" dirty="0"/>
              <a:t>All parties would work together with a </a:t>
            </a:r>
            <a:r>
              <a:rPr lang="en-GB" sz="2900" b="1" dirty="0"/>
              <a:t>focus on co-design of any future use and community benefits </a:t>
            </a:r>
            <a:r>
              <a:rPr lang="en-GB" sz="2900" dirty="0"/>
              <a:t>that can be realised post remediation, within a common understanding of the parameters of what is possible on the remediated site. </a:t>
            </a:r>
          </a:p>
          <a:p>
            <a:pPr marL="0" indent="0">
              <a:buNone/>
            </a:pPr>
            <a:endParaRPr lang="en-GB" sz="2900" b="1" dirty="0">
              <a:solidFill>
                <a:srgbClr val="7030A0"/>
              </a:solidFill>
            </a:endParaRPr>
          </a:p>
          <a:p>
            <a:pPr marL="0" indent="0">
              <a:buNone/>
            </a:pPr>
            <a:r>
              <a:rPr lang="en-GB" sz="2900" b="1" dirty="0">
                <a:solidFill>
                  <a:srgbClr val="7030A0"/>
                </a:solidFill>
              </a:rPr>
              <a:t>Members:</a:t>
            </a:r>
            <a:r>
              <a:rPr lang="en-GB" sz="2900" b="1" dirty="0"/>
              <a:t>  </a:t>
            </a:r>
          </a:p>
          <a:p>
            <a:pPr marL="0" indent="0">
              <a:buNone/>
            </a:pPr>
            <a:r>
              <a:rPr lang="en-GB" sz="2900" dirty="0"/>
              <a:t>Representatives from key stakeholders, councillors and the public from the area alongside DAERA/ NIEA, NI Water, DFI Roads, DfI Planning (where appropriate) and the Council.  The focus will be on Vision Building, Future Use and Community Benefit of the Site.  </a:t>
            </a:r>
          </a:p>
          <a:p>
            <a:pPr lvl="1"/>
            <a:r>
              <a:rPr lang="en-GB" sz="2900" dirty="0"/>
              <a:t>Supported / serviced by the</a:t>
            </a:r>
            <a:r>
              <a:rPr lang="en-GB" sz="2900" b="1" dirty="0"/>
              <a:t> </a:t>
            </a:r>
            <a:r>
              <a:rPr lang="en-GB" sz="2900" dirty="0"/>
              <a:t>DAERA Remediation team &amp; Comms/ Engagement Team</a:t>
            </a:r>
          </a:p>
          <a:p>
            <a:pPr lvl="1"/>
            <a:endParaRPr lang="en-GB" dirty="0"/>
          </a:p>
          <a:p>
            <a:endParaRPr lang="en-GB" dirty="0"/>
          </a:p>
        </p:txBody>
      </p:sp>
      <p:sp>
        <p:nvSpPr>
          <p:cNvPr id="7" name="Content Placeholder 3">
            <a:extLst>
              <a:ext uri="{FF2B5EF4-FFF2-40B4-BE49-F238E27FC236}">
                <a16:creationId xmlns:a16="http://schemas.microsoft.com/office/drawing/2014/main" xmlns="" id="{0600CF3E-5E7C-4DF2-9D9F-4B259FD7A9EF}"/>
              </a:ext>
            </a:extLst>
          </p:cNvPr>
          <p:cNvSpPr txBox="1">
            <a:spLocks/>
          </p:cNvSpPr>
          <p:nvPr/>
        </p:nvSpPr>
        <p:spPr>
          <a:xfrm>
            <a:off x="2614613" y="2116930"/>
            <a:ext cx="2570559" cy="338494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GB" sz="2100" dirty="0">
              <a:solidFill>
                <a:prstClr val="black"/>
              </a:solidFill>
            </a:endParaRPr>
          </a:p>
        </p:txBody>
      </p:sp>
      <p:sp>
        <p:nvSpPr>
          <p:cNvPr id="8" name="Content Placeholder 3">
            <a:extLst>
              <a:ext uri="{FF2B5EF4-FFF2-40B4-BE49-F238E27FC236}">
                <a16:creationId xmlns:a16="http://schemas.microsoft.com/office/drawing/2014/main" xmlns="" id="{23881976-A3E6-4669-99D6-0C63995E9769}"/>
              </a:ext>
            </a:extLst>
          </p:cNvPr>
          <p:cNvSpPr txBox="1">
            <a:spLocks/>
          </p:cNvSpPr>
          <p:nvPr/>
        </p:nvSpPr>
        <p:spPr>
          <a:xfrm>
            <a:off x="2669804" y="1874590"/>
            <a:ext cx="2570559" cy="4340770"/>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sz="1600" b="1" dirty="0">
                <a:solidFill>
                  <a:prstClr val="black"/>
                </a:solidFill>
              </a:rPr>
              <a:t>The </a:t>
            </a:r>
            <a:r>
              <a:rPr lang="en-GB" sz="1600" b="1" dirty="0">
                <a:solidFill>
                  <a:srgbClr val="ED7D31"/>
                </a:solidFill>
              </a:rPr>
              <a:t>DAERA Remediation Team and Comms/ Engagement Teams </a:t>
            </a:r>
            <a:r>
              <a:rPr lang="en-GB" sz="1600" dirty="0">
                <a:solidFill>
                  <a:prstClr val="black"/>
                </a:solidFill>
              </a:rPr>
              <a:t>would </a:t>
            </a:r>
          </a:p>
          <a:p>
            <a:pPr fontAlgn="auto">
              <a:spcAft>
                <a:spcPts val="0"/>
              </a:spcAft>
            </a:pPr>
            <a:r>
              <a:rPr lang="en-GB" sz="1600" dirty="0">
                <a:solidFill>
                  <a:prstClr val="black"/>
                </a:solidFill>
              </a:rPr>
              <a:t>Agree dates for and coordinate the meetings of the </a:t>
            </a:r>
            <a:r>
              <a:rPr lang="en-GB" sz="1600" b="1" dirty="0">
                <a:solidFill>
                  <a:prstClr val="black"/>
                </a:solidFill>
              </a:rPr>
              <a:t>Public Engagement Steering Group Phase 2</a:t>
            </a:r>
            <a:r>
              <a:rPr lang="en-GB" sz="1600" dirty="0">
                <a:solidFill>
                  <a:prstClr val="black"/>
                </a:solidFill>
              </a:rPr>
              <a:t> </a:t>
            </a:r>
            <a:r>
              <a:rPr lang="en-GB" sz="1600" b="1" dirty="0">
                <a:solidFill>
                  <a:prstClr val="black"/>
                </a:solidFill>
              </a:rPr>
              <a:t>Post Remediation </a:t>
            </a:r>
            <a:endParaRPr lang="en-GB" sz="1600" dirty="0">
              <a:solidFill>
                <a:prstClr val="black"/>
              </a:solidFill>
            </a:endParaRPr>
          </a:p>
          <a:p>
            <a:pPr fontAlgn="auto">
              <a:spcAft>
                <a:spcPts val="0"/>
              </a:spcAft>
            </a:pPr>
            <a:r>
              <a:rPr lang="en-GB" sz="1600" dirty="0">
                <a:solidFill>
                  <a:prstClr val="black"/>
                </a:solidFill>
              </a:rPr>
              <a:t>Develop and distribute agendas for the Forum </a:t>
            </a:r>
          </a:p>
          <a:p>
            <a:pPr fontAlgn="auto">
              <a:spcAft>
                <a:spcPts val="0"/>
              </a:spcAft>
            </a:pPr>
            <a:r>
              <a:rPr lang="en-GB" sz="1600" dirty="0">
                <a:solidFill>
                  <a:prstClr val="black"/>
                </a:solidFill>
              </a:rPr>
              <a:t>Agree an engagement strategy with appropriate engagement techniques and timelines for this stage with a focus on co-design </a:t>
            </a:r>
          </a:p>
          <a:p>
            <a:pPr fontAlgn="auto">
              <a:spcAft>
                <a:spcPts val="0"/>
              </a:spcAft>
            </a:pPr>
            <a:r>
              <a:rPr lang="en-GB" sz="1600" dirty="0">
                <a:solidFill>
                  <a:prstClr val="black"/>
                </a:solidFill>
              </a:rPr>
              <a:t>Facilitate meetings and maintain regular, two way open and transparent engagement about the vision and community benefit element of the project post remediation </a:t>
            </a:r>
          </a:p>
          <a:p>
            <a:pPr fontAlgn="auto">
              <a:spcAft>
                <a:spcPts val="0"/>
              </a:spcAft>
            </a:pPr>
            <a:endParaRPr lang="en-GB" sz="2100" dirty="0">
              <a:solidFill>
                <a:prstClr val="black"/>
              </a:solidFill>
            </a:endParaRPr>
          </a:p>
        </p:txBody>
      </p:sp>
    </p:spTree>
    <p:extLst>
      <p:ext uri="{BB962C8B-B14F-4D97-AF65-F5344CB8AC3E}">
        <p14:creationId xmlns:p14="http://schemas.microsoft.com/office/powerpoint/2010/main" val="4065001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8FC35A-9C37-45E0-B1D9-7EED525BBB82}"/>
              </a:ext>
            </a:extLst>
          </p:cNvPr>
          <p:cNvSpPr>
            <a:spLocks noGrp="1"/>
          </p:cNvSpPr>
          <p:nvPr>
            <p:ph type="title"/>
          </p:nvPr>
        </p:nvSpPr>
        <p:spPr>
          <a:xfrm>
            <a:off x="460375" y="692696"/>
            <a:ext cx="8223250" cy="994172"/>
          </a:xfrm>
        </p:spPr>
        <p:txBody>
          <a:bodyPr>
            <a:normAutofit fontScale="90000"/>
          </a:bodyPr>
          <a:lstStyle/>
          <a:p>
            <a:pPr algn="ctr"/>
            <a:r>
              <a:rPr lang="en-GB" b="1" dirty="0">
                <a:solidFill>
                  <a:schemeClr val="accent1"/>
                </a:solidFill>
              </a:rPr>
              <a:t>Draft Principles for the co-design process post remediation </a:t>
            </a:r>
          </a:p>
        </p:txBody>
      </p:sp>
      <p:sp>
        <p:nvSpPr>
          <p:cNvPr id="4" name="Content Placeholder 3">
            <a:extLst>
              <a:ext uri="{FF2B5EF4-FFF2-40B4-BE49-F238E27FC236}">
                <a16:creationId xmlns:a16="http://schemas.microsoft.com/office/drawing/2014/main" xmlns="" id="{E40E5274-30DF-4908-8968-1F55D1BA821A}"/>
              </a:ext>
            </a:extLst>
          </p:cNvPr>
          <p:cNvSpPr>
            <a:spLocks noGrp="1"/>
          </p:cNvSpPr>
          <p:nvPr>
            <p:ph sz="half" idx="2"/>
          </p:nvPr>
        </p:nvSpPr>
        <p:spPr>
          <a:xfrm>
            <a:off x="483792" y="2292350"/>
            <a:ext cx="3868340" cy="3207147"/>
          </a:xfrm>
        </p:spPr>
        <p:txBody>
          <a:bodyPr>
            <a:normAutofit fontScale="70000" lnSpcReduction="20000"/>
          </a:bodyPr>
          <a:lstStyle/>
          <a:p>
            <a:pPr lvl="0"/>
            <a:r>
              <a:rPr lang="en-US" b="1" dirty="0"/>
              <a:t>Inclusive </a:t>
            </a:r>
            <a:r>
              <a:rPr lang="en-US" dirty="0"/>
              <a:t>– all key stakeholders in the room; Bring people with you</a:t>
            </a:r>
            <a:endParaRPr lang="en-GB" dirty="0"/>
          </a:p>
          <a:p>
            <a:pPr lvl="0"/>
            <a:r>
              <a:rPr lang="en-US" b="1" dirty="0"/>
              <a:t>Respectful</a:t>
            </a:r>
            <a:r>
              <a:rPr lang="en-US" dirty="0"/>
              <a:t> – everyone’s input is valued and respected </a:t>
            </a:r>
            <a:endParaRPr lang="en-GB" dirty="0"/>
          </a:p>
          <a:p>
            <a:pPr lvl="0"/>
            <a:r>
              <a:rPr lang="en-US" b="1" dirty="0"/>
              <a:t>Participative</a:t>
            </a:r>
            <a:r>
              <a:rPr lang="en-US" dirty="0"/>
              <a:t> - the process is open, empathetic, and responsive and includes conversations, dialogue, engagement meetings etc.  The focus is to identify shared meaning based on expert knowledge and lived experiences </a:t>
            </a:r>
            <a:endParaRPr lang="en-GB" dirty="0"/>
          </a:p>
          <a:p>
            <a:pPr lvl="0"/>
            <a:r>
              <a:rPr lang="en-US" b="1" dirty="0"/>
              <a:t>Shared Vision and Goals</a:t>
            </a:r>
            <a:r>
              <a:rPr lang="en-US" dirty="0"/>
              <a:t> - the future vision is built on a shared vision, goals and outcomes </a:t>
            </a:r>
            <a:endParaRPr lang="en-GB" dirty="0"/>
          </a:p>
          <a:p>
            <a:pPr lvl="0"/>
            <a:r>
              <a:rPr lang="en-US" b="1" dirty="0"/>
              <a:t>Iterative</a:t>
            </a:r>
            <a:r>
              <a:rPr lang="en-US" dirty="0"/>
              <a:t> – Ideas and solutions are constantly tested through the dialogue process</a:t>
            </a:r>
            <a:endParaRPr lang="en-GB" dirty="0"/>
          </a:p>
          <a:p>
            <a:pPr lvl="0"/>
            <a:r>
              <a:rPr lang="en-US" b="1" dirty="0"/>
              <a:t>Outcomes focused</a:t>
            </a:r>
            <a:r>
              <a:rPr lang="en-US" dirty="0"/>
              <a:t> – it is designed to achieve outcomes for or deliver positive benefits </a:t>
            </a:r>
            <a:endParaRPr lang="en-GB" dirty="0"/>
          </a:p>
          <a:p>
            <a:endParaRPr lang="en-GB" dirty="0"/>
          </a:p>
        </p:txBody>
      </p:sp>
      <p:sp>
        <p:nvSpPr>
          <p:cNvPr id="6" name="Content Placeholder 5">
            <a:extLst>
              <a:ext uri="{FF2B5EF4-FFF2-40B4-BE49-F238E27FC236}">
                <a16:creationId xmlns:a16="http://schemas.microsoft.com/office/drawing/2014/main" xmlns="" id="{FF022E31-CBBB-4E1C-AF75-D4778EC1EF65}"/>
              </a:ext>
            </a:extLst>
          </p:cNvPr>
          <p:cNvSpPr>
            <a:spLocks noGrp="1"/>
          </p:cNvSpPr>
          <p:nvPr>
            <p:ph sz="quarter" idx="4"/>
          </p:nvPr>
        </p:nvSpPr>
        <p:spPr>
          <a:xfrm>
            <a:off x="4629150" y="2292350"/>
            <a:ext cx="3887391" cy="3207147"/>
          </a:xfrm>
        </p:spPr>
        <p:txBody>
          <a:bodyPr>
            <a:normAutofit fontScale="62500" lnSpcReduction="20000"/>
          </a:bodyPr>
          <a:lstStyle/>
          <a:p>
            <a:pPr lvl="0"/>
            <a:r>
              <a:rPr lang="en-US" b="1" dirty="0"/>
              <a:t>Realistic </a:t>
            </a:r>
            <a:r>
              <a:rPr lang="en-US" dirty="0"/>
              <a:t>– design proposals need to be practicable and deliverable within the resources available for their implementation. They need to reflect what is achievable on the site, are based on evidenced need, take account the parameters of the remediation process and the technical feasibility of ideas. </a:t>
            </a:r>
            <a:endParaRPr lang="en-GB" dirty="0"/>
          </a:p>
          <a:p>
            <a:pPr lvl="0"/>
            <a:r>
              <a:rPr lang="en-US" b="1" dirty="0"/>
              <a:t>Membership</a:t>
            </a:r>
            <a:r>
              <a:rPr lang="en-US" dirty="0"/>
              <a:t> of the Steering groups will be as broad and inclusive as possible </a:t>
            </a:r>
            <a:endParaRPr lang="en-GB" dirty="0"/>
          </a:p>
          <a:p>
            <a:pPr lvl="0"/>
            <a:r>
              <a:rPr lang="en-US" b="1" dirty="0"/>
              <a:t>Commitment </a:t>
            </a:r>
            <a:r>
              <a:rPr lang="en-US" dirty="0"/>
              <a:t>- in order for the process to be a success, consistency of membership and attendance by members at meetings is paramount.  This will help build trust and relations, key ingredients to the success of the vision building process.   </a:t>
            </a:r>
            <a:endParaRPr lang="en-GB" dirty="0"/>
          </a:p>
          <a:p>
            <a:pPr lvl="0"/>
            <a:r>
              <a:rPr lang="en-US" b="1" dirty="0"/>
              <a:t>Flexibility </a:t>
            </a:r>
            <a:r>
              <a:rPr lang="en-US" dirty="0"/>
              <a:t>- the process needs to be flexible to take account of any unforeseen circumstances </a:t>
            </a:r>
            <a:endParaRPr lang="en-GB" dirty="0"/>
          </a:p>
          <a:p>
            <a:endParaRPr lang="en-GB" dirty="0"/>
          </a:p>
        </p:txBody>
      </p:sp>
    </p:spTree>
    <p:extLst>
      <p:ext uri="{BB962C8B-B14F-4D97-AF65-F5344CB8AC3E}">
        <p14:creationId xmlns:p14="http://schemas.microsoft.com/office/powerpoint/2010/main" val="4089434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27C884A7-17F7-4DDB-B068-7CA1B4B4FDF7}"/>
              </a:ext>
            </a:extLst>
          </p:cNvPr>
          <p:cNvSpPr>
            <a:spLocks noGrp="1"/>
          </p:cNvSpPr>
          <p:nvPr>
            <p:ph type="title"/>
          </p:nvPr>
        </p:nvSpPr>
        <p:spPr>
          <a:xfrm>
            <a:off x="623888" y="1700808"/>
            <a:ext cx="7886700" cy="2429620"/>
          </a:xfrm>
        </p:spPr>
        <p:txBody>
          <a:bodyPr>
            <a:noAutofit/>
          </a:bodyPr>
          <a:lstStyle/>
          <a:p>
            <a:pPr algn="ctr"/>
            <a:r>
              <a:rPr lang="en-GB" sz="14000" b="1" dirty="0" smtClean="0">
                <a:solidFill>
                  <a:schemeClr val="accent1"/>
                </a:solidFill>
              </a:rPr>
              <a:t>Q&amp;A</a:t>
            </a:r>
            <a:endParaRPr lang="en-GB" sz="14000" b="1" dirty="0">
              <a:solidFill>
                <a:schemeClr val="accent1"/>
              </a:solidFill>
            </a:endParaRPr>
          </a:p>
        </p:txBody>
      </p:sp>
    </p:spTree>
    <p:extLst>
      <p:ext uri="{BB962C8B-B14F-4D97-AF65-F5344CB8AC3E}">
        <p14:creationId xmlns:p14="http://schemas.microsoft.com/office/powerpoint/2010/main" val="1690145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428" t="45161" r="43898" b="22671"/>
          <a:stretch/>
        </p:blipFill>
        <p:spPr>
          <a:xfrm>
            <a:off x="4355976" y="535531"/>
            <a:ext cx="4644389" cy="4851349"/>
          </a:xfrm>
          <a:prstGeom prst="rect">
            <a:avLst/>
          </a:prstGeom>
        </p:spPr>
      </p:pic>
      <p:sp>
        <p:nvSpPr>
          <p:cNvPr id="5" name="Rectangle 4"/>
          <p:cNvSpPr/>
          <p:nvPr/>
        </p:nvSpPr>
        <p:spPr>
          <a:xfrm>
            <a:off x="2991708" y="0"/>
            <a:ext cx="2278637" cy="701731"/>
          </a:xfrm>
          <a:prstGeom prst="rect">
            <a:avLst/>
          </a:prstGeom>
        </p:spPr>
        <p:txBody>
          <a:bodyPr wrap="none">
            <a:spAutoFit/>
          </a:bodyPr>
          <a:lstStyle/>
          <a:p>
            <a:pPr lvl="0" algn="ctr" defTabSz="685800" eaLnBrk="1" fontAlgn="auto" hangingPunct="1">
              <a:lnSpc>
                <a:spcPct val="90000"/>
              </a:lnSpc>
              <a:spcAft>
                <a:spcPts val="0"/>
              </a:spcAft>
            </a:pPr>
            <a:r>
              <a:rPr lang="en-GB" sz="4400" b="1" dirty="0">
                <a:solidFill>
                  <a:srgbClr val="002060"/>
                </a:solidFill>
                <a:latin typeface="+mj-lt"/>
                <a:cs typeface="Segoe UI Semilight" panose="020B0402040204020203" pitchFamily="34" charset="0"/>
              </a:rPr>
              <a:t>Overview</a:t>
            </a:r>
          </a:p>
        </p:txBody>
      </p:sp>
      <p:sp>
        <p:nvSpPr>
          <p:cNvPr id="3" name="Rectangle 2"/>
          <p:cNvSpPr/>
          <p:nvPr/>
        </p:nvSpPr>
        <p:spPr>
          <a:xfrm>
            <a:off x="107504" y="908720"/>
            <a:ext cx="4248472" cy="7478970"/>
          </a:xfrm>
          <a:prstGeom prst="rect">
            <a:avLst/>
          </a:prstGeom>
        </p:spPr>
        <p:txBody>
          <a:bodyPr wrap="square">
            <a:spAutoFit/>
          </a:bodyPr>
          <a:lstStyle/>
          <a:p>
            <a:pPr marL="342900" indent="-342900" defTabSz="685800" eaLnBrk="1" fontAlgn="auto" hangingPunct="1">
              <a:spcBef>
                <a:spcPts val="0"/>
              </a:spcBef>
              <a:spcAft>
                <a:spcPts val="0"/>
              </a:spcAft>
              <a:buFont typeface="Arial" panose="020B0604020202020204" pitchFamily="34" charset="0"/>
              <a:buChar char="•"/>
              <a:defRPr/>
            </a:pPr>
            <a:r>
              <a:rPr lang="en-GB" dirty="0" smtClean="0">
                <a:solidFill>
                  <a:srgbClr val="002060"/>
                </a:solidFill>
                <a:latin typeface="+mn-lt"/>
              </a:rPr>
              <a:t>Criminal </a:t>
            </a:r>
            <a:r>
              <a:rPr lang="en-GB" dirty="0">
                <a:solidFill>
                  <a:srgbClr val="002060"/>
                </a:solidFill>
                <a:latin typeface="+mn-lt"/>
              </a:rPr>
              <a:t>Case / </a:t>
            </a:r>
            <a:r>
              <a:rPr lang="en-GB" dirty="0" smtClean="0">
                <a:solidFill>
                  <a:srgbClr val="002060"/>
                </a:solidFill>
                <a:latin typeface="+mn-lt"/>
              </a:rPr>
              <a:t>Enforcement</a:t>
            </a:r>
          </a:p>
          <a:p>
            <a:pPr defTabSz="685800" eaLnBrk="1" fontAlgn="auto" hangingPunct="1">
              <a:spcBef>
                <a:spcPts val="0"/>
              </a:spcBef>
              <a:spcAft>
                <a:spcPts val="0"/>
              </a:spcAft>
              <a:defRPr/>
            </a:pPr>
            <a:endParaRPr lang="en-GB" dirty="0" smtClean="0">
              <a:solidFill>
                <a:srgbClr val="002060"/>
              </a:solidFill>
              <a:latin typeface="+mn-lt"/>
            </a:endParaRPr>
          </a:p>
          <a:p>
            <a:pPr marL="342900" indent="-342900" defTabSz="685800" eaLnBrk="1" fontAlgn="auto" hangingPunct="1">
              <a:spcBef>
                <a:spcPts val="0"/>
              </a:spcBef>
              <a:spcAft>
                <a:spcPts val="0"/>
              </a:spcAft>
              <a:buFont typeface="Arial" panose="020B0604020202020204" pitchFamily="34" charset="0"/>
              <a:buChar char="•"/>
              <a:defRPr/>
            </a:pPr>
            <a:r>
              <a:rPr lang="en-GB" dirty="0">
                <a:solidFill>
                  <a:srgbClr val="002060"/>
                </a:solidFill>
                <a:latin typeface="+mn-lt"/>
              </a:rPr>
              <a:t>Update on the </a:t>
            </a:r>
            <a:r>
              <a:rPr lang="en-GB" dirty="0" smtClean="0">
                <a:solidFill>
                  <a:srgbClr val="002060"/>
                </a:solidFill>
                <a:latin typeface="+mn-lt"/>
              </a:rPr>
              <a:t>Remediation</a:t>
            </a:r>
          </a:p>
          <a:p>
            <a:pPr marL="342900" indent="-342900" defTabSz="685800" eaLnBrk="1" fontAlgn="auto" hangingPunct="1">
              <a:spcBef>
                <a:spcPts val="0"/>
              </a:spcBef>
              <a:spcAft>
                <a:spcPts val="0"/>
              </a:spcAft>
              <a:buFont typeface="Arial" panose="020B0604020202020204" pitchFamily="34" charset="0"/>
              <a:buChar char="•"/>
              <a:defRPr/>
            </a:pPr>
            <a:endParaRPr lang="en-GB" dirty="0">
              <a:solidFill>
                <a:srgbClr val="002060"/>
              </a:solidFill>
              <a:latin typeface="+mn-lt"/>
            </a:endParaRPr>
          </a:p>
          <a:p>
            <a:pPr marL="342900" indent="-342900" defTabSz="685800" eaLnBrk="1" fontAlgn="auto" hangingPunct="1">
              <a:spcBef>
                <a:spcPts val="0"/>
              </a:spcBef>
              <a:spcAft>
                <a:spcPts val="0"/>
              </a:spcAft>
              <a:buFont typeface="Arial" panose="020B0604020202020204" pitchFamily="34" charset="0"/>
              <a:buChar char="•"/>
              <a:defRPr/>
            </a:pPr>
            <a:r>
              <a:rPr lang="en-GB" dirty="0" smtClean="0">
                <a:solidFill>
                  <a:srgbClr val="002060"/>
                </a:solidFill>
                <a:latin typeface="+mn-lt"/>
              </a:rPr>
              <a:t>Site Monitoring</a:t>
            </a:r>
          </a:p>
          <a:p>
            <a:pPr defTabSz="685800" eaLnBrk="1" fontAlgn="auto" hangingPunct="1">
              <a:spcBef>
                <a:spcPts val="0"/>
              </a:spcBef>
              <a:spcAft>
                <a:spcPts val="0"/>
              </a:spcAft>
              <a:defRPr/>
            </a:pPr>
            <a:r>
              <a:rPr lang="en-GB" dirty="0" smtClean="0">
                <a:solidFill>
                  <a:srgbClr val="002060"/>
                </a:solidFill>
                <a:latin typeface="+mn-lt"/>
              </a:rPr>
              <a:t> </a:t>
            </a:r>
          </a:p>
          <a:p>
            <a:pPr marL="342900" indent="-342900" defTabSz="685800" eaLnBrk="1" fontAlgn="auto" hangingPunct="1">
              <a:spcBef>
                <a:spcPts val="0"/>
              </a:spcBef>
              <a:spcAft>
                <a:spcPts val="0"/>
              </a:spcAft>
              <a:buFont typeface="Arial" panose="020B0604020202020204" pitchFamily="34" charset="0"/>
              <a:buChar char="•"/>
              <a:defRPr/>
            </a:pPr>
            <a:r>
              <a:rPr lang="en-GB" dirty="0">
                <a:solidFill>
                  <a:srgbClr val="002060"/>
                </a:solidFill>
                <a:latin typeface="+mn-lt"/>
              </a:rPr>
              <a:t>Protecting Your Drinking </a:t>
            </a:r>
            <a:r>
              <a:rPr lang="en-GB" dirty="0" smtClean="0">
                <a:solidFill>
                  <a:srgbClr val="002060"/>
                </a:solidFill>
                <a:latin typeface="+mn-lt"/>
              </a:rPr>
              <a:t>Water- (NI Water)</a:t>
            </a:r>
          </a:p>
          <a:p>
            <a:pPr marL="342900" indent="-342900" defTabSz="685800" eaLnBrk="1" fontAlgn="auto" hangingPunct="1">
              <a:spcBef>
                <a:spcPts val="0"/>
              </a:spcBef>
              <a:spcAft>
                <a:spcPts val="0"/>
              </a:spcAft>
              <a:buFont typeface="Arial" panose="020B0604020202020204" pitchFamily="34" charset="0"/>
              <a:buChar char="•"/>
              <a:defRPr/>
            </a:pPr>
            <a:endParaRPr lang="en-GB" dirty="0">
              <a:solidFill>
                <a:srgbClr val="002060"/>
              </a:solidFill>
              <a:latin typeface="+mn-lt"/>
            </a:endParaRPr>
          </a:p>
          <a:p>
            <a:pPr marL="342900" indent="-342900" defTabSz="685800" eaLnBrk="1" fontAlgn="auto" hangingPunct="1">
              <a:spcBef>
                <a:spcPts val="0"/>
              </a:spcBef>
              <a:spcAft>
                <a:spcPts val="0"/>
              </a:spcAft>
              <a:buFont typeface="Arial" panose="020B0604020202020204" pitchFamily="34" charset="0"/>
              <a:buChar char="•"/>
              <a:defRPr/>
            </a:pPr>
            <a:r>
              <a:rPr lang="en-GB" dirty="0" err="1" smtClean="0">
                <a:solidFill>
                  <a:srgbClr val="002060"/>
                </a:solidFill>
                <a:latin typeface="+mn-lt"/>
              </a:rPr>
              <a:t>DfI</a:t>
            </a:r>
            <a:r>
              <a:rPr lang="en-GB" dirty="0" smtClean="0">
                <a:solidFill>
                  <a:srgbClr val="002060"/>
                </a:solidFill>
                <a:latin typeface="+mn-lt"/>
              </a:rPr>
              <a:t> Roads Update</a:t>
            </a:r>
          </a:p>
          <a:p>
            <a:pPr marL="342900" indent="-342900" defTabSz="685800" eaLnBrk="1" fontAlgn="auto" hangingPunct="1">
              <a:spcBef>
                <a:spcPts val="0"/>
              </a:spcBef>
              <a:spcAft>
                <a:spcPts val="0"/>
              </a:spcAft>
              <a:buFont typeface="Arial" panose="020B0604020202020204" pitchFamily="34" charset="0"/>
              <a:buChar char="•"/>
              <a:defRPr/>
            </a:pPr>
            <a:endParaRPr lang="en-GB" dirty="0">
              <a:solidFill>
                <a:srgbClr val="002060"/>
              </a:solidFill>
              <a:latin typeface="+mn-lt"/>
            </a:endParaRPr>
          </a:p>
          <a:p>
            <a:pPr marL="342900" indent="-342900" defTabSz="685800" eaLnBrk="1" fontAlgn="auto" hangingPunct="1">
              <a:spcBef>
                <a:spcPts val="0"/>
              </a:spcBef>
              <a:spcAft>
                <a:spcPts val="0"/>
              </a:spcAft>
              <a:buFont typeface="Arial" panose="020B0604020202020204" pitchFamily="34" charset="0"/>
              <a:buChar char="•"/>
              <a:defRPr/>
            </a:pPr>
            <a:r>
              <a:rPr lang="en-GB" dirty="0" err="1" smtClean="0">
                <a:solidFill>
                  <a:srgbClr val="002060"/>
                </a:solidFill>
                <a:latin typeface="+mn-lt"/>
              </a:rPr>
              <a:t>DfI</a:t>
            </a:r>
            <a:r>
              <a:rPr lang="en-GB" dirty="0" smtClean="0">
                <a:solidFill>
                  <a:srgbClr val="002060"/>
                </a:solidFill>
                <a:latin typeface="+mn-lt"/>
              </a:rPr>
              <a:t> Planning Update</a:t>
            </a:r>
          </a:p>
          <a:p>
            <a:pPr defTabSz="685800" eaLnBrk="1" fontAlgn="auto" hangingPunct="1">
              <a:spcBef>
                <a:spcPts val="0"/>
              </a:spcBef>
              <a:spcAft>
                <a:spcPts val="0"/>
              </a:spcAft>
              <a:defRPr/>
            </a:pPr>
            <a:endParaRPr lang="en-GB" dirty="0" smtClean="0">
              <a:solidFill>
                <a:srgbClr val="002060"/>
              </a:solidFill>
              <a:latin typeface="+mn-lt"/>
            </a:endParaRPr>
          </a:p>
          <a:p>
            <a:pPr defTabSz="685800" eaLnBrk="1" fontAlgn="auto" hangingPunct="1">
              <a:spcBef>
                <a:spcPts val="0"/>
              </a:spcBef>
              <a:spcAft>
                <a:spcPts val="0"/>
              </a:spcAft>
              <a:defRPr/>
            </a:pPr>
            <a:endParaRPr lang="en-GB" dirty="0">
              <a:solidFill>
                <a:srgbClr val="002060"/>
              </a:solidFill>
              <a:latin typeface="+mn-lt"/>
              <a:cs typeface="Arial" panose="020B0604020202020204" pitchFamily="34" charset="0"/>
            </a:endParaRPr>
          </a:p>
          <a:p>
            <a:pPr defTabSz="685800" eaLnBrk="1" fontAlgn="auto" hangingPunct="1">
              <a:spcBef>
                <a:spcPts val="0"/>
              </a:spcBef>
              <a:spcAft>
                <a:spcPts val="0"/>
              </a:spcAft>
              <a:defRPr/>
            </a:pPr>
            <a:endParaRPr lang="en-GB" dirty="0">
              <a:solidFill>
                <a:schemeClr val="dk1"/>
              </a:solidFill>
              <a:latin typeface="+mn-lt"/>
            </a:endParaRPr>
          </a:p>
          <a:p>
            <a:pPr defTabSz="685800" eaLnBrk="1" fontAlgn="auto" hangingPunct="1">
              <a:spcBef>
                <a:spcPts val="0"/>
              </a:spcBef>
              <a:spcAft>
                <a:spcPts val="0"/>
              </a:spcAft>
              <a:defRPr/>
            </a:pPr>
            <a:endParaRPr lang="en-GB" dirty="0">
              <a:solidFill>
                <a:schemeClr val="dk1"/>
              </a:solidFill>
              <a:latin typeface="+mn-lt"/>
            </a:endParaRPr>
          </a:p>
          <a:p>
            <a:pPr defTabSz="685800" eaLnBrk="1" fontAlgn="auto" hangingPunct="1">
              <a:spcBef>
                <a:spcPts val="0"/>
              </a:spcBef>
              <a:spcAft>
                <a:spcPts val="0"/>
              </a:spcAft>
              <a:defRPr/>
            </a:pPr>
            <a:endParaRPr lang="en-GB" dirty="0">
              <a:solidFill>
                <a:schemeClr val="dk1"/>
              </a:solidFill>
              <a:latin typeface="+mn-lt"/>
            </a:endParaRPr>
          </a:p>
          <a:p>
            <a:pPr defTabSz="685800" eaLnBrk="1" fontAlgn="auto" hangingPunct="1">
              <a:spcBef>
                <a:spcPts val="0"/>
              </a:spcBef>
              <a:spcAft>
                <a:spcPts val="0"/>
              </a:spcAft>
              <a:defRPr/>
            </a:pPr>
            <a:endParaRPr lang="en-GB" dirty="0">
              <a:latin typeface="+mn-lt"/>
            </a:endParaRPr>
          </a:p>
          <a:p>
            <a:pPr lvl="0" defTabSz="685800" eaLnBrk="1" fontAlgn="auto" hangingPunct="1">
              <a:spcBef>
                <a:spcPts val="0"/>
              </a:spcBef>
              <a:spcAft>
                <a:spcPts val="0"/>
              </a:spcAft>
              <a:defRPr/>
            </a:pPr>
            <a:endParaRPr lang="en-GB" dirty="0" smtClean="0">
              <a:solidFill>
                <a:schemeClr val="dk1"/>
              </a:solidFill>
              <a:latin typeface="+mn-lt"/>
            </a:endParaRPr>
          </a:p>
          <a:p>
            <a:pPr lvl="0" defTabSz="685800" eaLnBrk="1" fontAlgn="auto" hangingPunct="1">
              <a:spcBef>
                <a:spcPts val="0"/>
              </a:spcBef>
              <a:spcAft>
                <a:spcPts val="0"/>
              </a:spcAft>
              <a:defRPr/>
            </a:pPr>
            <a:endParaRPr lang="en-GB" dirty="0">
              <a:solidFill>
                <a:schemeClr val="dk1"/>
              </a:solidFill>
              <a:latin typeface="+mn-lt"/>
            </a:endParaRPr>
          </a:p>
        </p:txBody>
      </p:sp>
    </p:spTree>
    <p:extLst>
      <p:ext uri="{BB962C8B-B14F-4D97-AF65-F5344CB8AC3E}">
        <p14:creationId xmlns:p14="http://schemas.microsoft.com/office/powerpoint/2010/main" val="522055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bwMode="auto">
          <a:xfrm>
            <a:off x="276748" y="270922"/>
            <a:ext cx="1945144" cy="1923023"/>
          </a:xfrm>
          <a:prstGeom prst="ellipse">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normalizeH="0" baseline="0" dirty="0" smtClean="0">
              <a:ln w="22225">
                <a:solidFill>
                  <a:schemeClr val="accent2"/>
                </a:solidFill>
                <a:prstDash val="solid"/>
              </a:ln>
              <a:solidFill>
                <a:srgbClr val="091B59"/>
              </a:solidFill>
              <a:latin typeface="+mn-lt"/>
            </a:endParaRPr>
          </a:p>
        </p:txBody>
      </p:sp>
      <p:sp>
        <p:nvSpPr>
          <p:cNvPr id="2" name="Title 5"/>
          <p:cNvSpPr txBox="1">
            <a:spLocks/>
          </p:cNvSpPr>
          <p:nvPr/>
        </p:nvSpPr>
        <p:spPr>
          <a:xfrm>
            <a:off x="683570" y="548681"/>
            <a:ext cx="5543551" cy="571500"/>
          </a:xfrm>
          <a:prstGeom prst="rect">
            <a:avLst/>
          </a:prstGeom>
        </p:spPr>
        <p:txBody>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algn="ctr"/>
            <a:r>
              <a:rPr lang="en-GB" sz="3200" kern="0" dirty="0">
                <a:latin typeface="Arial" panose="020B0604020202020204" pitchFamily="34"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2516434" y="1232432"/>
            <a:ext cx="3456384" cy="3414772"/>
          </a:xfrm>
          <a:prstGeom prst="rect">
            <a:avLst/>
          </a:prstGeom>
        </p:spPr>
      </p:pic>
      <p:sp>
        <p:nvSpPr>
          <p:cNvPr id="11" name="Oval 10"/>
          <p:cNvSpPr/>
          <p:nvPr/>
        </p:nvSpPr>
        <p:spPr bwMode="auto">
          <a:xfrm>
            <a:off x="6601969" y="270923"/>
            <a:ext cx="1945144" cy="1923023"/>
          </a:xfrm>
          <a:prstGeom prst="ellipse">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1800" dirty="0">
              <a:latin typeface="+mn-lt"/>
            </a:endParaRPr>
          </a:p>
        </p:txBody>
      </p:sp>
      <p:sp>
        <p:nvSpPr>
          <p:cNvPr id="20" name="TextBox 19"/>
          <p:cNvSpPr txBox="1"/>
          <p:nvPr/>
        </p:nvSpPr>
        <p:spPr>
          <a:xfrm>
            <a:off x="2764483" y="155214"/>
            <a:ext cx="3294895" cy="1138773"/>
          </a:xfrm>
          <a:prstGeom prst="rect">
            <a:avLst/>
          </a:prstGeom>
          <a:noFill/>
        </p:spPr>
        <p:txBody>
          <a:bodyPr wrap="square" rtlCol="0">
            <a:spAutoFit/>
          </a:bodyPr>
          <a:lstStyle/>
          <a:p>
            <a:pPr eaLnBrk="1" fontAlgn="auto" hangingPunct="1"/>
            <a:r>
              <a:rPr lang="en-GB" sz="4400" b="1" dirty="0" smtClean="0">
                <a:solidFill>
                  <a:srgbClr val="002060"/>
                </a:solidFill>
                <a:latin typeface="+mj-lt"/>
                <a:cs typeface="Segoe UI Semilight" panose="020B0402040204020203" pitchFamily="34" charset="0"/>
              </a:rPr>
              <a:t>Enforcement</a:t>
            </a:r>
            <a:endParaRPr lang="en-GB" sz="4400" b="1" dirty="0">
              <a:solidFill>
                <a:srgbClr val="002060"/>
              </a:solidFill>
              <a:latin typeface="+mj-lt"/>
              <a:cs typeface="Segoe UI Semilight" panose="020B0402040204020203" pitchFamily="34" charset="0"/>
            </a:endParaRPr>
          </a:p>
          <a:p>
            <a:endParaRPr lang="en-GB" dirty="0"/>
          </a:p>
        </p:txBody>
      </p:sp>
      <p:sp>
        <p:nvSpPr>
          <p:cNvPr id="5" name="TextBox 4"/>
          <p:cNvSpPr txBox="1"/>
          <p:nvPr/>
        </p:nvSpPr>
        <p:spPr>
          <a:xfrm>
            <a:off x="480159" y="724601"/>
            <a:ext cx="1538322" cy="1015663"/>
          </a:xfrm>
          <a:prstGeom prst="rect">
            <a:avLst/>
          </a:prstGeom>
          <a:noFill/>
        </p:spPr>
        <p:txBody>
          <a:bodyPr wrap="square" rtlCol="0">
            <a:spAutoFit/>
          </a:bodyPr>
          <a:lstStyle/>
          <a:p>
            <a:pPr algn="ctr"/>
            <a:r>
              <a:rPr lang="en-GB" sz="2000" b="1" dirty="0" smtClean="0">
                <a:solidFill>
                  <a:srgbClr val="091B59"/>
                </a:solidFill>
                <a:latin typeface="+mn-lt"/>
              </a:rPr>
              <a:t>Ongoing criminal proceedings</a:t>
            </a:r>
            <a:endParaRPr lang="en-GB" sz="2000" b="1" dirty="0">
              <a:solidFill>
                <a:srgbClr val="091B59"/>
              </a:solidFill>
              <a:latin typeface="+mn-lt"/>
            </a:endParaRPr>
          </a:p>
        </p:txBody>
      </p:sp>
      <p:sp>
        <p:nvSpPr>
          <p:cNvPr id="10" name="TextBox 9"/>
          <p:cNvSpPr txBox="1"/>
          <p:nvPr/>
        </p:nvSpPr>
        <p:spPr>
          <a:xfrm>
            <a:off x="6633943" y="689602"/>
            <a:ext cx="1754481" cy="1015663"/>
          </a:xfrm>
          <a:prstGeom prst="rect">
            <a:avLst/>
          </a:prstGeom>
          <a:noFill/>
        </p:spPr>
        <p:txBody>
          <a:bodyPr wrap="square" rtlCol="0">
            <a:spAutoFit/>
          </a:bodyPr>
          <a:lstStyle/>
          <a:p>
            <a:pPr algn="ctr"/>
            <a:r>
              <a:rPr lang="en-GB" sz="2000" b="1" dirty="0" smtClean="0">
                <a:solidFill>
                  <a:srgbClr val="091B59"/>
                </a:solidFill>
                <a:latin typeface="+mn-lt"/>
              </a:rPr>
              <a:t>Environmental Liability Regulations</a:t>
            </a:r>
            <a:endParaRPr lang="en-GB" sz="2000" b="1" dirty="0">
              <a:solidFill>
                <a:srgbClr val="091B59"/>
              </a:solidFill>
              <a:latin typeface="+mn-lt"/>
            </a:endParaRPr>
          </a:p>
        </p:txBody>
      </p:sp>
      <p:sp>
        <p:nvSpPr>
          <p:cNvPr id="12" name="TextBox 11"/>
          <p:cNvSpPr txBox="1"/>
          <p:nvPr/>
        </p:nvSpPr>
        <p:spPr>
          <a:xfrm>
            <a:off x="276748" y="3573016"/>
            <a:ext cx="2153126" cy="1661993"/>
          </a:xfrm>
          <a:prstGeom prst="rect">
            <a:avLst/>
          </a:prstGeom>
          <a:noFill/>
        </p:spPr>
        <p:txBody>
          <a:bodyPr wrap="square" rtlCol="0">
            <a:spAutoFit/>
          </a:bodyPr>
          <a:lstStyle/>
          <a:p>
            <a:pPr algn="ctr"/>
            <a:r>
              <a:rPr lang="en-GB" sz="2000" b="1" dirty="0" smtClean="0">
                <a:solidFill>
                  <a:srgbClr val="091B59"/>
                </a:solidFill>
                <a:latin typeface="+mn-lt"/>
              </a:rPr>
              <a:t>Trial date Unknown</a:t>
            </a:r>
          </a:p>
          <a:p>
            <a:pPr algn="ctr"/>
            <a:endParaRPr lang="en-GB" sz="2000" b="1" dirty="0">
              <a:solidFill>
                <a:srgbClr val="091B59"/>
              </a:solidFill>
              <a:latin typeface="+mn-lt"/>
            </a:endParaRPr>
          </a:p>
          <a:p>
            <a:pPr algn="ctr"/>
            <a:r>
              <a:rPr lang="en-GB" sz="1400" b="1" dirty="0" smtClean="0">
                <a:solidFill>
                  <a:srgbClr val="091B59"/>
                </a:solidFill>
                <a:latin typeface="+mn-lt"/>
              </a:rPr>
              <a:t>Date of 8</a:t>
            </a:r>
            <a:r>
              <a:rPr lang="en-GB" sz="1400" b="1" baseline="30000" dirty="0" smtClean="0">
                <a:solidFill>
                  <a:srgbClr val="091B59"/>
                </a:solidFill>
                <a:latin typeface="+mn-lt"/>
              </a:rPr>
              <a:t>th</a:t>
            </a:r>
            <a:r>
              <a:rPr lang="en-GB" sz="1400" b="1" dirty="0" smtClean="0">
                <a:solidFill>
                  <a:srgbClr val="091B59"/>
                </a:solidFill>
                <a:latin typeface="+mn-lt"/>
              </a:rPr>
              <a:t> September cancelled due to Covid-19 Pandemic and restrictions</a:t>
            </a:r>
            <a:endParaRPr lang="en-GB" sz="1400" b="1" dirty="0">
              <a:solidFill>
                <a:srgbClr val="091B59"/>
              </a:solidFill>
              <a:latin typeface="+mn-lt"/>
            </a:endParaRPr>
          </a:p>
        </p:txBody>
      </p:sp>
      <p:sp>
        <p:nvSpPr>
          <p:cNvPr id="13" name="TextBox 12"/>
          <p:cNvSpPr txBox="1"/>
          <p:nvPr/>
        </p:nvSpPr>
        <p:spPr>
          <a:xfrm>
            <a:off x="6850102" y="3553862"/>
            <a:ext cx="1538322" cy="1015663"/>
          </a:xfrm>
          <a:prstGeom prst="rect">
            <a:avLst/>
          </a:prstGeom>
          <a:noFill/>
        </p:spPr>
        <p:txBody>
          <a:bodyPr wrap="square" rtlCol="0">
            <a:spAutoFit/>
          </a:bodyPr>
          <a:lstStyle/>
          <a:p>
            <a:pPr algn="ctr"/>
            <a:r>
              <a:rPr lang="en-GB" sz="2000" b="1" dirty="0" smtClean="0">
                <a:solidFill>
                  <a:srgbClr val="091B59"/>
                </a:solidFill>
                <a:latin typeface="+mn-lt"/>
              </a:rPr>
              <a:t>Enforcement of site remediation</a:t>
            </a:r>
            <a:endParaRPr lang="en-GB" sz="2000" b="1" dirty="0">
              <a:solidFill>
                <a:srgbClr val="091B59"/>
              </a:solidFill>
              <a:latin typeface="+mn-lt"/>
            </a:endParaRPr>
          </a:p>
        </p:txBody>
      </p:sp>
      <p:sp>
        <p:nvSpPr>
          <p:cNvPr id="3" name="Down Arrow 2"/>
          <p:cNvSpPr/>
          <p:nvPr/>
        </p:nvSpPr>
        <p:spPr>
          <a:xfrm>
            <a:off x="738232" y="2232399"/>
            <a:ext cx="932303" cy="1307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7108389" y="2232399"/>
            <a:ext cx="932303" cy="1307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8765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696" t="14461" r="58217" b="4381"/>
          <a:stretch/>
        </p:blipFill>
        <p:spPr>
          <a:xfrm>
            <a:off x="270067" y="899115"/>
            <a:ext cx="8694421" cy="4550202"/>
          </a:xfrm>
          <a:prstGeom prst="rect">
            <a:avLst/>
          </a:prstGeom>
        </p:spPr>
      </p:pic>
      <p:sp>
        <p:nvSpPr>
          <p:cNvPr id="3" name="TextBox 2"/>
          <p:cNvSpPr txBox="1"/>
          <p:nvPr/>
        </p:nvSpPr>
        <p:spPr>
          <a:xfrm>
            <a:off x="324854" y="146985"/>
            <a:ext cx="8494292" cy="707886"/>
          </a:xfrm>
          <a:prstGeom prst="rect">
            <a:avLst/>
          </a:prstGeom>
          <a:solidFill>
            <a:schemeClr val="accent1">
              <a:lumMod val="40000"/>
              <a:lumOff val="60000"/>
            </a:schemeClr>
          </a:solidFill>
        </p:spPr>
        <p:txBody>
          <a:bodyPr wrap="square" rtlCol="0">
            <a:spAutoFit/>
          </a:bodyPr>
          <a:lstStyle/>
          <a:p>
            <a:pPr lvl="0" algn="ctr" defTabSz="457200" eaLnBrk="1" fontAlgn="auto" hangingPunct="1">
              <a:spcBef>
                <a:spcPts val="0"/>
              </a:spcBef>
              <a:spcAft>
                <a:spcPts val="0"/>
              </a:spcAft>
              <a:defRPr/>
            </a:pPr>
            <a:r>
              <a:rPr lang="en-GB" sz="4000" b="1" dirty="0">
                <a:solidFill>
                  <a:srgbClr val="002060"/>
                </a:solidFill>
                <a:latin typeface="+mn-lt"/>
              </a:rPr>
              <a:t>Protecting </a:t>
            </a:r>
            <a:r>
              <a:rPr lang="en-GB" sz="4000" b="1" dirty="0" smtClean="0">
                <a:solidFill>
                  <a:srgbClr val="002060"/>
                </a:solidFill>
                <a:latin typeface="+mn-lt"/>
              </a:rPr>
              <a:t>Water Quality</a:t>
            </a:r>
            <a:endParaRPr lang="en-GB" sz="4000" b="1" dirty="0">
              <a:solidFill>
                <a:srgbClr val="002060"/>
              </a:solidFill>
              <a:latin typeface="+mn-lt"/>
            </a:endParaRPr>
          </a:p>
        </p:txBody>
      </p:sp>
      <p:sp>
        <p:nvSpPr>
          <p:cNvPr id="5" name="Oval 4"/>
          <p:cNvSpPr/>
          <p:nvPr/>
        </p:nvSpPr>
        <p:spPr>
          <a:xfrm>
            <a:off x="4091186" y="2780928"/>
            <a:ext cx="576064" cy="12961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635896" y="4869160"/>
            <a:ext cx="288032" cy="28803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5-Point Star 6"/>
          <p:cNvSpPr/>
          <p:nvPr/>
        </p:nvSpPr>
        <p:spPr>
          <a:xfrm>
            <a:off x="5580112" y="1435596"/>
            <a:ext cx="576064" cy="533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5-Point Star 7"/>
          <p:cNvSpPr/>
          <p:nvPr/>
        </p:nvSpPr>
        <p:spPr>
          <a:xfrm>
            <a:off x="7380312" y="1395062"/>
            <a:ext cx="576064" cy="533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5-Point Star 8"/>
          <p:cNvSpPr/>
          <p:nvPr/>
        </p:nvSpPr>
        <p:spPr>
          <a:xfrm>
            <a:off x="340618" y="2398575"/>
            <a:ext cx="576064" cy="533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5-Point Star 9"/>
          <p:cNvSpPr/>
          <p:nvPr/>
        </p:nvSpPr>
        <p:spPr>
          <a:xfrm>
            <a:off x="1043608" y="4077072"/>
            <a:ext cx="576064" cy="533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68077" y="3113698"/>
            <a:ext cx="1927126" cy="646331"/>
          </a:xfrm>
          <a:prstGeom prst="rect">
            <a:avLst/>
          </a:prstGeom>
          <a:noFill/>
        </p:spPr>
        <p:txBody>
          <a:bodyPr wrap="square" rtlCol="0">
            <a:spAutoFit/>
          </a:bodyPr>
          <a:lstStyle/>
          <a:p>
            <a:pPr algn="ctr"/>
            <a:r>
              <a:rPr lang="en-GB" sz="1800" b="1" dirty="0" smtClean="0">
                <a:solidFill>
                  <a:schemeClr val="accent4">
                    <a:lumMod val="75000"/>
                  </a:schemeClr>
                </a:solidFill>
                <a:latin typeface="+mn-lt"/>
              </a:rPr>
              <a:t>NIW Customer taps</a:t>
            </a:r>
            <a:endParaRPr lang="en-GB" sz="1800" b="1" dirty="0">
              <a:solidFill>
                <a:schemeClr val="accent4">
                  <a:lumMod val="75000"/>
                </a:schemeClr>
              </a:solidFill>
              <a:latin typeface="+mn-lt"/>
            </a:endParaRPr>
          </a:p>
        </p:txBody>
      </p:sp>
      <p:sp>
        <p:nvSpPr>
          <p:cNvPr id="12" name="TextBox 11"/>
          <p:cNvSpPr txBox="1"/>
          <p:nvPr/>
        </p:nvSpPr>
        <p:spPr>
          <a:xfrm>
            <a:off x="4777655" y="1943118"/>
            <a:ext cx="1927126" cy="923330"/>
          </a:xfrm>
          <a:prstGeom prst="rect">
            <a:avLst/>
          </a:prstGeom>
          <a:noFill/>
        </p:spPr>
        <p:txBody>
          <a:bodyPr wrap="square" rtlCol="0">
            <a:spAutoFit/>
          </a:bodyPr>
          <a:lstStyle/>
          <a:p>
            <a:pPr algn="ctr"/>
            <a:r>
              <a:rPr lang="en-GB" sz="1800" b="1" dirty="0" smtClean="0">
                <a:solidFill>
                  <a:schemeClr val="accent4">
                    <a:lumMod val="75000"/>
                  </a:schemeClr>
                </a:solidFill>
                <a:latin typeface="+mn-lt"/>
              </a:rPr>
              <a:t>NIW Raw water alarms and testing</a:t>
            </a:r>
            <a:endParaRPr lang="en-GB" sz="1800" b="1" dirty="0">
              <a:solidFill>
                <a:schemeClr val="accent4">
                  <a:lumMod val="75000"/>
                </a:schemeClr>
              </a:solidFill>
              <a:latin typeface="+mn-lt"/>
            </a:endParaRPr>
          </a:p>
        </p:txBody>
      </p:sp>
      <p:sp>
        <p:nvSpPr>
          <p:cNvPr id="13" name="TextBox 12"/>
          <p:cNvSpPr txBox="1"/>
          <p:nvPr/>
        </p:nvSpPr>
        <p:spPr>
          <a:xfrm>
            <a:off x="6704781" y="1987362"/>
            <a:ext cx="1927126" cy="923330"/>
          </a:xfrm>
          <a:prstGeom prst="rect">
            <a:avLst/>
          </a:prstGeom>
          <a:noFill/>
        </p:spPr>
        <p:txBody>
          <a:bodyPr wrap="square" rtlCol="0">
            <a:spAutoFit/>
          </a:bodyPr>
          <a:lstStyle/>
          <a:p>
            <a:pPr algn="ctr"/>
            <a:r>
              <a:rPr lang="en-GB" sz="1800" b="1" dirty="0" smtClean="0">
                <a:solidFill>
                  <a:schemeClr val="accent4">
                    <a:lumMod val="75000"/>
                  </a:schemeClr>
                </a:solidFill>
                <a:latin typeface="+mn-lt"/>
              </a:rPr>
              <a:t>NIW Final water alarms and testing</a:t>
            </a:r>
            <a:endParaRPr lang="en-GB" sz="1800" b="1" dirty="0">
              <a:solidFill>
                <a:schemeClr val="accent4">
                  <a:lumMod val="75000"/>
                </a:schemeClr>
              </a:solidFill>
              <a:latin typeface="+mn-lt"/>
            </a:endParaRPr>
          </a:p>
        </p:txBody>
      </p:sp>
      <p:sp>
        <p:nvSpPr>
          <p:cNvPr id="14" name="TextBox 13"/>
          <p:cNvSpPr txBox="1"/>
          <p:nvPr/>
        </p:nvSpPr>
        <p:spPr>
          <a:xfrm>
            <a:off x="4422441" y="3366488"/>
            <a:ext cx="1927126" cy="1200329"/>
          </a:xfrm>
          <a:prstGeom prst="rect">
            <a:avLst/>
          </a:prstGeom>
          <a:noFill/>
        </p:spPr>
        <p:txBody>
          <a:bodyPr wrap="square" rtlCol="0">
            <a:spAutoFit/>
          </a:bodyPr>
          <a:lstStyle/>
          <a:p>
            <a:pPr algn="ctr"/>
            <a:r>
              <a:rPr lang="en-GB" sz="1800" b="1" dirty="0" smtClean="0">
                <a:solidFill>
                  <a:srgbClr val="FF0000"/>
                </a:solidFill>
                <a:latin typeface="+mn-lt"/>
              </a:rPr>
              <a:t>NIEA Mobuoy environmental monitoring programme</a:t>
            </a:r>
            <a:endParaRPr lang="en-GB" sz="1800" b="1" dirty="0">
              <a:solidFill>
                <a:srgbClr val="FF0000"/>
              </a:solidFill>
              <a:latin typeface="+mn-lt"/>
            </a:endParaRPr>
          </a:p>
        </p:txBody>
      </p:sp>
      <p:sp>
        <p:nvSpPr>
          <p:cNvPr id="15" name="TextBox 14"/>
          <p:cNvSpPr txBox="1"/>
          <p:nvPr/>
        </p:nvSpPr>
        <p:spPr>
          <a:xfrm>
            <a:off x="3779912" y="4812744"/>
            <a:ext cx="2425639" cy="646331"/>
          </a:xfrm>
          <a:prstGeom prst="rect">
            <a:avLst/>
          </a:prstGeom>
          <a:noFill/>
        </p:spPr>
        <p:txBody>
          <a:bodyPr wrap="square" rtlCol="0">
            <a:spAutoFit/>
          </a:bodyPr>
          <a:lstStyle/>
          <a:p>
            <a:pPr algn="ctr"/>
            <a:r>
              <a:rPr lang="en-GB" sz="1800" b="1" dirty="0" smtClean="0">
                <a:solidFill>
                  <a:schemeClr val="accent2">
                    <a:lumMod val="40000"/>
                    <a:lumOff val="60000"/>
                  </a:schemeClr>
                </a:solidFill>
                <a:latin typeface="+mn-lt"/>
              </a:rPr>
              <a:t>NIEA WFD Sampling River Faughan</a:t>
            </a:r>
            <a:endParaRPr lang="en-GB" sz="1800" b="1" dirty="0">
              <a:solidFill>
                <a:schemeClr val="accent2">
                  <a:lumMod val="40000"/>
                  <a:lumOff val="60000"/>
                </a:schemeClr>
              </a:solidFill>
              <a:latin typeface="+mn-lt"/>
            </a:endParaRPr>
          </a:p>
        </p:txBody>
      </p:sp>
    </p:spTree>
    <p:extLst>
      <p:ext uri="{BB962C8B-B14F-4D97-AF65-F5344CB8AC3E}">
        <p14:creationId xmlns:p14="http://schemas.microsoft.com/office/powerpoint/2010/main" val="24879058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552673"/>
          </a:xfrm>
          <a:solidFill>
            <a:schemeClr val="accent1">
              <a:lumMod val="75000"/>
            </a:schemeClr>
          </a:solidFill>
          <a:ln>
            <a:noFill/>
          </a:ln>
        </p:spPr>
        <p:txBody>
          <a:bodyPr>
            <a:normAutofit/>
          </a:bodyPr>
          <a:lstStyle/>
          <a:p>
            <a:pPr algn="ctr">
              <a:lnSpc>
                <a:spcPct val="100000"/>
              </a:lnSpc>
              <a:spcBef>
                <a:spcPts val="0"/>
              </a:spcBef>
              <a:defRPr/>
            </a:pPr>
            <a:r>
              <a:rPr lang="en-GB" sz="2800" b="1" dirty="0">
                <a:solidFill>
                  <a:schemeClr val="lt1"/>
                </a:solidFill>
                <a:latin typeface="+mn-lt"/>
                <a:ea typeface="+mn-ea"/>
                <a:cs typeface="+mn-cs"/>
              </a:rPr>
              <a:t>Drinking Water Inspectorate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0932197"/>
              </p:ext>
            </p:extLst>
          </p:nvPr>
        </p:nvGraphicFramePr>
        <p:xfrm>
          <a:off x="1691680" y="836712"/>
          <a:ext cx="8455396"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23528" y="3819968"/>
            <a:ext cx="4104456" cy="1569660"/>
          </a:xfrm>
          <a:prstGeom prst="rect">
            <a:avLst/>
          </a:prstGeom>
          <a:noFill/>
        </p:spPr>
        <p:txBody>
          <a:bodyPr wrap="square" rtlCol="0">
            <a:spAutoFit/>
          </a:bodyPr>
          <a:lstStyle/>
          <a:p>
            <a:r>
              <a:rPr lang="en-GB" dirty="0">
                <a:hlinkClick r:id="rId8"/>
              </a:rPr>
              <a:t>https://www.daera-ni.gov.uk/articles/duties-drinking-water-inspectorate-dwi</a:t>
            </a:r>
            <a:endParaRPr lang="en-GB" dirty="0"/>
          </a:p>
        </p:txBody>
      </p:sp>
    </p:spTree>
    <p:extLst>
      <p:ext uri="{BB962C8B-B14F-4D97-AF65-F5344CB8AC3E}">
        <p14:creationId xmlns:p14="http://schemas.microsoft.com/office/powerpoint/2010/main" val="19590753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4" y="711860"/>
            <a:ext cx="9217024" cy="4589348"/>
          </a:xfrm>
          <a:prstGeom prst="rect">
            <a:avLst/>
          </a:prstGeom>
        </p:spPr>
      </p:pic>
      <p:sp>
        <p:nvSpPr>
          <p:cNvPr id="2" name="Rectangle 1"/>
          <p:cNvSpPr/>
          <p:nvPr/>
        </p:nvSpPr>
        <p:spPr>
          <a:xfrm>
            <a:off x="1475656" y="188640"/>
            <a:ext cx="5832648" cy="535531"/>
          </a:xfrm>
          <a:prstGeom prst="rect">
            <a:avLst/>
          </a:prstGeom>
        </p:spPr>
        <p:txBody>
          <a:bodyPr wrap="square">
            <a:spAutoFit/>
          </a:bodyPr>
          <a:lstStyle/>
          <a:p>
            <a:pPr algn="ctr" defTabSz="685800" eaLnBrk="1" fontAlgn="auto" hangingPunct="1">
              <a:lnSpc>
                <a:spcPct val="90000"/>
              </a:lnSpc>
            </a:pPr>
            <a:r>
              <a:rPr lang="en-GB" sz="3200" b="1" dirty="0">
                <a:solidFill>
                  <a:srgbClr val="002060"/>
                </a:solidFill>
                <a:latin typeface="+mn-lt"/>
                <a:cs typeface="Segoe UI Semilight" panose="020B0402040204020203" pitchFamily="34" charset="0"/>
              </a:rPr>
              <a:t>The Remediation Strategy </a:t>
            </a:r>
          </a:p>
        </p:txBody>
      </p:sp>
    </p:spTree>
    <p:extLst>
      <p:ext uri="{BB962C8B-B14F-4D97-AF65-F5344CB8AC3E}">
        <p14:creationId xmlns:p14="http://schemas.microsoft.com/office/powerpoint/2010/main" val="3153828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3"/>
            <a:ext cx="7886700" cy="1008112"/>
          </a:xfrm>
        </p:spPr>
        <p:txBody>
          <a:bodyPr/>
          <a:lstStyle/>
          <a:p>
            <a:r>
              <a:rPr lang="en-GB" sz="3600" b="1" dirty="0" smtClean="0">
                <a:solidFill>
                  <a:srgbClr val="002060"/>
                </a:solidFill>
              </a:rPr>
              <a:t>Key Targets for 2019/20 – 2020/21</a:t>
            </a:r>
            <a:endParaRPr lang="en-GB" dirty="0"/>
          </a:p>
        </p:txBody>
      </p:sp>
      <p:sp>
        <p:nvSpPr>
          <p:cNvPr id="3" name="Content Placeholder 2"/>
          <p:cNvSpPr>
            <a:spLocks noGrp="1"/>
          </p:cNvSpPr>
          <p:nvPr>
            <p:ph idx="1"/>
          </p:nvPr>
        </p:nvSpPr>
        <p:spPr>
          <a:xfrm>
            <a:off x="107504" y="1124744"/>
            <a:ext cx="8784976" cy="4392488"/>
          </a:xfrm>
        </p:spPr>
        <p:txBody>
          <a:bodyPr>
            <a:normAutofit lnSpcReduction="10000"/>
          </a:bodyPr>
          <a:lstStyle/>
          <a:p>
            <a:pPr fontAlgn="auto">
              <a:spcAft>
                <a:spcPts val="0"/>
              </a:spcAft>
            </a:pPr>
            <a:r>
              <a:rPr lang="en-GB" sz="2800" b="1" dirty="0"/>
              <a:t>2019 / 20 Actions -</a:t>
            </a:r>
            <a:r>
              <a:rPr lang="en-GB" sz="2800" b="1" kern="0" dirty="0">
                <a:solidFill>
                  <a:srgbClr val="0070C0"/>
                </a:solidFill>
              </a:rPr>
              <a:t> DAERA targets</a:t>
            </a:r>
            <a:endParaRPr lang="en-GB" sz="2800" b="1" dirty="0"/>
          </a:p>
          <a:p>
            <a:pPr lvl="1" fontAlgn="auto">
              <a:spcAft>
                <a:spcPts val="0"/>
              </a:spcAft>
            </a:pPr>
            <a:r>
              <a:rPr lang="en-GB" sz="2800" dirty="0"/>
              <a:t>OBC1 Approval – Achieved</a:t>
            </a:r>
          </a:p>
          <a:p>
            <a:pPr lvl="1" fontAlgn="auto">
              <a:spcAft>
                <a:spcPts val="0"/>
              </a:spcAft>
            </a:pPr>
            <a:r>
              <a:rPr lang="en-GB" sz="2800" dirty="0"/>
              <a:t>Development of Procurement Strategy – On </a:t>
            </a:r>
            <a:r>
              <a:rPr lang="en-GB" sz="2800" dirty="0" smtClean="0"/>
              <a:t>Target</a:t>
            </a:r>
          </a:p>
          <a:p>
            <a:pPr lvl="1" fontAlgn="auto">
              <a:spcAft>
                <a:spcPts val="0"/>
              </a:spcAft>
            </a:pPr>
            <a:r>
              <a:rPr lang="en-GB" sz="2800" dirty="0" smtClean="0"/>
              <a:t>Effective monitoring and protection of Drinking water</a:t>
            </a:r>
            <a:endParaRPr lang="en-GB" sz="2800" dirty="0"/>
          </a:p>
          <a:p>
            <a:endParaRPr lang="en-GB" sz="2800" dirty="0" smtClean="0"/>
          </a:p>
          <a:p>
            <a:r>
              <a:rPr lang="en-GB" sz="2800" b="1" dirty="0" smtClean="0"/>
              <a:t>2020 </a:t>
            </a:r>
            <a:r>
              <a:rPr lang="en-GB" sz="2800" b="1" dirty="0"/>
              <a:t>/ </a:t>
            </a:r>
            <a:r>
              <a:rPr lang="en-GB" sz="2800" b="1" dirty="0" smtClean="0"/>
              <a:t>21 </a:t>
            </a:r>
            <a:r>
              <a:rPr lang="en-GB" sz="2800" b="1" dirty="0"/>
              <a:t>Actions -</a:t>
            </a:r>
            <a:r>
              <a:rPr lang="en-GB" sz="2800" b="1" kern="0" dirty="0">
                <a:solidFill>
                  <a:srgbClr val="0070C0"/>
                </a:solidFill>
              </a:rPr>
              <a:t> DAERA </a:t>
            </a:r>
            <a:r>
              <a:rPr lang="en-GB" sz="2800" b="1" kern="0" dirty="0" smtClean="0">
                <a:solidFill>
                  <a:srgbClr val="0070C0"/>
                </a:solidFill>
              </a:rPr>
              <a:t>targets</a:t>
            </a:r>
            <a:endParaRPr lang="en-GB" sz="2800" b="1" dirty="0" smtClean="0"/>
          </a:p>
          <a:p>
            <a:pPr lvl="1"/>
            <a:r>
              <a:rPr lang="en-GB" sz="2800" dirty="0" smtClean="0"/>
              <a:t>Complete </a:t>
            </a:r>
            <a:r>
              <a:rPr lang="en-GB" sz="2800" dirty="0"/>
              <a:t>Procurement Preparation </a:t>
            </a:r>
          </a:p>
          <a:p>
            <a:pPr lvl="1"/>
            <a:r>
              <a:rPr lang="en-GB" sz="2800" dirty="0" smtClean="0"/>
              <a:t>Complete </a:t>
            </a:r>
            <a:r>
              <a:rPr lang="en-GB" sz="2800" dirty="0"/>
              <a:t>Tender process for </a:t>
            </a:r>
            <a:r>
              <a:rPr lang="en-GB" sz="2800" dirty="0" smtClean="0"/>
              <a:t>ICT </a:t>
            </a:r>
            <a:endParaRPr lang="en-GB" sz="2800" dirty="0"/>
          </a:p>
          <a:p>
            <a:pPr lvl="1"/>
            <a:r>
              <a:rPr lang="en-GB" sz="2800" dirty="0" smtClean="0"/>
              <a:t>Complete </a:t>
            </a:r>
            <a:r>
              <a:rPr lang="en-GB" sz="2800" dirty="0"/>
              <a:t>Vesting </a:t>
            </a:r>
            <a:r>
              <a:rPr lang="en-GB" sz="2800" dirty="0" smtClean="0"/>
              <a:t>Documentation</a:t>
            </a:r>
          </a:p>
          <a:p>
            <a:pPr lvl="1"/>
            <a:r>
              <a:rPr lang="en-GB" sz="2800" dirty="0" smtClean="0"/>
              <a:t>Development </a:t>
            </a:r>
            <a:r>
              <a:rPr lang="en-GB" sz="2800" dirty="0"/>
              <a:t>of Site Vision</a:t>
            </a:r>
            <a:endParaRPr lang="en-GB" sz="2800" dirty="0" smtClean="0"/>
          </a:p>
          <a:p>
            <a:endParaRPr lang="en-GB" dirty="0"/>
          </a:p>
        </p:txBody>
      </p:sp>
      <p:sp>
        <p:nvSpPr>
          <p:cNvPr id="4" name="Rectangle 3"/>
          <p:cNvSpPr txBox="1">
            <a:spLocks noChangeArrowheads="1"/>
          </p:cNvSpPr>
          <p:nvPr/>
        </p:nvSpPr>
        <p:spPr>
          <a:xfrm>
            <a:off x="251520" y="1196752"/>
            <a:ext cx="7272808" cy="142545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endParaRPr lang="en-GB" dirty="0" smtClean="0"/>
          </a:p>
        </p:txBody>
      </p:sp>
    </p:spTree>
    <p:extLst>
      <p:ext uri="{BB962C8B-B14F-4D97-AF65-F5344CB8AC3E}">
        <p14:creationId xmlns:p14="http://schemas.microsoft.com/office/powerpoint/2010/main" val="1185838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IW COLOUR THEME">
      <a:dk1>
        <a:sysClr val="windowText" lastClr="000000"/>
      </a:dk1>
      <a:lt1>
        <a:sysClr val="window" lastClr="FFFFFF"/>
      </a:lt1>
      <a:dk2>
        <a:srgbClr val="124D65"/>
      </a:dk2>
      <a:lt2>
        <a:srgbClr val="FFF9E8"/>
      </a:lt2>
      <a:accent1>
        <a:srgbClr val="218CCC"/>
      </a:accent1>
      <a:accent2>
        <a:srgbClr val="5FC1CC"/>
      </a:accent2>
      <a:accent3>
        <a:srgbClr val="B7E1F9"/>
      </a:accent3>
      <a:accent4>
        <a:srgbClr val="EA5355"/>
      </a:accent4>
      <a:accent5>
        <a:srgbClr val="045EA2"/>
      </a:accent5>
      <a:accent6>
        <a:srgbClr val="00A4E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10155</TotalTime>
  <Words>2524</Words>
  <Application>Microsoft Office PowerPoint</Application>
  <PresentationFormat>On-screen Show (4:3)</PresentationFormat>
  <Paragraphs>307</Paragraphs>
  <Slides>38</Slides>
  <Notes>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38</vt:i4>
      </vt:variant>
    </vt:vector>
  </HeadingPairs>
  <TitlesOfParts>
    <vt:vector size="51" baseType="lpstr">
      <vt:lpstr>ＭＳ Ｐゴシック</vt:lpstr>
      <vt:lpstr>Arial</vt:lpstr>
      <vt:lpstr>Calibri</vt:lpstr>
      <vt:lpstr>Calibri Light</vt:lpstr>
      <vt:lpstr>Helvetica Neue</vt:lpstr>
      <vt:lpstr>Segoe UI Semilight</vt:lpstr>
      <vt:lpstr>Times</vt:lpstr>
      <vt:lpstr>Times New Roman</vt:lpstr>
      <vt:lpstr>Wingdings</vt:lpstr>
      <vt:lpstr>Office Theme</vt:lpstr>
      <vt:lpstr>1_Office Theme</vt:lpstr>
      <vt:lpstr>2_Office Theme</vt:lpstr>
      <vt:lpstr>3_Office Theme</vt:lpstr>
      <vt:lpstr>Mobuoy Remediation Project</vt:lpstr>
      <vt:lpstr>PowerPoint Presentation</vt:lpstr>
      <vt:lpstr>PowerPoint Presentation</vt:lpstr>
      <vt:lpstr>PowerPoint Presentation</vt:lpstr>
      <vt:lpstr>PowerPoint Presentation</vt:lpstr>
      <vt:lpstr>PowerPoint Presentation</vt:lpstr>
      <vt:lpstr>Drinking Water Inspectorate</vt:lpstr>
      <vt:lpstr>PowerPoint Presentation</vt:lpstr>
      <vt:lpstr>Key Targets for 2019/20 – 2020/21</vt:lpstr>
      <vt:lpstr>PowerPoint Presentation</vt:lpstr>
      <vt:lpstr>PowerPoint Presentation</vt:lpstr>
      <vt:lpstr>PowerPoint Presentation</vt:lpstr>
      <vt:lpstr>Presentation to Mobuoy Road Waste Community Stakeholder Meeting   Drinking Water Quality – Carmoney WTW   </vt:lpstr>
      <vt:lpstr>Drinking Water Quality Monitoring</vt:lpstr>
      <vt:lpstr>Assessment of Drinking Water Quality  </vt:lpstr>
      <vt:lpstr>PowerPoint Presentation</vt:lpstr>
      <vt:lpstr>PowerPoint Presentation</vt:lpstr>
      <vt:lpstr>PowerPoint Presentation</vt:lpstr>
      <vt:lpstr>PowerPoint Presentation</vt:lpstr>
      <vt:lpstr>PowerPoint Presentation</vt:lpstr>
      <vt:lpstr>Contingency planning – maintaining the public drinking water supply to customers….</vt:lpstr>
      <vt:lpstr>PowerPoint Presentation</vt:lpstr>
      <vt:lpstr>PowerPoint Presentation</vt:lpstr>
      <vt:lpstr>PowerPoint Presentation</vt:lpstr>
      <vt:lpstr>PowerPoint Presentation</vt:lpstr>
      <vt:lpstr>PowerPoint Presentation</vt:lpstr>
      <vt:lpstr>The Planning Process</vt:lpstr>
      <vt:lpstr>PowerPoint Presentation</vt:lpstr>
      <vt:lpstr>PowerPoint Presentation</vt:lpstr>
      <vt:lpstr>PowerPoint Presentation</vt:lpstr>
      <vt:lpstr>Public Engagement </vt:lpstr>
      <vt:lpstr>Proposed Stages for Public Engagement </vt:lpstr>
      <vt:lpstr>Proposed Mobuoy Public Engagement Governance Structure </vt:lpstr>
      <vt:lpstr>Short term  - Keeping People Informed </vt:lpstr>
      <vt:lpstr>Short to Medium Term – Public Engagement Steering Group - Phase 1 Remediation Stage </vt:lpstr>
      <vt:lpstr>Medium to Long Term – Public  Engagement Steering Group - Phase 2 Post Remediation Stage </vt:lpstr>
      <vt:lpstr>Draft Principles for the co-design process post remediation </vt:lpstr>
      <vt:lpstr>Q&amp;A</vt:lpstr>
    </vt:vector>
  </TitlesOfParts>
  <Company>뿿졀뿿잠כაȰ窌ݱ</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Lorraine Arbuthnot</dc:creator>
  <cp:lastModifiedBy>Gavin Harkin</cp:lastModifiedBy>
  <cp:revision>634</cp:revision>
  <cp:lastPrinted>2020-01-09T10:30:20Z</cp:lastPrinted>
  <dcterms:created xsi:type="dcterms:W3CDTF">2016-05-04T08:42:26Z</dcterms:created>
  <dcterms:modified xsi:type="dcterms:W3CDTF">2020-11-18T09:32:47Z</dcterms:modified>
</cp:coreProperties>
</file>