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407" r:id="rId2"/>
    <p:sldId id="408" r:id="rId3"/>
    <p:sldId id="409" r:id="rId4"/>
    <p:sldId id="257" r:id="rId5"/>
    <p:sldId id="258" r:id="rId6"/>
    <p:sldId id="414" r:id="rId7"/>
    <p:sldId id="415" r:id="rId8"/>
    <p:sldId id="420" r:id="rId9"/>
    <p:sldId id="458" r:id="rId10"/>
    <p:sldId id="424" r:id="rId11"/>
    <p:sldId id="457" r:id="rId12"/>
    <p:sldId id="423" r:id="rId13"/>
    <p:sldId id="425" r:id="rId14"/>
    <p:sldId id="452" r:id="rId15"/>
    <p:sldId id="454" r:id="rId16"/>
    <p:sldId id="455" r:id="rId17"/>
    <p:sldId id="442" r:id="rId18"/>
    <p:sldId id="459" r:id="rId19"/>
    <p:sldId id="451" r:id="rId20"/>
    <p:sldId id="440" r:id="rId21"/>
    <p:sldId id="441"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8"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ms, Emma" initials="SE" lastIdx="7" clrIdx="0">
    <p:extLst>
      <p:ext uri="{19B8F6BF-5375-455C-9EA6-DF929625EA0E}">
        <p15:presenceInfo xmlns:p15="http://schemas.microsoft.com/office/powerpoint/2012/main" userId="S-1-5-21-2709829248-3130493357-864605649-3648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3D4F59"/>
    <a:srgbClr val="68707B"/>
    <a:srgbClr val="668382"/>
    <a:srgbClr val="8AC6CF"/>
    <a:srgbClr val="C1A584"/>
    <a:srgbClr val="C27457"/>
    <a:srgbClr val="0D2A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72613" autoAdjust="0"/>
  </p:normalViewPr>
  <p:slideViewPr>
    <p:cSldViewPr snapToGrid="0">
      <p:cViewPr varScale="1">
        <p:scale>
          <a:sx n="88" d="100"/>
          <a:sy n="88" d="100"/>
        </p:scale>
        <p:origin x="1332" y="102"/>
      </p:cViewPr>
      <p:guideLst>
        <p:guide orient="horz" pos="758"/>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FDFEE0-8D8D-4E3A-B518-7DEE60772C14}" type="datetimeFigureOut">
              <a:rPr lang="en-GB" smtClean="0"/>
              <a:t>31/05/2022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B5417-EA49-4407-B3AC-49EE109780D2}" type="slidenum">
              <a:rPr lang="en-GB" smtClean="0"/>
              <a:t>‹#›</a:t>
            </a:fld>
            <a:endParaRPr lang="en-GB"/>
          </a:p>
        </p:txBody>
      </p:sp>
    </p:spTree>
    <p:extLst>
      <p:ext uri="{BB962C8B-B14F-4D97-AF65-F5344CB8AC3E}">
        <p14:creationId xmlns:p14="http://schemas.microsoft.com/office/powerpoint/2010/main" val="3636750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FB5417-EA49-4407-B3AC-49EE109780D2}"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555454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rgbClr val="FF0000"/>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1FB5417-EA49-4407-B3AC-49EE109780D2}"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541678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B5417-EA49-4407-B3AC-49EE109780D2}" type="slidenum">
              <a:rPr lang="en-GB" smtClean="0"/>
              <a:t>14</a:t>
            </a:fld>
            <a:endParaRPr lang="en-GB"/>
          </a:p>
        </p:txBody>
      </p:sp>
    </p:spTree>
    <p:extLst>
      <p:ext uri="{BB962C8B-B14F-4D97-AF65-F5344CB8AC3E}">
        <p14:creationId xmlns:p14="http://schemas.microsoft.com/office/powerpoint/2010/main" val="3826610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B5417-EA49-4407-B3AC-49EE109780D2}" type="slidenum">
              <a:rPr lang="en-GB" smtClean="0"/>
              <a:t>15</a:t>
            </a:fld>
            <a:endParaRPr lang="en-GB"/>
          </a:p>
        </p:txBody>
      </p:sp>
    </p:spTree>
    <p:extLst>
      <p:ext uri="{BB962C8B-B14F-4D97-AF65-F5344CB8AC3E}">
        <p14:creationId xmlns:p14="http://schemas.microsoft.com/office/powerpoint/2010/main" val="103183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B5417-EA49-4407-B3AC-49EE109780D2}" type="slidenum">
              <a:rPr lang="en-GB" smtClean="0"/>
              <a:t>16</a:t>
            </a:fld>
            <a:endParaRPr lang="en-GB"/>
          </a:p>
        </p:txBody>
      </p:sp>
    </p:spTree>
    <p:extLst>
      <p:ext uri="{BB962C8B-B14F-4D97-AF65-F5344CB8AC3E}">
        <p14:creationId xmlns:p14="http://schemas.microsoft.com/office/powerpoint/2010/main" val="1058230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B5417-EA49-4407-B3AC-49EE109780D2}"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9060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FB5417-EA49-4407-B3AC-49EE109780D2}"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316426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FB5417-EA49-4407-B3AC-49EE109780D2}"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979326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B5417-EA49-4407-B3AC-49EE109780D2}"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396679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FB5417-EA49-4407-B3AC-49EE109780D2}"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99024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FB5417-EA49-4407-B3AC-49EE109780D2}"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653264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B5417-EA49-4407-B3AC-49EE109780D2}"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207892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B5417-EA49-4407-B3AC-49EE109780D2}"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9123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B5417-EA49-4407-B3AC-49EE109780D2}" type="slidenum">
              <a:rPr lang="en-GB" smtClean="0"/>
              <a:t>9</a:t>
            </a:fld>
            <a:endParaRPr lang="en-GB"/>
          </a:p>
        </p:txBody>
      </p:sp>
    </p:spTree>
    <p:extLst>
      <p:ext uri="{BB962C8B-B14F-4D97-AF65-F5344CB8AC3E}">
        <p14:creationId xmlns:p14="http://schemas.microsoft.com/office/powerpoint/2010/main" val="3811864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fld id="{D1FB5417-EA49-4407-B3AC-49EE109780D2}"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772859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D1FB5417-EA49-4407-B3AC-49EE109780D2}"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4129246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D1FB5417-EA49-4407-B3AC-49EE109780D2}"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73007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200" b="1">
                <a:solidFill>
                  <a:schemeClr val="accent1"/>
                </a:solidFill>
                <a:latin typeface="+mn-lt"/>
              </a:defRPr>
            </a:lvl1pPr>
          </a:lstStyle>
          <a:p>
            <a:r>
              <a:rPr lang="en-GB" dirty="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E237F0A-D76D-48B8-9AF5-33838B3E86F3}" type="datetimeFigureOut">
              <a:rPr lang="en-GB" smtClean="0"/>
              <a:t>31/05/2022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28DA30-7273-420C-89C8-50253C0BEAD7}" type="slidenum">
              <a:rPr lang="en-GB" smtClean="0"/>
              <a:t>‹#›</a:t>
            </a:fld>
            <a:endParaRPr lang="en-GB"/>
          </a:p>
        </p:txBody>
      </p:sp>
    </p:spTree>
    <p:extLst>
      <p:ext uri="{BB962C8B-B14F-4D97-AF65-F5344CB8AC3E}">
        <p14:creationId xmlns:p14="http://schemas.microsoft.com/office/powerpoint/2010/main" val="1019446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E237F0A-D76D-48B8-9AF5-33838B3E86F3}" type="datetimeFigureOut">
              <a:rPr lang="en-GB" smtClean="0"/>
              <a:t>31/05/2022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28DA30-7273-420C-89C8-50253C0BEAD7}" type="slidenum">
              <a:rPr lang="en-GB" smtClean="0"/>
              <a:t>‹#›</a:t>
            </a:fld>
            <a:endParaRPr lang="en-GB"/>
          </a:p>
        </p:txBody>
      </p:sp>
    </p:spTree>
    <p:extLst>
      <p:ext uri="{BB962C8B-B14F-4D97-AF65-F5344CB8AC3E}">
        <p14:creationId xmlns:p14="http://schemas.microsoft.com/office/powerpoint/2010/main" val="66651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E237F0A-D76D-48B8-9AF5-33838B3E86F3}" type="datetimeFigureOut">
              <a:rPr lang="en-GB" smtClean="0"/>
              <a:t>31/05/2022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28DA30-7273-420C-89C8-50253C0BEAD7}" type="slidenum">
              <a:rPr lang="en-GB" smtClean="0"/>
              <a:t>‹#›</a:t>
            </a:fld>
            <a:endParaRPr lang="en-GB"/>
          </a:p>
        </p:txBody>
      </p:sp>
    </p:spTree>
    <p:extLst>
      <p:ext uri="{BB962C8B-B14F-4D97-AF65-F5344CB8AC3E}">
        <p14:creationId xmlns:p14="http://schemas.microsoft.com/office/powerpoint/2010/main" val="1519335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b="1">
                <a:solidFill>
                  <a:schemeClr val="accent1"/>
                </a:solidFill>
                <a:latin typeface="+mn-lt"/>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20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4E237F0A-D76D-48B8-9AF5-33838B3E86F3}" type="datetimeFigureOut">
              <a:rPr lang="en-GB" smtClean="0"/>
              <a:t>31/05/2022</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28DA30-7273-420C-89C8-50253C0BEAD7}" type="slidenum">
              <a:rPr lang="en-GB" smtClean="0"/>
              <a:t>‹#›</a:t>
            </a:fld>
            <a:endParaRPr lang="en-GB"/>
          </a:p>
        </p:txBody>
      </p:sp>
    </p:spTree>
    <p:extLst>
      <p:ext uri="{BB962C8B-B14F-4D97-AF65-F5344CB8AC3E}">
        <p14:creationId xmlns:p14="http://schemas.microsoft.com/office/powerpoint/2010/main" val="2809055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3200" b="1">
                <a:solidFill>
                  <a:schemeClr val="accent1"/>
                </a:solidFill>
                <a:latin typeface="+mn-lt"/>
              </a:defRPr>
            </a:lvl1pPr>
          </a:lstStyle>
          <a:p>
            <a:r>
              <a:rPr lang="en-GB" dirty="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E237F0A-D76D-48B8-9AF5-33838B3E86F3}" type="datetimeFigureOut">
              <a:rPr lang="en-GB" smtClean="0"/>
              <a:t>31/05/2022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28DA30-7273-420C-89C8-50253C0BEAD7}" type="slidenum">
              <a:rPr lang="en-GB" smtClean="0"/>
              <a:t>‹#›</a:t>
            </a:fld>
            <a:endParaRPr lang="en-GB"/>
          </a:p>
        </p:txBody>
      </p:sp>
    </p:spTree>
    <p:extLst>
      <p:ext uri="{BB962C8B-B14F-4D97-AF65-F5344CB8AC3E}">
        <p14:creationId xmlns:p14="http://schemas.microsoft.com/office/powerpoint/2010/main" val="3145214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b="1">
                <a:solidFill>
                  <a:schemeClr val="accent1"/>
                </a:solidFill>
                <a:latin typeface="+mn-lt"/>
              </a:defRPr>
            </a:lvl1pPr>
          </a:lstStyle>
          <a:p>
            <a:r>
              <a:rPr lang="en-GB" dirty="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lvl1pPr>
              <a:defRPr sz="20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sz="20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p>
            <a:fld id="{4E237F0A-D76D-48B8-9AF5-33838B3E86F3}" type="datetimeFigureOut">
              <a:rPr lang="en-GB" smtClean="0"/>
              <a:t>31/05/2022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28DA30-7273-420C-89C8-50253C0BEAD7}" type="slidenum">
              <a:rPr lang="en-GB" smtClean="0"/>
              <a:t>‹#›</a:t>
            </a:fld>
            <a:endParaRPr lang="en-GB"/>
          </a:p>
        </p:txBody>
      </p:sp>
    </p:spTree>
    <p:extLst>
      <p:ext uri="{BB962C8B-B14F-4D97-AF65-F5344CB8AC3E}">
        <p14:creationId xmlns:p14="http://schemas.microsoft.com/office/powerpoint/2010/main" val="2104800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E237F0A-D76D-48B8-9AF5-33838B3E86F3}" type="datetimeFigureOut">
              <a:rPr lang="en-GB" smtClean="0"/>
              <a:t>31/05/2022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28DA30-7273-420C-89C8-50253C0BEAD7}" type="slidenum">
              <a:rPr lang="en-GB" smtClean="0"/>
              <a:t>‹#›</a:t>
            </a:fld>
            <a:endParaRPr lang="en-GB"/>
          </a:p>
        </p:txBody>
      </p:sp>
    </p:spTree>
    <p:extLst>
      <p:ext uri="{BB962C8B-B14F-4D97-AF65-F5344CB8AC3E}">
        <p14:creationId xmlns:p14="http://schemas.microsoft.com/office/powerpoint/2010/main" val="240022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E237F0A-D76D-48B8-9AF5-33838B3E86F3}" type="datetimeFigureOut">
              <a:rPr lang="en-GB" smtClean="0"/>
              <a:t>31/05/2022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28DA30-7273-420C-89C8-50253C0BEAD7}" type="slidenum">
              <a:rPr lang="en-GB" smtClean="0"/>
              <a:t>‹#›</a:t>
            </a:fld>
            <a:endParaRPr lang="en-GB"/>
          </a:p>
        </p:txBody>
      </p:sp>
    </p:spTree>
    <p:extLst>
      <p:ext uri="{BB962C8B-B14F-4D97-AF65-F5344CB8AC3E}">
        <p14:creationId xmlns:p14="http://schemas.microsoft.com/office/powerpoint/2010/main" val="1039312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37F0A-D76D-48B8-9AF5-33838B3E86F3}" type="datetimeFigureOut">
              <a:rPr lang="en-GB" smtClean="0"/>
              <a:t>31/05/2022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28DA30-7273-420C-89C8-50253C0BEAD7}" type="slidenum">
              <a:rPr lang="en-GB" smtClean="0"/>
              <a:t>‹#›</a:t>
            </a:fld>
            <a:endParaRPr lang="en-GB"/>
          </a:p>
        </p:txBody>
      </p:sp>
    </p:spTree>
    <p:extLst>
      <p:ext uri="{BB962C8B-B14F-4D97-AF65-F5344CB8AC3E}">
        <p14:creationId xmlns:p14="http://schemas.microsoft.com/office/powerpoint/2010/main" val="197874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4E237F0A-D76D-48B8-9AF5-33838B3E86F3}" type="datetimeFigureOut">
              <a:rPr lang="en-GB" smtClean="0"/>
              <a:t>31/05/2022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28DA30-7273-420C-89C8-50253C0BEAD7}" type="slidenum">
              <a:rPr lang="en-GB" smtClean="0"/>
              <a:t>‹#›</a:t>
            </a:fld>
            <a:endParaRPr lang="en-GB"/>
          </a:p>
        </p:txBody>
      </p:sp>
    </p:spTree>
    <p:extLst>
      <p:ext uri="{BB962C8B-B14F-4D97-AF65-F5344CB8AC3E}">
        <p14:creationId xmlns:p14="http://schemas.microsoft.com/office/powerpoint/2010/main" val="315491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4E237F0A-D76D-48B8-9AF5-33838B3E86F3}" type="datetimeFigureOut">
              <a:rPr lang="en-GB" smtClean="0"/>
              <a:t>31/05/2022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28DA30-7273-420C-89C8-50253C0BEAD7}" type="slidenum">
              <a:rPr lang="en-GB" smtClean="0"/>
              <a:t>‹#›</a:t>
            </a:fld>
            <a:endParaRPr lang="en-GB"/>
          </a:p>
        </p:txBody>
      </p:sp>
    </p:spTree>
    <p:extLst>
      <p:ext uri="{BB962C8B-B14F-4D97-AF65-F5344CB8AC3E}">
        <p14:creationId xmlns:p14="http://schemas.microsoft.com/office/powerpoint/2010/main" val="1207336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blue sky with clouds&#10;&#10;Description automatically generated with medium confidence">
            <a:extLst>
              <a:ext uri="{FF2B5EF4-FFF2-40B4-BE49-F238E27FC236}">
                <a16:creationId xmlns="" xmlns:a16="http://schemas.microsoft.com/office/drawing/2014/main" id="{8C934E12-DC0F-0749-8123-B32533EB65B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E237F0A-D76D-48B8-9AF5-33838B3E86F3}" type="datetimeFigureOut">
              <a:rPr lang="en-GB" smtClean="0"/>
              <a:t>31/05/2022</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628DA30-7273-420C-89C8-50253C0BEAD7}" type="slidenum">
              <a:rPr lang="en-GB" smtClean="0"/>
              <a:t>‹#›</a:t>
            </a:fld>
            <a:endParaRPr lang="en-GB"/>
          </a:p>
        </p:txBody>
      </p:sp>
    </p:spTree>
    <p:extLst>
      <p:ext uri="{BB962C8B-B14F-4D97-AF65-F5344CB8AC3E}">
        <p14:creationId xmlns:p14="http://schemas.microsoft.com/office/powerpoint/2010/main" val="29769843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22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8.emf"/><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7.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7.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7.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42.svg"/><Relationship Id="rId12" Type="http://schemas.openxmlformats.org/officeDocument/2006/relationships/image" Target="../media/image46.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7.png"/><Relationship Id="rId5" Type="http://schemas.openxmlformats.org/officeDocument/2006/relationships/image" Target="../media/image19.png"/><Relationship Id="rId10" Type="http://schemas.openxmlformats.org/officeDocument/2006/relationships/image" Target="../media/image36.png"/><Relationship Id="rId4" Type="http://schemas.openxmlformats.org/officeDocument/2006/relationships/image" Target="../media/image6.sv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hyperlink" Target="https://www.claire.co.uk/projects-and-initiatives/surf-uk" TargetMode="External"/><Relationship Id="rId3" Type="http://schemas.openxmlformats.org/officeDocument/2006/relationships/image" Target="../media/image5.png"/><Relationship Id="rId7" Type="http://schemas.openxmlformats.org/officeDocument/2006/relationships/hyperlink" Target="https://www.gov.uk/guidance/landfill-developments-groundwater-risk-assessment-for-leachate"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www.gov.uk/government/publications/land-contamination-risk-management-lcrm/lcrm-stage-1-risk-assessment" TargetMode="External"/><Relationship Id="rId5" Type="http://schemas.openxmlformats.org/officeDocument/2006/relationships/hyperlink" Target="https://www.gov.uk/government/publications/land-contamination-risk-management-lcrm/lcrm-stage-2-options-appraisal#step-1" TargetMode="Externa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8.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3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6.svg"/><Relationship Id="rId10" Type="http://schemas.openxmlformats.org/officeDocument/2006/relationships/image" Target="../media/image28.svg"/><Relationship Id="rId4" Type="http://schemas.openxmlformats.org/officeDocument/2006/relationships/image" Target="../media/image5.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5A3E0CE-DA00-3943-90E2-818057EF84CE}"/>
              </a:ext>
            </a:extLst>
          </p:cNvPr>
          <p:cNvSpPr/>
          <p:nvPr/>
        </p:nvSpPr>
        <p:spPr>
          <a:xfrm>
            <a:off x="0" y="4437364"/>
            <a:ext cx="9144000" cy="706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1" name="Picture 10" descr="Blue sky with clouds&#10;&#10;Description automatically generated with low confidence">
            <a:extLst>
              <a:ext uri="{FF2B5EF4-FFF2-40B4-BE49-F238E27FC236}">
                <a16:creationId xmlns="" xmlns:a16="http://schemas.microsoft.com/office/drawing/2014/main" id="{ED9AE30A-928E-F145-B89B-600608CB2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169"/>
            <a:ext cx="9144000" cy="4558592"/>
          </a:xfrm>
          <a:prstGeom prst="rect">
            <a:avLst/>
          </a:prstGeom>
        </p:spPr>
      </p:pic>
      <p:sp>
        <p:nvSpPr>
          <p:cNvPr id="4" name="TextBox 3">
            <a:extLst>
              <a:ext uri="{FF2B5EF4-FFF2-40B4-BE49-F238E27FC236}">
                <a16:creationId xmlns="" xmlns:a16="http://schemas.microsoft.com/office/drawing/2014/main" id="{077E9CB3-95BE-964B-99CB-E6955A52F84D}"/>
              </a:ext>
            </a:extLst>
          </p:cNvPr>
          <p:cNvSpPr txBox="1"/>
          <p:nvPr/>
        </p:nvSpPr>
        <p:spPr>
          <a:xfrm>
            <a:off x="2704255" y="1861295"/>
            <a:ext cx="3735490" cy="321461"/>
          </a:xfrm>
          <a:prstGeom prst="rect">
            <a:avLst/>
          </a:prstGeom>
          <a:noFill/>
        </p:spPr>
        <p:txBody>
          <a:bodyPr wrap="square" lIns="0" tIns="0" rIns="0" bIns="0" rtlCol="0">
            <a:noAutofit/>
          </a:bodyPr>
          <a:lstStyle/>
          <a:p>
            <a:r>
              <a:rPr lang="en-US" sz="2400" b="1" dirty="0">
                <a:solidFill>
                  <a:srgbClr val="FFFFFF"/>
                </a:solidFill>
              </a:rPr>
              <a:t>Mobuoy Remediation Project</a:t>
            </a:r>
          </a:p>
        </p:txBody>
      </p:sp>
      <p:sp>
        <p:nvSpPr>
          <p:cNvPr id="5" name="TextBox 4">
            <a:extLst>
              <a:ext uri="{FF2B5EF4-FFF2-40B4-BE49-F238E27FC236}">
                <a16:creationId xmlns="" xmlns:a16="http://schemas.microsoft.com/office/drawing/2014/main" id="{CA60C2AA-9388-0C45-8C7A-0FE521BEE372}"/>
              </a:ext>
            </a:extLst>
          </p:cNvPr>
          <p:cNvSpPr txBox="1"/>
          <p:nvPr/>
        </p:nvSpPr>
        <p:spPr>
          <a:xfrm>
            <a:off x="2704256" y="2357738"/>
            <a:ext cx="3752324" cy="565988"/>
          </a:xfrm>
          <a:prstGeom prst="rect">
            <a:avLst/>
          </a:prstGeom>
          <a:noFill/>
          <a:ln>
            <a:noFill/>
          </a:ln>
        </p:spPr>
        <p:txBody>
          <a:bodyPr wrap="square" lIns="0" tIns="0" rIns="0" bIns="0" rtlCol="0" anchor="t">
            <a:noAutofit/>
          </a:bodyPr>
          <a:lstStyle/>
          <a:p>
            <a:r>
              <a:rPr lang="en-GB" sz="1200" dirty="0">
                <a:solidFill>
                  <a:srgbClr val="8AC6CF"/>
                </a:solidFill>
              </a:rPr>
              <a:t>NIEA Mobuoy Remediation Options Appraisal – Criteria &amp; weighting Briefing &amp; Workshop</a:t>
            </a:r>
          </a:p>
          <a:p>
            <a:r>
              <a:rPr lang="en-GB" sz="1000" b="1" dirty="0">
                <a:solidFill>
                  <a:srgbClr val="8AC6CF"/>
                </a:solidFill>
              </a:rPr>
              <a:t>31 May 2022</a:t>
            </a:r>
          </a:p>
        </p:txBody>
      </p:sp>
      <p:cxnSp>
        <p:nvCxnSpPr>
          <p:cNvPr id="7" name="Straight Connector 6">
            <a:extLst>
              <a:ext uri="{FF2B5EF4-FFF2-40B4-BE49-F238E27FC236}">
                <a16:creationId xmlns="" xmlns:a16="http://schemas.microsoft.com/office/drawing/2014/main" id="{E2756469-E109-9D44-A3A8-79BDBEA0BF87}"/>
              </a:ext>
            </a:extLst>
          </p:cNvPr>
          <p:cNvCxnSpPr>
            <a:cxnSpLocks/>
          </p:cNvCxnSpPr>
          <p:nvPr/>
        </p:nvCxnSpPr>
        <p:spPr>
          <a:xfrm>
            <a:off x="2670026" y="2268984"/>
            <a:ext cx="3794433"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a:extLst>
              <a:ext uri="{FF2B5EF4-FFF2-40B4-BE49-F238E27FC236}">
                <a16:creationId xmlns="" xmlns:a16="http://schemas.microsoft.com/office/drawing/2014/main" id="{6821463E-052E-6645-B801-EB88BFA8A6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255" y="4606170"/>
            <a:ext cx="1616439" cy="407396"/>
          </a:xfrm>
          <a:prstGeom prst="rect">
            <a:avLst/>
          </a:prstGeom>
        </p:spPr>
      </p:pic>
      <p:pic>
        <p:nvPicPr>
          <p:cNvPr id="10" name="Picture 9">
            <a:extLst>
              <a:ext uri="{FF2B5EF4-FFF2-40B4-BE49-F238E27FC236}">
                <a16:creationId xmlns="" xmlns:a16="http://schemas.microsoft.com/office/drawing/2014/main" id="{2CEC5536-74C2-7442-982C-EEE44E8A5E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2520" y="4633368"/>
            <a:ext cx="1495729" cy="327957"/>
          </a:xfrm>
          <a:prstGeom prst="rect">
            <a:avLst/>
          </a:prstGeom>
        </p:spPr>
      </p:pic>
      <p:sp>
        <p:nvSpPr>
          <p:cNvPr id="14" name="TextBox 13">
            <a:extLst>
              <a:ext uri="{FF2B5EF4-FFF2-40B4-BE49-F238E27FC236}">
                <a16:creationId xmlns="" xmlns:a16="http://schemas.microsoft.com/office/drawing/2014/main" id="{56DB6D0F-BD5A-BC44-AA9A-E46F44CAB2FF}"/>
              </a:ext>
            </a:extLst>
          </p:cNvPr>
          <p:cNvSpPr txBox="1"/>
          <p:nvPr/>
        </p:nvSpPr>
        <p:spPr>
          <a:xfrm>
            <a:off x="2208525" y="4652356"/>
            <a:ext cx="1572991" cy="276999"/>
          </a:xfrm>
          <a:prstGeom prst="rect">
            <a:avLst/>
          </a:prstGeom>
          <a:noFill/>
        </p:spPr>
        <p:txBody>
          <a:bodyPr wrap="square" lIns="0" tIns="0" rIns="0" bIns="0">
            <a:spAutoFit/>
          </a:bodyPr>
          <a:lstStyle/>
          <a:p>
            <a:r>
              <a:rPr lang="en-GB" sz="900" dirty="0">
                <a:solidFill>
                  <a:srgbClr val="0D2A6C"/>
                </a:solidFill>
              </a:rPr>
              <a:t>A living, working, active landscape valued by everyone</a:t>
            </a:r>
          </a:p>
        </p:txBody>
      </p:sp>
      <p:cxnSp>
        <p:nvCxnSpPr>
          <p:cNvPr id="15" name="Straight Connector 14">
            <a:extLst>
              <a:ext uri="{FF2B5EF4-FFF2-40B4-BE49-F238E27FC236}">
                <a16:creationId xmlns="" xmlns:a16="http://schemas.microsoft.com/office/drawing/2014/main" id="{62E06E42-0467-FB4F-9FBC-CBEBB60011C6}"/>
              </a:ext>
            </a:extLst>
          </p:cNvPr>
          <p:cNvCxnSpPr>
            <a:cxnSpLocks/>
          </p:cNvCxnSpPr>
          <p:nvPr/>
        </p:nvCxnSpPr>
        <p:spPr>
          <a:xfrm>
            <a:off x="0" y="4409852"/>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437FFB34-6493-DD4D-9B9B-F39F38F24830}"/>
              </a:ext>
            </a:extLst>
          </p:cNvPr>
          <p:cNvCxnSpPr>
            <a:cxnSpLocks/>
          </p:cNvCxnSpPr>
          <p:nvPr/>
        </p:nvCxnSpPr>
        <p:spPr>
          <a:xfrm>
            <a:off x="2670026" y="1851670"/>
            <a:ext cx="3790932"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 xmlns:a16="http://schemas.microsoft.com/office/drawing/2014/main" id="{4EBFAA1E-40F8-E647-B22E-4AE04DBBECF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291713" y="-1225167"/>
            <a:ext cx="4916655" cy="3971145"/>
          </a:xfrm>
          <a:prstGeom prst="rect">
            <a:avLst/>
          </a:prstGeom>
        </p:spPr>
      </p:pic>
    </p:spTree>
    <p:extLst>
      <p:ext uri="{BB962C8B-B14F-4D97-AF65-F5344CB8AC3E}">
        <p14:creationId xmlns:p14="http://schemas.microsoft.com/office/powerpoint/2010/main" val="3373921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mpare Cars - Overview">
            <a:extLst>
              <a:ext uri="{FF2B5EF4-FFF2-40B4-BE49-F238E27FC236}">
                <a16:creationId xmlns="" xmlns:a16="http://schemas.microsoft.com/office/drawing/2014/main" id="{3B297EC9-AA60-4B00-B23C-3E31CB64F94F}"/>
              </a:ext>
            </a:extLst>
          </p:cNvPr>
          <p:cNvPicPr>
            <a:picLocks noChangeAspect="1" noChangeArrowheads="1"/>
          </p:cNvPicPr>
          <p:nvPr/>
        </p:nvPicPr>
        <p:blipFill rotWithShape="1">
          <a:blip r:embed="rId3" cstate="print">
            <a:alphaModFix amt="50000"/>
            <a:extLst>
              <a:ext uri="{28A0092B-C50C-407E-A947-70E740481C1C}">
                <a14:useLocalDpi xmlns:a14="http://schemas.microsoft.com/office/drawing/2010/main" val="0"/>
              </a:ext>
            </a:extLst>
          </a:blip>
          <a:srcRect r="11517"/>
          <a:stretch/>
        </p:blipFill>
        <p:spPr bwMode="auto">
          <a:xfrm>
            <a:off x="1107027" y="870813"/>
            <a:ext cx="4013558" cy="2381400"/>
          </a:xfrm>
          <a:prstGeom prst="rect">
            <a:avLst/>
          </a:prstGeom>
          <a:noFill/>
          <a:extLst>
            <a:ext uri="{909E8E84-426E-40DD-AFC4-6F175D3DCCD1}">
              <a14:hiddenFill xmlns:a14="http://schemas.microsoft.com/office/drawing/2010/main">
                <a:solidFill>
                  <a:srgbClr val="FFFFFF"/>
                </a:solidFill>
              </a14:hiddenFill>
            </a:ext>
          </a:extLst>
        </p:spPr>
      </p:pic>
      <p:pic>
        <p:nvPicPr>
          <p:cNvPr id="19" name="Graphic 18">
            <a:extLst>
              <a:ext uri="{FF2B5EF4-FFF2-40B4-BE49-F238E27FC236}">
                <a16:creationId xmlns="" xmlns:a16="http://schemas.microsoft.com/office/drawing/2014/main" id="{5B2CC2E9-8CE9-7A4C-AEF4-8BE57DE0CD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1013" y="-1378336"/>
            <a:ext cx="3069164" cy="2478941"/>
          </a:xfrm>
          <a:prstGeom prst="rect">
            <a:avLst/>
          </a:prstGeom>
        </p:spPr>
      </p:pic>
      <p:sp>
        <p:nvSpPr>
          <p:cNvPr id="52" name="Rectangle 51">
            <a:extLst>
              <a:ext uri="{FF2B5EF4-FFF2-40B4-BE49-F238E27FC236}">
                <a16:creationId xmlns="" xmlns:a16="http://schemas.microsoft.com/office/drawing/2014/main" id="{6014D84C-EC7F-9E49-890A-ABB4C81B1AF5}"/>
              </a:ext>
            </a:extLst>
          </p:cNvPr>
          <p:cNvSpPr/>
          <p:nvPr/>
        </p:nvSpPr>
        <p:spPr>
          <a:xfrm>
            <a:off x="0" y="4998202"/>
            <a:ext cx="9144000" cy="1452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3" name="TextBox 52">
            <a:extLst>
              <a:ext uri="{FF2B5EF4-FFF2-40B4-BE49-F238E27FC236}">
                <a16:creationId xmlns="" xmlns:a16="http://schemas.microsoft.com/office/drawing/2014/main" id="{D8FAC4B4-E99A-444A-A0C7-392B576EA9E0}"/>
              </a:ext>
            </a:extLst>
          </p:cNvPr>
          <p:cNvSpPr txBox="1"/>
          <p:nvPr/>
        </p:nvSpPr>
        <p:spPr>
          <a:xfrm>
            <a:off x="1027670" y="348373"/>
            <a:ext cx="7186689" cy="430887"/>
          </a:xfrm>
          <a:prstGeom prst="rect">
            <a:avLst/>
          </a:prstGeom>
          <a:noFill/>
        </p:spPr>
        <p:txBody>
          <a:bodyPr wrap="square" rtlCol="0" anchor="t">
            <a:spAutoFit/>
          </a:bodyPr>
          <a:lstStyle/>
          <a:p>
            <a:r>
              <a:rPr lang="en-GB" sz="2200" b="1" dirty="0">
                <a:solidFill>
                  <a:srgbClr val="1E4547"/>
                </a:solidFill>
                <a:cs typeface="Calibri" panose="020F0502020204030204" pitchFamily="34" charset="0"/>
              </a:rPr>
              <a:t>Where do the Criteria &amp; Weightings fit in? </a:t>
            </a:r>
          </a:p>
        </p:txBody>
      </p:sp>
      <p:cxnSp>
        <p:nvCxnSpPr>
          <p:cNvPr id="54" name="Straight Connector 53">
            <a:extLst>
              <a:ext uri="{FF2B5EF4-FFF2-40B4-BE49-F238E27FC236}">
                <a16:creationId xmlns="" xmlns:a16="http://schemas.microsoft.com/office/drawing/2014/main" id="{A2C6A540-A129-7244-B6E3-852E71D85D20}"/>
              </a:ext>
            </a:extLst>
          </p:cNvPr>
          <p:cNvCxnSpPr>
            <a:cxnSpLocks/>
          </p:cNvCxnSpPr>
          <p:nvPr/>
        </p:nvCxnSpPr>
        <p:spPr>
          <a:xfrm>
            <a:off x="1128177" y="723888"/>
            <a:ext cx="761615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 xmlns:a16="http://schemas.microsoft.com/office/drawing/2014/main" id="{36CF0324-3DAB-46CC-9DC2-1C1999E0EAB6}"/>
              </a:ext>
            </a:extLst>
          </p:cNvPr>
          <p:cNvSpPr/>
          <p:nvPr/>
        </p:nvSpPr>
        <p:spPr>
          <a:xfrm>
            <a:off x="1269206" y="3460526"/>
            <a:ext cx="3717739" cy="1077218"/>
          </a:xfrm>
          <a:prstGeom prst="rect">
            <a:avLst/>
          </a:prstGeom>
        </p:spPr>
        <p:txBody>
          <a:bodyPr wrap="square">
            <a:spAutoFit/>
          </a:bodyPr>
          <a:lstStyle/>
          <a:p>
            <a:pPr algn="ctr"/>
            <a:r>
              <a:rPr lang="en-GB" sz="1600" b="1" dirty="0">
                <a:solidFill>
                  <a:srgbClr val="B29169"/>
                </a:solidFill>
              </a:rPr>
              <a:t>Aim: </a:t>
            </a:r>
            <a:r>
              <a:rPr lang="en-GB" sz="1600" b="1" dirty="0">
                <a:solidFill>
                  <a:srgbClr val="44546A"/>
                </a:solidFill>
              </a:rPr>
              <a:t>Define Evaluation Criteria and Assessment Approach (including Weighting) before the decision making (Remedial Options Appraisal) </a:t>
            </a:r>
          </a:p>
        </p:txBody>
      </p:sp>
      <p:sp>
        <p:nvSpPr>
          <p:cNvPr id="5" name="Rectangle 4">
            <a:extLst>
              <a:ext uri="{FF2B5EF4-FFF2-40B4-BE49-F238E27FC236}">
                <a16:creationId xmlns="" xmlns:a16="http://schemas.microsoft.com/office/drawing/2014/main" id="{9A64C0F8-A0B9-42AC-89E4-33215B73C2B9}"/>
              </a:ext>
            </a:extLst>
          </p:cNvPr>
          <p:cNvSpPr/>
          <p:nvPr/>
        </p:nvSpPr>
        <p:spPr>
          <a:xfrm>
            <a:off x="5854774" y="914738"/>
            <a:ext cx="2543501" cy="646331"/>
          </a:xfrm>
          <a:prstGeom prst="rect">
            <a:avLst/>
          </a:prstGeom>
        </p:spPr>
        <p:txBody>
          <a:bodyPr wrap="square">
            <a:spAutoFit/>
          </a:bodyPr>
          <a:lstStyle/>
          <a:p>
            <a:pPr algn="ctr"/>
            <a:r>
              <a:rPr lang="en-GB" b="1" dirty="0">
                <a:solidFill>
                  <a:srgbClr val="B29169"/>
                </a:solidFill>
              </a:rPr>
              <a:t>Analogy for the process we are undertaking:</a:t>
            </a:r>
            <a:endParaRPr lang="en-GB" dirty="0"/>
          </a:p>
        </p:txBody>
      </p:sp>
      <p:pic>
        <p:nvPicPr>
          <p:cNvPr id="6" name="Picture 5">
            <a:extLst>
              <a:ext uri="{FF2B5EF4-FFF2-40B4-BE49-F238E27FC236}">
                <a16:creationId xmlns="" xmlns:a16="http://schemas.microsoft.com/office/drawing/2014/main" id="{DF46DBDD-59AF-44B8-B192-55D7274CF72F}"/>
              </a:ext>
            </a:extLst>
          </p:cNvPr>
          <p:cNvPicPr>
            <a:picLocks noChangeAspect="1"/>
          </p:cNvPicPr>
          <p:nvPr/>
        </p:nvPicPr>
        <p:blipFill>
          <a:blip r:embed="rId6"/>
          <a:stretch>
            <a:fillRect/>
          </a:stretch>
        </p:blipFill>
        <p:spPr>
          <a:xfrm>
            <a:off x="4917858" y="1696547"/>
            <a:ext cx="4013558" cy="2636357"/>
          </a:xfrm>
          <a:prstGeom prst="rect">
            <a:avLst/>
          </a:prstGeom>
        </p:spPr>
      </p:pic>
    </p:spTree>
    <p:extLst>
      <p:ext uri="{BB962C8B-B14F-4D97-AF65-F5344CB8AC3E}">
        <p14:creationId xmlns:p14="http://schemas.microsoft.com/office/powerpoint/2010/main" val="1310883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a:extLst>
              <a:ext uri="{FF2B5EF4-FFF2-40B4-BE49-F238E27FC236}">
                <a16:creationId xmlns="" xmlns:a16="http://schemas.microsoft.com/office/drawing/2014/main" id="{5B2CC2E9-8CE9-7A4C-AEF4-8BE57DE0CD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21013" y="-1378336"/>
            <a:ext cx="3069164" cy="2478941"/>
          </a:xfrm>
          <a:prstGeom prst="rect">
            <a:avLst/>
          </a:prstGeom>
        </p:spPr>
      </p:pic>
      <p:sp>
        <p:nvSpPr>
          <p:cNvPr id="52" name="Rectangle 51">
            <a:extLst>
              <a:ext uri="{FF2B5EF4-FFF2-40B4-BE49-F238E27FC236}">
                <a16:creationId xmlns="" xmlns:a16="http://schemas.microsoft.com/office/drawing/2014/main" id="{6014D84C-EC7F-9E49-890A-ABB4C81B1AF5}"/>
              </a:ext>
            </a:extLst>
          </p:cNvPr>
          <p:cNvSpPr/>
          <p:nvPr/>
        </p:nvSpPr>
        <p:spPr>
          <a:xfrm>
            <a:off x="0" y="4998202"/>
            <a:ext cx="9144000" cy="1452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3" name="TextBox 52">
            <a:extLst>
              <a:ext uri="{FF2B5EF4-FFF2-40B4-BE49-F238E27FC236}">
                <a16:creationId xmlns="" xmlns:a16="http://schemas.microsoft.com/office/drawing/2014/main" id="{D8FAC4B4-E99A-444A-A0C7-392B576EA9E0}"/>
              </a:ext>
            </a:extLst>
          </p:cNvPr>
          <p:cNvSpPr txBox="1"/>
          <p:nvPr/>
        </p:nvSpPr>
        <p:spPr>
          <a:xfrm>
            <a:off x="1027670" y="348373"/>
            <a:ext cx="7186689" cy="430887"/>
          </a:xfrm>
          <a:prstGeom prst="rect">
            <a:avLst/>
          </a:prstGeom>
          <a:noFill/>
        </p:spPr>
        <p:txBody>
          <a:bodyPr wrap="square" rtlCol="0" anchor="t">
            <a:spAutoFit/>
          </a:bodyPr>
          <a:lstStyle/>
          <a:p>
            <a:r>
              <a:rPr lang="en-GB" sz="2200" b="1" dirty="0">
                <a:solidFill>
                  <a:srgbClr val="1E4547"/>
                </a:solidFill>
                <a:cs typeface="Calibri" panose="020F0502020204030204" pitchFamily="34" charset="0"/>
              </a:rPr>
              <a:t>Key Principles of Sustainable Remediation</a:t>
            </a:r>
          </a:p>
        </p:txBody>
      </p:sp>
      <p:cxnSp>
        <p:nvCxnSpPr>
          <p:cNvPr id="54" name="Straight Connector 53">
            <a:extLst>
              <a:ext uri="{FF2B5EF4-FFF2-40B4-BE49-F238E27FC236}">
                <a16:creationId xmlns="" xmlns:a16="http://schemas.microsoft.com/office/drawing/2014/main" id="{A2C6A540-A129-7244-B6E3-852E71D85D20}"/>
              </a:ext>
            </a:extLst>
          </p:cNvPr>
          <p:cNvCxnSpPr>
            <a:cxnSpLocks/>
          </p:cNvCxnSpPr>
          <p:nvPr/>
        </p:nvCxnSpPr>
        <p:spPr>
          <a:xfrm>
            <a:off x="1128177" y="723888"/>
            <a:ext cx="761615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 xmlns:a16="http://schemas.microsoft.com/office/drawing/2014/main" id="{41FFDFBD-5269-4734-B025-07A7C5705CD9}"/>
              </a:ext>
            </a:extLst>
          </p:cNvPr>
          <p:cNvPicPr>
            <a:picLocks noChangeAspect="1"/>
          </p:cNvPicPr>
          <p:nvPr/>
        </p:nvPicPr>
        <p:blipFill>
          <a:blip r:embed="rId5"/>
          <a:stretch>
            <a:fillRect/>
          </a:stretch>
        </p:blipFill>
        <p:spPr>
          <a:xfrm>
            <a:off x="1027670" y="880556"/>
            <a:ext cx="2847761" cy="4013563"/>
          </a:xfrm>
          <a:prstGeom prst="rect">
            <a:avLst/>
          </a:prstGeom>
        </p:spPr>
      </p:pic>
      <p:sp>
        <p:nvSpPr>
          <p:cNvPr id="13" name="TextBox 12">
            <a:extLst>
              <a:ext uri="{FF2B5EF4-FFF2-40B4-BE49-F238E27FC236}">
                <a16:creationId xmlns="" xmlns:a16="http://schemas.microsoft.com/office/drawing/2014/main" id="{5DEEB0E2-3682-49A3-A37E-0B21654DD55B}"/>
              </a:ext>
            </a:extLst>
          </p:cNvPr>
          <p:cNvSpPr txBox="1"/>
          <p:nvPr/>
        </p:nvSpPr>
        <p:spPr>
          <a:xfrm>
            <a:off x="3941152" y="880556"/>
            <a:ext cx="4803176" cy="3970318"/>
          </a:xfrm>
          <a:prstGeom prst="rect">
            <a:avLst/>
          </a:prstGeom>
          <a:noFill/>
        </p:spPr>
        <p:txBody>
          <a:bodyPr wrap="square">
            <a:spAutoFit/>
          </a:bodyPr>
          <a:lstStyle/>
          <a:p>
            <a:pPr algn="ctr"/>
            <a:r>
              <a:rPr lang="en-GB" b="1" dirty="0">
                <a:solidFill>
                  <a:srgbClr val="B29169"/>
                </a:solidFill>
              </a:rPr>
              <a:t>1:</a:t>
            </a:r>
            <a:r>
              <a:rPr lang="en-GB" b="1" dirty="0">
                <a:solidFill>
                  <a:srgbClr val="44546A"/>
                </a:solidFill>
              </a:rPr>
              <a:t> Protection of human health and the wider environment</a:t>
            </a:r>
          </a:p>
          <a:p>
            <a:pPr algn="ctr"/>
            <a:endParaRPr lang="en-GB" b="1" dirty="0">
              <a:solidFill>
                <a:srgbClr val="44546A"/>
              </a:solidFill>
            </a:endParaRPr>
          </a:p>
          <a:p>
            <a:pPr algn="ctr"/>
            <a:r>
              <a:rPr lang="en-GB" b="1" dirty="0">
                <a:solidFill>
                  <a:srgbClr val="B29169"/>
                </a:solidFill>
              </a:rPr>
              <a:t>2:</a:t>
            </a:r>
            <a:r>
              <a:rPr lang="en-GB" b="1" dirty="0">
                <a:solidFill>
                  <a:srgbClr val="44546A"/>
                </a:solidFill>
              </a:rPr>
              <a:t> Safe working practices</a:t>
            </a:r>
          </a:p>
          <a:p>
            <a:pPr algn="ctr"/>
            <a:endParaRPr lang="en-GB" b="1" dirty="0">
              <a:solidFill>
                <a:srgbClr val="44546A"/>
              </a:solidFill>
            </a:endParaRPr>
          </a:p>
          <a:p>
            <a:pPr algn="ctr"/>
            <a:r>
              <a:rPr lang="en-GB" b="1" dirty="0">
                <a:solidFill>
                  <a:srgbClr val="B29169"/>
                </a:solidFill>
              </a:rPr>
              <a:t>3:</a:t>
            </a:r>
            <a:r>
              <a:rPr lang="en-GB" b="1" dirty="0">
                <a:solidFill>
                  <a:srgbClr val="44546A"/>
                </a:solidFill>
              </a:rPr>
              <a:t> Consistent, clear and reproducible evidence-based decision making</a:t>
            </a:r>
          </a:p>
          <a:p>
            <a:pPr algn="ctr"/>
            <a:endParaRPr lang="en-GB" b="1" dirty="0">
              <a:solidFill>
                <a:srgbClr val="44546A"/>
              </a:solidFill>
            </a:endParaRPr>
          </a:p>
          <a:p>
            <a:pPr algn="ctr"/>
            <a:r>
              <a:rPr lang="en-GB" b="1" dirty="0">
                <a:solidFill>
                  <a:srgbClr val="B29169"/>
                </a:solidFill>
              </a:rPr>
              <a:t>4: </a:t>
            </a:r>
            <a:r>
              <a:rPr lang="en-GB" b="1" dirty="0">
                <a:solidFill>
                  <a:srgbClr val="44546A"/>
                </a:solidFill>
              </a:rPr>
              <a:t>Record keeping and transparent reporting</a:t>
            </a:r>
          </a:p>
          <a:p>
            <a:pPr algn="ctr"/>
            <a:endParaRPr lang="en-GB" b="1" dirty="0">
              <a:solidFill>
                <a:srgbClr val="44546A"/>
              </a:solidFill>
            </a:endParaRPr>
          </a:p>
          <a:p>
            <a:pPr algn="ctr"/>
            <a:r>
              <a:rPr lang="en-GB" b="1" dirty="0">
                <a:solidFill>
                  <a:srgbClr val="B29169"/>
                </a:solidFill>
              </a:rPr>
              <a:t>5: </a:t>
            </a:r>
            <a:r>
              <a:rPr lang="en-GB" b="1" dirty="0">
                <a:solidFill>
                  <a:srgbClr val="44546A"/>
                </a:solidFill>
              </a:rPr>
              <a:t>Good governance and stakeholder involvement</a:t>
            </a:r>
          </a:p>
          <a:p>
            <a:pPr algn="ctr"/>
            <a:endParaRPr lang="en-GB" b="1" dirty="0">
              <a:solidFill>
                <a:srgbClr val="44546A"/>
              </a:solidFill>
            </a:endParaRPr>
          </a:p>
          <a:p>
            <a:pPr algn="ctr"/>
            <a:r>
              <a:rPr lang="en-GB" b="1" dirty="0">
                <a:solidFill>
                  <a:srgbClr val="B29169"/>
                </a:solidFill>
              </a:rPr>
              <a:t>6: </a:t>
            </a:r>
            <a:r>
              <a:rPr lang="en-GB" b="1" dirty="0">
                <a:solidFill>
                  <a:srgbClr val="44546A"/>
                </a:solidFill>
              </a:rPr>
              <a:t>Sound science</a:t>
            </a:r>
          </a:p>
        </p:txBody>
      </p:sp>
      <p:sp>
        <p:nvSpPr>
          <p:cNvPr id="14" name="TextBox 13">
            <a:extLst>
              <a:ext uri="{FF2B5EF4-FFF2-40B4-BE49-F238E27FC236}">
                <a16:creationId xmlns="" xmlns:a16="http://schemas.microsoft.com/office/drawing/2014/main" id="{FC5CE422-4B56-403A-8A81-CCD7DDD838FA}"/>
              </a:ext>
            </a:extLst>
          </p:cNvPr>
          <p:cNvSpPr txBox="1"/>
          <p:nvPr/>
        </p:nvSpPr>
        <p:spPr>
          <a:xfrm>
            <a:off x="958800" y="4938915"/>
            <a:ext cx="5033010" cy="261610"/>
          </a:xfrm>
          <a:prstGeom prst="rect">
            <a:avLst/>
          </a:prstGeom>
          <a:noFill/>
        </p:spPr>
        <p:txBody>
          <a:bodyPr wrap="square">
            <a:spAutoFit/>
          </a:bodyPr>
          <a:lstStyle/>
          <a:p>
            <a:r>
              <a:rPr lang="en-GB" sz="1100" b="1" dirty="0">
                <a:solidFill>
                  <a:srgbClr val="1E4547"/>
                </a:solidFill>
                <a:cs typeface="Calibri" panose="020F0502020204030204" pitchFamily="34" charset="0"/>
              </a:rPr>
              <a:t>(CLAIRE, March 2010)</a:t>
            </a:r>
          </a:p>
        </p:txBody>
      </p:sp>
    </p:spTree>
    <p:extLst>
      <p:ext uri="{BB962C8B-B14F-4D97-AF65-F5344CB8AC3E}">
        <p14:creationId xmlns:p14="http://schemas.microsoft.com/office/powerpoint/2010/main" val="352643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a:extLst>
              <a:ext uri="{FF2B5EF4-FFF2-40B4-BE49-F238E27FC236}">
                <a16:creationId xmlns="" xmlns:a16="http://schemas.microsoft.com/office/drawing/2014/main" id="{5B2CC2E9-8CE9-7A4C-AEF4-8BE57DE0CD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21013" y="-1378336"/>
            <a:ext cx="3069164" cy="2478941"/>
          </a:xfrm>
          <a:prstGeom prst="rect">
            <a:avLst/>
          </a:prstGeom>
        </p:spPr>
      </p:pic>
      <p:sp>
        <p:nvSpPr>
          <p:cNvPr id="52" name="Rectangle 51">
            <a:extLst>
              <a:ext uri="{FF2B5EF4-FFF2-40B4-BE49-F238E27FC236}">
                <a16:creationId xmlns="" xmlns:a16="http://schemas.microsoft.com/office/drawing/2014/main" id="{6014D84C-EC7F-9E49-890A-ABB4C81B1AF5}"/>
              </a:ext>
            </a:extLst>
          </p:cNvPr>
          <p:cNvSpPr/>
          <p:nvPr/>
        </p:nvSpPr>
        <p:spPr>
          <a:xfrm>
            <a:off x="0" y="4998202"/>
            <a:ext cx="9144000" cy="1452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3" name="TextBox 52">
            <a:extLst>
              <a:ext uri="{FF2B5EF4-FFF2-40B4-BE49-F238E27FC236}">
                <a16:creationId xmlns="" xmlns:a16="http://schemas.microsoft.com/office/drawing/2014/main" id="{D8FAC4B4-E99A-444A-A0C7-392B576EA9E0}"/>
              </a:ext>
            </a:extLst>
          </p:cNvPr>
          <p:cNvSpPr txBox="1"/>
          <p:nvPr/>
        </p:nvSpPr>
        <p:spPr>
          <a:xfrm>
            <a:off x="1027670" y="348373"/>
            <a:ext cx="7186689" cy="430887"/>
          </a:xfrm>
          <a:prstGeom prst="rect">
            <a:avLst/>
          </a:prstGeom>
          <a:noFill/>
        </p:spPr>
        <p:txBody>
          <a:bodyPr wrap="square" rtlCol="0" anchor="t">
            <a:spAutoFit/>
          </a:bodyPr>
          <a:lstStyle/>
          <a:p>
            <a:r>
              <a:rPr lang="en-GB" sz="2200" b="1" dirty="0">
                <a:solidFill>
                  <a:srgbClr val="1E4547"/>
                </a:solidFill>
                <a:cs typeface="Calibri" panose="020F0502020204030204" pitchFamily="34" charset="0"/>
              </a:rPr>
              <a:t>Sustainability will underpin the Remediation Strategy</a:t>
            </a:r>
          </a:p>
        </p:txBody>
      </p:sp>
      <p:cxnSp>
        <p:nvCxnSpPr>
          <p:cNvPr id="54" name="Straight Connector 53">
            <a:extLst>
              <a:ext uri="{FF2B5EF4-FFF2-40B4-BE49-F238E27FC236}">
                <a16:creationId xmlns="" xmlns:a16="http://schemas.microsoft.com/office/drawing/2014/main" id="{A2C6A540-A129-7244-B6E3-852E71D85D20}"/>
              </a:ext>
            </a:extLst>
          </p:cNvPr>
          <p:cNvCxnSpPr>
            <a:cxnSpLocks/>
          </p:cNvCxnSpPr>
          <p:nvPr/>
        </p:nvCxnSpPr>
        <p:spPr>
          <a:xfrm>
            <a:off x="1128177" y="723888"/>
            <a:ext cx="761615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D0AEC7C1-9092-4AEA-9F6B-CC523B60B9A8}"/>
              </a:ext>
            </a:extLst>
          </p:cNvPr>
          <p:cNvSpPr txBox="1"/>
          <p:nvPr/>
        </p:nvSpPr>
        <p:spPr>
          <a:xfrm>
            <a:off x="958800" y="4938915"/>
            <a:ext cx="5033010" cy="261610"/>
          </a:xfrm>
          <a:prstGeom prst="rect">
            <a:avLst/>
          </a:prstGeom>
          <a:noFill/>
        </p:spPr>
        <p:txBody>
          <a:bodyPr wrap="square">
            <a:spAutoFit/>
          </a:bodyPr>
          <a:lstStyle/>
          <a:p>
            <a:r>
              <a:rPr lang="en-GB" sz="1100" b="1" dirty="0">
                <a:solidFill>
                  <a:srgbClr val="1E4547"/>
                </a:solidFill>
                <a:cs typeface="Calibri" panose="020F0502020204030204" pitchFamily="34" charset="0"/>
              </a:rPr>
              <a:t>(CLAIRE, March 2010)</a:t>
            </a:r>
          </a:p>
        </p:txBody>
      </p:sp>
      <p:pic>
        <p:nvPicPr>
          <p:cNvPr id="10" name="Content Placeholder 8">
            <a:extLst>
              <a:ext uri="{FF2B5EF4-FFF2-40B4-BE49-F238E27FC236}">
                <a16:creationId xmlns="" xmlns:a16="http://schemas.microsoft.com/office/drawing/2014/main" id="{1E98662F-F35A-4F2F-BB7E-E3DC6ED0EB6E}"/>
              </a:ext>
            </a:extLst>
          </p:cNvPr>
          <p:cNvPicPr>
            <a:picLocks noChangeAspect="1"/>
          </p:cNvPicPr>
          <p:nvPr/>
        </p:nvPicPr>
        <p:blipFill>
          <a:blip r:embed="rId5"/>
          <a:stretch>
            <a:fillRect/>
          </a:stretch>
        </p:blipFill>
        <p:spPr>
          <a:xfrm>
            <a:off x="1722754" y="858324"/>
            <a:ext cx="5796520" cy="3936803"/>
          </a:xfrm>
          <a:prstGeom prst="rect">
            <a:avLst/>
          </a:prstGeom>
        </p:spPr>
      </p:pic>
    </p:spTree>
    <p:extLst>
      <p:ext uri="{BB962C8B-B14F-4D97-AF65-F5344CB8AC3E}">
        <p14:creationId xmlns:p14="http://schemas.microsoft.com/office/powerpoint/2010/main" val="2801790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a:extLst>
              <a:ext uri="{FF2B5EF4-FFF2-40B4-BE49-F238E27FC236}">
                <a16:creationId xmlns="" xmlns:a16="http://schemas.microsoft.com/office/drawing/2014/main" id="{5B2CC2E9-8CE9-7A4C-AEF4-8BE57DE0CD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21013" y="-1378336"/>
            <a:ext cx="3069164" cy="2478941"/>
          </a:xfrm>
          <a:prstGeom prst="rect">
            <a:avLst/>
          </a:prstGeom>
        </p:spPr>
      </p:pic>
      <p:sp>
        <p:nvSpPr>
          <p:cNvPr id="52" name="Rectangle 51">
            <a:extLst>
              <a:ext uri="{FF2B5EF4-FFF2-40B4-BE49-F238E27FC236}">
                <a16:creationId xmlns="" xmlns:a16="http://schemas.microsoft.com/office/drawing/2014/main" id="{6014D84C-EC7F-9E49-890A-ABB4C81B1AF5}"/>
              </a:ext>
            </a:extLst>
          </p:cNvPr>
          <p:cNvSpPr/>
          <p:nvPr/>
        </p:nvSpPr>
        <p:spPr>
          <a:xfrm>
            <a:off x="0" y="4998202"/>
            <a:ext cx="9144000" cy="1452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3" name="TextBox 52">
            <a:extLst>
              <a:ext uri="{FF2B5EF4-FFF2-40B4-BE49-F238E27FC236}">
                <a16:creationId xmlns="" xmlns:a16="http://schemas.microsoft.com/office/drawing/2014/main" id="{D8FAC4B4-E99A-444A-A0C7-392B576EA9E0}"/>
              </a:ext>
            </a:extLst>
          </p:cNvPr>
          <p:cNvSpPr txBox="1"/>
          <p:nvPr/>
        </p:nvSpPr>
        <p:spPr>
          <a:xfrm>
            <a:off x="1027670" y="348373"/>
            <a:ext cx="7186689" cy="430887"/>
          </a:xfrm>
          <a:prstGeom prst="rect">
            <a:avLst/>
          </a:prstGeom>
          <a:noFill/>
        </p:spPr>
        <p:txBody>
          <a:bodyPr wrap="square" rtlCol="0" anchor="t">
            <a:spAutoFit/>
          </a:bodyPr>
          <a:lstStyle/>
          <a:p>
            <a:r>
              <a:rPr lang="en-GB" sz="2200" b="1" dirty="0">
                <a:solidFill>
                  <a:srgbClr val="1E4547"/>
                </a:solidFill>
                <a:cs typeface="Calibri" panose="020F0502020204030204" pitchFamily="34" charset="0"/>
              </a:rPr>
              <a:t>Categories &amp; Sustainability indicators for Remediation</a:t>
            </a:r>
          </a:p>
        </p:txBody>
      </p:sp>
      <p:cxnSp>
        <p:nvCxnSpPr>
          <p:cNvPr id="54" name="Straight Connector 53">
            <a:extLst>
              <a:ext uri="{FF2B5EF4-FFF2-40B4-BE49-F238E27FC236}">
                <a16:creationId xmlns="" xmlns:a16="http://schemas.microsoft.com/office/drawing/2014/main" id="{A2C6A540-A129-7244-B6E3-852E71D85D20}"/>
              </a:ext>
            </a:extLst>
          </p:cNvPr>
          <p:cNvCxnSpPr>
            <a:cxnSpLocks/>
          </p:cNvCxnSpPr>
          <p:nvPr/>
        </p:nvCxnSpPr>
        <p:spPr>
          <a:xfrm>
            <a:off x="1128177" y="723888"/>
            <a:ext cx="761615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D0AEC7C1-9092-4AEA-9F6B-CC523B60B9A8}"/>
              </a:ext>
            </a:extLst>
          </p:cNvPr>
          <p:cNvSpPr txBox="1"/>
          <p:nvPr/>
        </p:nvSpPr>
        <p:spPr>
          <a:xfrm>
            <a:off x="412815" y="4937641"/>
            <a:ext cx="5033010" cy="261610"/>
          </a:xfrm>
          <a:prstGeom prst="rect">
            <a:avLst/>
          </a:prstGeom>
          <a:noFill/>
        </p:spPr>
        <p:txBody>
          <a:bodyPr wrap="square">
            <a:spAutoFit/>
          </a:bodyPr>
          <a:lstStyle/>
          <a:p>
            <a:r>
              <a:rPr lang="en-GB" sz="1100" b="1" dirty="0">
                <a:solidFill>
                  <a:srgbClr val="1E4547"/>
                </a:solidFill>
                <a:cs typeface="Calibri" panose="020F0502020204030204" pitchFamily="34" charset="0"/>
              </a:rPr>
              <a:t>(CLAIRE Supplementary Report 1 &amp; 2, July 2020)</a:t>
            </a:r>
          </a:p>
        </p:txBody>
      </p:sp>
      <p:pic>
        <p:nvPicPr>
          <p:cNvPr id="3" name="Picture 2" descr="Table&#10;&#10;Description automatically generated">
            <a:extLst>
              <a:ext uri="{FF2B5EF4-FFF2-40B4-BE49-F238E27FC236}">
                <a16:creationId xmlns="" xmlns:a16="http://schemas.microsoft.com/office/drawing/2014/main" id="{ED1B0ED0-07F7-44C2-8710-D18AB20E0B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152524"/>
            <a:ext cx="8287128" cy="3468489"/>
          </a:xfrm>
          <a:prstGeom prst="rect">
            <a:avLst/>
          </a:prstGeom>
        </p:spPr>
      </p:pic>
    </p:spTree>
    <p:extLst>
      <p:ext uri="{BB962C8B-B14F-4D97-AF65-F5344CB8AC3E}">
        <p14:creationId xmlns:p14="http://schemas.microsoft.com/office/powerpoint/2010/main" val="2247127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 xmlns:a16="http://schemas.microsoft.com/office/drawing/2014/main" id="{706C7D3E-8100-F049-ADEB-634BDAE169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21013" y="-1378336"/>
            <a:ext cx="3069164" cy="2478941"/>
          </a:xfrm>
          <a:prstGeom prst="rect">
            <a:avLst/>
          </a:prstGeom>
        </p:spPr>
      </p:pic>
      <p:sp>
        <p:nvSpPr>
          <p:cNvPr id="14" name="TextBox 13">
            <a:extLst>
              <a:ext uri="{FF2B5EF4-FFF2-40B4-BE49-F238E27FC236}">
                <a16:creationId xmlns="" xmlns:a16="http://schemas.microsoft.com/office/drawing/2014/main" id="{C4809DD8-A730-584D-BBDD-D42DA23A53DC}"/>
              </a:ext>
            </a:extLst>
          </p:cNvPr>
          <p:cNvSpPr txBox="1"/>
          <p:nvPr/>
        </p:nvSpPr>
        <p:spPr>
          <a:xfrm>
            <a:off x="1027671" y="348373"/>
            <a:ext cx="5439804" cy="523220"/>
          </a:xfrm>
          <a:prstGeom prst="rect">
            <a:avLst/>
          </a:prstGeom>
          <a:noFill/>
        </p:spPr>
        <p:txBody>
          <a:bodyPr wrap="square" rtlCol="0" anchor="t">
            <a:spAutoFit/>
          </a:bodyPr>
          <a:lstStyle/>
          <a:p>
            <a:pPr>
              <a:defRPr/>
            </a:pPr>
            <a:r>
              <a:rPr lang="en-GB" sz="2800" b="1" dirty="0">
                <a:solidFill>
                  <a:srgbClr val="1E4547"/>
                </a:solidFill>
                <a:cs typeface="Calibri" panose="020F0502020204030204" pitchFamily="34" charset="0"/>
              </a:rPr>
              <a:t>SuRF-UK Approach</a:t>
            </a:r>
            <a:endParaRPr lang="en-GB" sz="2800" dirty="0">
              <a:solidFill>
                <a:srgbClr val="830051"/>
              </a:solidFill>
              <a:cs typeface="Calibri" panose="020F0502020204030204" pitchFamily="34" charset="0"/>
            </a:endParaRPr>
          </a:p>
        </p:txBody>
      </p:sp>
      <p:cxnSp>
        <p:nvCxnSpPr>
          <p:cNvPr id="15" name="Straight Connector 14">
            <a:extLst>
              <a:ext uri="{FF2B5EF4-FFF2-40B4-BE49-F238E27FC236}">
                <a16:creationId xmlns="" xmlns:a16="http://schemas.microsoft.com/office/drawing/2014/main" id="{FAAE0761-5FDC-1A4A-8741-5F2CBD80A06D}"/>
              </a:ext>
            </a:extLst>
          </p:cNvPr>
          <p:cNvCxnSpPr>
            <a:cxnSpLocks/>
          </p:cNvCxnSpPr>
          <p:nvPr/>
        </p:nvCxnSpPr>
        <p:spPr>
          <a:xfrm>
            <a:off x="1128177" y="723888"/>
            <a:ext cx="761615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 xmlns:a16="http://schemas.microsoft.com/office/drawing/2014/main" id="{735184E8-661C-0448-A076-2A70BDE3D400}"/>
              </a:ext>
            </a:extLst>
          </p:cNvPr>
          <p:cNvSpPr/>
          <p:nvPr/>
        </p:nvSpPr>
        <p:spPr>
          <a:xfrm>
            <a:off x="0" y="4998202"/>
            <a:ext cx="9144000" cy="1452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FFFF"/>
              </a:solidFill>
            </a:endParaRPr>
          </a:p>
        </p:txBody>
      </p:sp>
      <p:pic>
        <p:nvPicPr>
          <p:cNvPr id="3" name="Picture 2"/>
          <p:cNvPicPr>
            <a:picLocks noChangeAspect="1"/>
          </p:cNvPicPr>
          <p:nvPr/>
        </p:nvPicPr>
        <p:blipFill>
          <a:blip r:embed="rId5"/>
          <a:stretch>
            <a:fillRect/>
          </a:stretch>
        </p:blipFill>
        <p:spPr>
          <a:xfrm>
            <a:off x="0" y="4427173"/>
            <a:ext cx="9144000" cy="707136"/>
          </a:xfrm>
          <a:prstGeom prst="rect">
            <a:avLst/>
          </a:prstGeom>
        </p:spPr>
      </p:pic>
      <p:pic>
        <p:nvPicPr>
          <p:cNvPr id="4" name="Picture 3"/>
          <p:cNvPicPr>
            <a:picLocks noChangeAspect="1"/>
          </p:cNvPicPr>
          <p:nvPr/>
        </p:nvPicPr>
        <p:blipFill>
          <a:blip r:embed="rId6"/>
          <a:stretch>
            <a:fillRect/>
          </a:stretch>
        </p:blipFill>
        <p:spPr>
          <a:xfrm>
            <a:off x="419785" y="4602703"/>
            <a:ext cx="3456732" cy="402371"/>
          </a:xfrm>
          <a:prstGeom prst="rect">
            <a:avLst/>
          </a:prstGeom>
        </p:spPr>
      </p:pic>
      <p:pic>
        <p:nvPicPr>
          <p:cNvPr id="5" name="Picture 4"/>
          <p:cNvPicPr>
            <a:picLocks noChangeAspect="1"/>
          </p:cNvPicPr>
          <p:nvPr/>
        </p:nvPicPr>
        <p:blipFill>
          <a:blip r:embed="rId7"/>
          <a:stretch>
            <a:fillRect/>
          </a:stretch>
        </p:blipFill>
        <p:spPr>
          <a:xfrm>
            <a:off x="7250679" y="4616134"/>
            <a:ext cx="1493649" cy="329213"/>
          </a:xfrm>
          <a:prstGeom prst="rect">
            <a:avLst/>
          </a:prstGeom>
        </p:spPr>
      </p:pic>
      <p:pic>
        <p:nvPicPr>
          <p:cNvPr id="6" name="Picture 5" descr="Timeline&#10;&#10;Description automatically generated">
            <a:extLst>
              <a:ext uri="{FF2B5EF4-FFF2-40B4-BE49-F238E27FC236}">
                <a16:creationId xmlns="" xmlns:a16="http://schemas.microsoft.com/office/drawing/2014/main" id="{8F6357EA-EA0F-45FF-8B93-47DE081D27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785" y="800208"/>
            <a:ext cx="4883735" cy="3560749"/>
          </a:xfrm>
          <a:prstGeom prst="rect">
            <a:avLst/>
          </a:prstGeom>
        </p:spPr>
      </p:pic>
      <p:sp>
        <p:nvSpPr>
          <p:cNvPr id="7" name="Rectangle 6">
            <a:extLst>
              <a:ext uri="{FF2B5EF4-FFF2-40B4-BE49-F238E27FC236}">
                <a16:creationId xmlns="" xmlns:a16="http://schemas.microsoft.com/office/drawing/2014/main" id="{C8E528D3-3E46-4D5D-8127-A0BD43CBF66E}"/>
              </a:ext>
            </a:extLst>
          </p:cNvPr>
          <p:cNvSpPr/>
          <p:nvPr/>
        </p:nvSpPr>
        <p:spPr>
          <a:xfrm>
            <a:off x="6137885" y="1512784"/>
            <a:ext cx="2225588" cy="2246769"/>
          </a:xfrm>
          <a:prstGeom prst="rect">
            <a:avLst/>
          </a:prstGeom>
        </p:spPr>
        <p:txBody>
          <a:bodyPr wrap="square">
            <a:spAutoFit/>
          </a:bodyPr>
          <a:lstStyle/>
          <a:p>
            <a:pPr marL="285750" indent="-285750">
              <a:buFont typeface="Arial" panose="020B0604020202020204" pitchFamily="34" charset="0"/>
              <a:buChar char="•"/>
            </a:pPr>
            <a:r>
              <a:rPr lang="en-GB" sz="2800" b="1" dirty="0">
                <a:solidFill>
                  <a:srgbClr val="44546A"/>
                </a:solidFill>
              </a:rPr>
              <a:t>Preparation</a:t>
            </a:r>
          </a:p>
          <a:p>
            <a:pPr marL="285750" indent="-285750">
              <a:buFont typeface="Arial" panose="020B0604020202020204" pitchFamily="34" charset="0"/>
              <a:buChar char="•"/>
            </a:pPr>
            <a:endParaRPr lang="en-GB" sz="2800" b="1" dirty="0">
              <a:solidFill>
                <a:srgbClr val="44546A"/>
              </a:solidFill>
            </a:endParaRPr>
          </a:p>
          <a:p>
            <a:pPr marL="285750" indent="-285750">
              <a:buFont typeface="Arial" panose="020B0604020202020204" pitchFamily="34" charset="0"/>
              <a:buChar char="•"/>
            </a:pPr>
            <a:r>
              <a:rPr lang="en-GB" sz="2800" b="1" dirty="0">
                <a:solidFill>
                  <a:srgbClr val="44546A"/>
                </a:solidFill>
              </a:rPr>
              <a:t>Definition </a:t>
            </a:r>
          </a:p>
          <a:p>
            <a:pPr marL="285750" indent="-285750">
              <a:buFont typeface="Arial" panose="020B0604020202020204" pitchFamily="34" charset="0"/>
              <a:buChar char="•"/>
            </a:pPr>
            <a:endParaRPr lang="en-GB" sz="2800" b="1" dirty="0">
              <a:solidFill>
                <a:srgbClr val="44546A"/>
              </a:solidFill>
            </a:endParaRPr>
          </a:p>
          <a:p>
            <a:pPr marL="285750" indent="-285750">
              <a:buFont typeface="Arial" panose="020B0604020202020204" pitchFamily="34" charset="0"/>
              <a:buChar char="•"/>
            </a:pPr>
            <a:r>
              <a:rPr lang="en-GB" sz="2800" b="1" dirty="0">
                <a:solidFill>
                  <a:srgbClr val="44546A"/>
                </a:solidFill>
              </a:rPr>
              <a:t>Execution</a:t>
            </a:r>
          </a:p>
        </p:txBody>
      </p:sp>
    </p:spTree>
    <p:extLst>
      <p:ext uri="{BB962C8B-B14F-4D97-AF65-F5344CB8AC3E}">
        <p14:creationId xmlns:p14="http://schemas.microsoft.com/office/powerpoint/2010/main" val="1478740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 xmlns:a16="http://schemas.microsoft.com/office/drawing/2014/main" id="{706C7D3E-8100-F049-ADEB-634BDAE169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21013" y="-1378336"/>
            <a:ext cx="3069164" cy="2478941"/>
          </a:xfrm>
          <a:prstGeom prst="rect">
            <a:avLst/>
          </a:prstGeom>
        </p:spPr>
      </p:pic>
      <p:sp>
        <p:nvSpPr>
          <p:cNvPr id="14" name="TextBox 13">
            <a:extLst>
              <a:ext uri="{FF2B5EF4-FFF2-40B4-BE49-F238E27FC236}">
                <a16:creationId xmlns="" xmlns:a16="http://schemas.microsoft.com/office/drawing/2014/main" id="{C4809DD8-A730-584D-BBDD-D42DA23A53DC}"/>
              </a:ext>
            </a:extLst>
          </p:cNvPr>
          <p:cNvSpPr txBox="1"/>
          <p:nvPr/>
        </p:nvSpPr>
        <p:spPr>
          <a:xfrm>
            <a:off x="1027671" y="348373"/>
            <a:ext cx="5439804" cy="523220"/>
          </a:xfrm>
          <a:prstGeom prst="rect">
            <a:avLst/>
          </a:prstGeom>
          <a:noFill/>
        </p:spPr>
        <p:txBody>
          <a:bodyPr wrap="square" rtlCol="0" anchor="t">
            <a:spAutoFit/>
          </a:bodyPr>
          <a:lstStyle/>
          <a:p>
            <a:pPr>
              <a:defRPr/>
            </a:pPr>
            <a:r>
              <a:rPr lang="en-GB" sz="2800" b="1" dirty="0">
                <a:solidFill>
                  <a:srgbClr val="1E4547"/>
                </a:solidFill>
                <a:cs typeface="Calibri" panose="020F0502020204030204" pitchFamily="34" charset="0"/>
              </a:rPr>
              <a:t>Weighting &amp; Scoring</a:t>
            </a:r>
            <a:endParaRPr lang="en-GB" sz="2800" dirty="0">
              <a:solidFill>
                <a:srgbClr val="830051"/>
              </a:solidFill>
              <a:cs typeface="Calibri" panose="020F0502020204030204" pitchFamily="34" charset="0"/>
            </a:endParaRPr>
          </a:p>
        </p:txBody>
      </p:sp>
      <p:cxnSp>
        <p:nvCxnSpPr>
          <p:cNvPr id="15" name="Straight Connector 14">
            <a:extLst>
              <a:ext uri="{FF2B5EF4-FFF2-40B4-BE49-F238E27FC236}">
                <a16:creationId xmlns="" xmlns:a16="http://schemas.microsoft.com/office/drawing/2014/main" id="{FAAE0761-5FDC-1A4A-8741-5F2CBD80A06D}"/>
              </a:ext>
            </a:extLst>
          </p:cNvPr>
          <p:cNvCxnSpPr>
            <a:cxnSpLocks/>
          </p:cNvCxnSpPr>
          <p:nvPr/>
        </p:nvCxnSpPr>
        <p:spPr>
          <a:xfrm>
            <a:off x="1128177" y="723888"/>
            <a:ext cx="761615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 xmlns:a16="http://schemas.microsoft.com/office/drawing/2014/main" id="{735184E8-661C-0448-A076-2A70BDE3D400}"/>
              </a:ext>
            </a:extLst>
          </p:cNvPr>
          <p:cNvSpPr/>
          <p:nvPr/>
        </p:nvSpPr>
        <p:spPr>
          <a:xfrm>
            <a:off x="0" y="4998202"/>
            <a:ext cx="9144000" cy="1452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FFFF"/>
              </a:solidFill>
            </a:endParaRPr>
          </a:p>
        </p:txBody>
      </p:sp>
      <p:pic>
        <p:nvPicPr>
          <p:cNvPr id="3" name="Picture 2"/>
          <p:cNvPicPr>
            <a:picLocks noChangeAspect="1"/>
          </p:cNvPicPr>
          <p:nvPr/>
        </p:nvPicPr>
        <p:blipFill>
          <a:blip r:embed="rId5"/>
          <a:stretch>
            <a:fillRect/>
          </a:stretch>
        </p:blipFill>
        <p:spPr>
          <a:xfrm>
            <a:off x="0" y="4427173"/>
            <a:ext cx="9144000" cy="707136"/>
          </a:xfrm>
          <a:prstGeom prst="rect">
            <a:avLst/>
          </a:prstGeom>
        </p:spPr>
      </p:pic>
      <p:pic>
        <p:nvPicPr>
          <p:cNvPr id="4" name="Picture 3"/>
          <p:cNvPicPr>
            <a:picLocks noChangeAspect="1"/>
          </p:cNvPicPr>
          <p:nvPr/>
        </p:nvPicPr>
        <p:blipFill>
          <a:blip r:embed="rId6"/>
          <a:stretch>
            <a:fillRect/>
          </a:stretch>
        </p:blipFill>
        <p:spPr>
          <a:xfrm>
            <a:off x="419785" y="4602703"/>
            <a:ext cx="3456732" cy="402371"/>
          </a:xfrm>
          <a:prstGeom prst="rect">
            <a:avLst/>
          </a:prstGeom>
        </p:spPr>
      </p:pic>
      <p:pic>
        <p:nvPicPr>
          <p:cNvPr id="5" name="Picture 4"/>
          <p:cNvPicPr>
            <a:picLocks noChangeAspect="1"/>
          </p:cNvPicPr>
          <p:nvPr/>
        </p:nvPicPr>
        <p:blipFill>
          <a:blip r:embed="rId7"/>
          <a:stretch>
            <a:fillRect/>
          </a:stretch>
        </p:blipFill>
        <p:spPr>
          <a:xfrm>
            <a:off x="7250679" y="4616134"/>
            <a:ext cx="1493649" cy="329213"/>
          </a:xfrm>
          <a:prstGeom prst="rect">
            <a:avLst/>
          </a:prstGeom>
        </p:spPr>
      </p:pic>
      <p:pic>
        <p:nvPicPr>
          <p:cNvPr id="2" name="Picture 1">
            <a:extLst>
              <a:ext uri="{FF2B5EF4-FFF2-40B4-BE49-F238E27FC236}">
                <a16:creationId xmlns="" xmlns:a16="http://schemas.microsoft.com/office/drawing/2014/main" id="{D89BBEA3-91E4-4E7B-A4E6-DA1EB32A6BE8}"/>
              </a:ext>
            </a:extLst>
          </p:cNvPr>
          <p:cNvPicPr>
            <a:picLocks noChangeAspect="1"/>
          </p:cNvPicPr>
          <p:nvPr/>
        </p:nvPicPr>
        <p:blipFill>
          <a:blip r:embed="rId8"/>
          <a:stretch>
            <a:fillRect/>
          </a:stretch>
        </p:blipFill>
        <p:spPr>
          <a:xfrm>
            <a:off x="174585" y="952019"/>
            <a:ext cx="5366123" cy="3394727"/>
          </a:xfrm>
          <a:prstGeom prst="rect">
            <a:avLst/>
          </a:prstGeom>
        </p:spPr>
      </p:pic>
      <p:sp>
        <p:nvSpPr>
          <p:cNvPr id="11" name="Rectangle 10">
            <a:extLst>
              <a:ext uri="{FF2B5EF4-FFF2-40B4-BE49-F238E27FC236}">
                <a16:creationId xmlns="" xmlns:a16="http://schemas.microsoft.com/office/drawing/2014/main" id="{FB3FC676-6358-408D-B26F-A33A47CFF635}"/>
              </a:ext>
            </a:extLst>
          </p:cNvPr>
          <p:cNvSpPr/>
          <p:nvPr/>
        </p:nvSpPr>
        <p:spPr>
          <a:xfrm>
            <a:off x="5674897" y="863549"/>
            <a:ext cx="3294517" cy="2554545"/>
          </a:xfrm>
          <a:prstGeom prst="rect">
            <a:avLst/>
          </a:prstGeom>
        </p:spPr>
        <p:txBody>
          <a:bodyPr wrap="square">
            <a:spAutoFit/>
          </a:bodyPr>
          <a:lstStyle/>
          <a:p>
            <a:pPr marL="285750" indent="-285750">
              <a:buFont typeface="Arial" panose="020B0604020202020204" pitchFamily="34" charset="0"/>
              <a:buChar char="•"/>
            </a:pPr>
            <a:r>
              <a:rPr lang="en-GB" sz="2000" b="1" dirty="0">
                <a:solidFill>
                  <a:srgbClr val="44546A"/>
                </a:solidFill>
              </a:rPr>
              <a:t>Tier 1: Initial Screening of Criteria - in or out</a:t>
            </a:r>
          </a:p>
          <a:p>
            <a:pPr marL="285750" indent="-285750">
              <a:buFont typeface="Arial" panose="020B0604020202020204" pitchFamily="34" charset="0"/>
              <a:buChar char="•"/>
            </a:pPr>
            <a:endParaRPr lang="en-GB" sz="2000" b="1" dirty="0">
              <a:solidFill>
                <a:srgbClr val="44546A"/>
              </a:solidFill>
            </a:endParaRPr>
          </a:p>
          <a:p>
            <a:pPr marL="285750" indent="-285750">
              <a:buFont typeface="Arial" panose="020B0604020202020204" pitchFamily="34" charset="0"/>
              <a:buChar char="•"/>
            </a:pPr>
            <a:r>
              <a:rPr lang="en-GB" sz="2000" b="1" dirty="0">
                <a:solidFill>
                  <a:srgbClr val="44546A"/>
                </a:solidFill>
              </a:rPr>
              <a:t>Tier 2</a:t>
            </a:r>
            <a:r>
              <a:rPr lang="en-GB" sz="2000" b="1">
                <a:solidFill>
                  <a:srgbClr val="44546A"/>
                </a:solidFill>
              </a:rPr>
              <a:t>: </a:t>
            </a:r>
            <a:r>
              <a:rPr lang="en-GB" sz="2000" b="1" smtClean="0">
                <a:solidFill>
                  <a:srgbClr val="44546A"/>
                </a:solidFill>
              </a:rPr>
              <a:t>Professional </a:t>
            </a:r>
            <a:r>
              <a:rPr lang="en-GB" sz="2000" b="1" dirty="0">
                <a:solidFill>
                  <a:srgbClr val="44546A"/>
                </a:solidFill>
              </a:rPr>
              <a:t>Judgment on Weighting *</a:t>
            </a:r>
          </a:p>
          <a:p>
            <a:pPr marL="285750" indent="-285750">
              <a:buFont typeface="Arial" panose="020B0604020202020204" pitchFamily="34" charset="0"/>
              <a:buChar char="•"/>
            </a:pPr>
            <a:endParaRPr lang="en-GB" sz="2000" b="1" dirty="0">
              <a:solidFill>
                <a:srgbClr val="44546A"/>
              </a:solidFill>
            </a:endParaRPr>
          </a:p>
          <a:p>
            <a:pPr marL="285750" indent="-285750">
              <a:buFont typeface="Arial" panose="020B0604020202020204" pitchFamily="34" charset="0"/>
              <a:buChar char="•"/>
            </a:pPr>
            <a:r>
              <a:rPr lang="en-GB" sz="2000" b="1" dirty="0">
                <a:solidFill>
                  <a:srgbClr val="44546A"/>
                </a:solidFill>
              </a:rPr>
              <a:t>Tier 3: Detailed Numerical Scoring / Modelling </a:t>
            </a:r>
          </a:p>
        </p:txBody>
      </p:sp>
      <p:sp>
        <p:nvSpPr>
          <p:cNvPr id="6" name="TextBox 5">
            <a:extLst>
              <a:ext uri="{FF2B5EF4-FFF2-40B4-BE49-F238E27FC236}">
                <a16:creationId xmlns="" xmlns:a16="http://schemas.microsoft.com/office/drawing/2014/main" id="{331F91AE-9A5D-4A6B-A890-FFAF534EB70F}"/>
              </a:ext>
            </a:extLst>
          </p:cNvPr>
          <p:cNvSpPr txBox="1"/>
          <p:nvPr/>
        </p:nvSpPr>
        <p:spPr>
          <a:xfrm>
            <a:off x="5787439" y="3978824"/>
            <a:ext cx="3069431" cy="400110"/>
          </a:xfrm>
          <a:prstGeom prst="rect">
            <a:avLst/>
          </a:prstGeom>
          <a:noFill/>
        </p:spPr>
        <p:txBody>
          <a:bodyPr wrap="square" rtlCol="0">
            <a:spAutoFit/>
          </a:bodyPr>
          <a:lstStyle/>
          <a:p>
            <a:r>
              <a:rPr lang="en-GB" sz="1000" b="1" dirty="0">
                <a:solidFill>
                  <a:srgbClr val="44546A"/>
                </a:solidFill>
              </a:rPr>
              <a:t>* Wide range of stakeholder feedback will be taken into consideration when setting criteria weightings</a:t>
            </a:r>
          </a:p>
        </p:txBody>
      </p:sp>
    </p:spTree>
    <p:extLst>
      <p:ext uri="{BB962C8B-B14F-4D97-AF65-F5344CB8AC3E}">
        <p14:creationId xmlns:p14="http://schemas.microsoft.com/office/powerpoint/2010/main" val="1843949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 xmlns:a16="http://schemas.microsoft.com/office/drawing/2014/main" id="{706C7D3E-8100-F049-ADEB-634BDAE169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21013" y="-1378336"/>
            <a:ext cx="3069164" cy="2478941"/>
          </a:xfrm>
          <a:prstGeom prst="rect">
            <a:avLst/>
          </a:prstGeom>
        </p:spPr>
      </p:pic>
      <p:sp>
        <p:nvSpPr>
          <p:cNvPr id="14" name="TextBox 13">
            <a:extLst>
              <a:ext uri="{FF2B5EF4-FFF2-40B4-BE49-F238E27FC236}">
                <a16:creationId xmlns="" xmlns:a16="http://schemas.microsoft.com/office/drawing/2014/main" id="{C4809DD8-A730-584D-BBDD-D42DA23A53DC}"/>
              </a:ext>
            </a:extLst>
          </p:cNvPr>
          <p:cNvSpPr txBox="1"/>
          <p:nvPr/>
        </p:nvSpPr>
        <p:spPr>
          <a:xfrm>
            <a:off x="1027671" y="265304"/>
            <a:ext cx="7870266" cy="954107"/>
          </a:xfrm>
          <a:prstGeom prst="rect">
            <a:avLst/>
          </a:prstGeom>
          <a:noFill/>
        </p:spPr>
        <p:txBody>
          <a:bodyPr wrap="square" rtlCol="0" anchor="t">
            <a:spAutoFit/>
          </a:bodyPr>
          <a:lstStyle/>
          <a:p>
            <a:pPr>
              <a:defRPr/>
            </a:pPr>
            <a:r>
              <a:rPr lang="en-GB" sz="2800" b="1" dirty="0">
                <a:solidFill>
                  <a:srgbClr val="1E4547"/>
                </a:solidFill>
                <a:cs typeface="Calibri" panose="020F0502020204030204" pitchFamily="34" charset="0"/>
              </a:rPr>
              <a:t>Draft Criteria for Stakeholder Consideration</a:t>
            </a:r>
          </a:p>
          <a:p>
            <a:pPr>
              <a:defRPr/>
            </a:pPr>
            <a:endParaRPr lang="en-GB" sz="2800" dirty="0">
              <a:solidFill>
                <a:srgbClr val="830051"/>
              </a:solidFill>
              <a:cs typeface="Calibri" panose="020F0502020204030204" pitchFamily="34" charset="0"/>
            </a:endParaRPr>
          </a:p>
        </p:txBody>
      </p:sp>
      <p:cxnSp>
        <p:nvCxnSpPr>
          <p:cNvPr id="15" name="Straight Connector 14">
            <a:extLst>
              <a:ext uri="{FF2B5EF4-FFF2-40B4-BE49-F238E27FC236}">
                <a16:creationId xmlns="" xmlns:a16="http://schemas.microsoft.com/office/drawing/2014/main" id="{FAAE0761-5FDC-1A4A-8741-5F2CBD80A06D}"/>
              </a:ext>
            </a:extLst>
          </p:cNvPr>
          <p:cNvCxnSpPr>
            <a:cxnSpLocks/>
          </p:cNvCxnSpPr>
          <p:nvPr/>
        </p:nvCxnSpPr>
        <p:spPr>
          <a:xfrm>
            <a:off x="1128177" y="723888"/>
            <a:ext cx="761615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 xmlns:a16="http://schemas.microsoft.com/office/drawing/2014/main" id="{735184E8-661C-0448-A076-2A70BDE3D400}"/>
              </a:ext>
            </a:extLst>
          </p:cNvPr>
          <p:cNvSpPr/>
          <p:nvPr/>
        </p:nvSpPr>
        <p:spPr>
          <a:xfrm>
            <a:off x="0" y="4998202"/>
            <a:ext cx="9144000" cy="1452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FFFF"/>
              </a:solidFill>
            </a:endParaRPr>
          </a:p>
        </p:txBody>
      </p:sp>
      <p:pic>
        <p:nvPicPr>
          <p:cNvPr id="3" name="Picture 2"/>
          <p:cNvPicPr>
            <a:picLocks noChangeAspect="1"/>
          </p:cNvPicPr>
          <p:nvPr/>
        </p:nvPicPr>
        <p:blipFill>
          <a:blip r:embed="rId5"/>
          <a:stretch>
            <a:fillRect/>
          </a:stretch>
        </p:blipFill>
        <p:spPr>
          <a:xfrm>
            <a:off x="0" y="4427173"/>
            <a:ext cx="9144000" cy="707136"/>
          </a:xfrm>
          <a:prstGeom prst="rect">
            <a:avLst/>
          </a:prstGeom>
        </p:spPr>
      </p:pic>
      <p:pic>
        <p:nvPicPr>
          <p:cNvPr id="4" name="Picture 3"/>
          <p:cNvPicPr>
            <a:picLocks noChangeAspect="1"/>
          </p:cNvPicPr>
          <p:nvPr/>
        </p:nvPicPr>
        <p:blipFill>
          <a:blip r:embed="rId6"/>
          <a:stretch>
            <a:fillRect/>
          </a:stretch>
        </p:blipFill>
        <p:spPr>
          <a:xfrm>
            <a:off x="419785" y="4602703"/>
            <a:ext cx="3456732" cy="402371"/>
          </a:xfrm>
          <a:prstGeom prst="rect">
            <a:avLst/>
          </a:prstGeom>
        </p:spPr>
      </p:pic>
      <p:pic>
        <p:nvPicPr>
          <p:cNvPr id="5" name="Picture 4"/>
          <p:cNvPicPr>
            <a:picLocks noChangeAspect="1"/>
          </p:cNvPicPr>
          <p:nvPr/>
        </p:nvPicPr>
        <p:blipFill>
          <a:blip r:embed="rId7"/>
          <a:stretch>
            <a:fillRect/>
          </a:stretch>
        </p:blipFill>
        <p:spPr>
          <a:xfrm>
            <a:off x="7250679" y="4616134"/>
            <a:ext cx="1493649" cy="329213"/>
          </a:xfrm>
          <a:prstGeom prst="rect">
            <a:avLst/>
          </a:prstGeom>
        </p:spPr>
      </p:pic>
      <p:sp>
        <p:nvSpPr>
          <p:cNvPr id="11" name="Rectangle 10">
            <a:extLst>
              <a:ext uri="{FF2B5EF4-FFF2-40B4-BE49-F238E27FC236}">
                <a16:creationId xmlns="" xmlns:a16="http://schemas.microsoft.com/office/drawing/2014/main" id="{FB3FC676-6358-408D-B26F-A33A47CFF635}"/>
              </a:ext>
            </a:extLst>
          </p:cNvPr>
          <p:cNvSpPr/>
          <p:nvPr/>
        </p:nvSpPr>
        <p:spPr>
          <a:xfrm>
            <a:off x="5603420" y="1247108"/>
            <a:ext cx="3294517" cy="2246769"/>
          </a:xfrm>
          <a:prstGeom prst="rect">
            <a:avLst/>
          </a:prstGeom>
        </p:spPr>
        <p:txBody>
          <a:bodyPr wrap="square">
            <a:spAutoFit/>
          </a:bodyPr>
          <a:lstStyle/>
          <a:p>
            <a:pPr marL="285750" indent="-285750">
              <a:buFont typeface="Arial" panose="020B0604020202020204" pitchFamily="34" charset="0"/>
              <a:buChar char="•"/>
            </a:pPr>
            <a:r>
              <a:rPr lang="en-GB" sz="2000" b="1" dirty="0">
                <a:solidFill>
                  <a:srgbClr val="44546A"/>
                </a:solidFill>
              </a:rPr>
              <a:t>Review Draft Criteria (spreadsheet)</a:t>
            </a:r>
          </a:p>
          <a:p>
            <a:pPr marL="285750" indent="-285750">
              <a:buFont typeface="Arial" panose="020B0604020202020204" pitchFamily="34" charset="0"/>
              <a:buChar char="•"/>
            </a:pPr>
            <a:endParaRPr lang="en-GB" sz="2000" b="1" dirty="0">
              <a:solidFill>
                <a:srgbClr val="44546A"/>
              </a:solidFill>
            </a:endParaRPr>
          </a:p>
          <a:p>
            <a:pPr marL="285750" indent="-285750">
              <a:buFont typeface="Arial" panose="020B0604020202020204" pitchFamily="34" charset="0"/>
              <a:buChar char="•"/>
            </a:pPr>
            <a:r>
              <a:rPr lang="en-GB" sz="2000" b="1" dirty="0">
                <a:solidFill>
                  <a:srgbClr val="44546A"/>
                </a:solidFill>
              </a:rPr>
              <a:t>Discuss Weightings</a:t>
            </a:r>
          </a:p>
          <a:p>
            <a:pPr marL="285750" indent="-285750">
              <a:buFont typeface="Arial" panose="020B0604020202020204" pitchFamily="34" charset="0"/>
              <a:buChar char="•"/>
            </a:pPr>
            <a:endParaRPr lang="en-GB" sz="2000" b="1" dirty="0">
              <a:solidFill>
                <a:srgbClr val="44546A"/>
              </a:solidFill>
            </a:endParaRPr>
          </a:p>
          <a:p>
            <a:pPr marL="285750" indent="-285750">
              <a:buFont typeface="Arial" panose="020B0604020202020204" pitchFamily="34" charset="0"/>
              <a:buChar char="•"/>
            </a:pPr>
            <a:r>
              <a:rPr lang="en-GB" sz="2000" b="1" dirty="0">
                <a:solidFill>
                  <a:srgbClr val="44546A"/>
                </a:solidFill>
              </a:rPr>
              <a:t>Feedback on Criteria &amp; Weightings</a:t>
            </a:r>
          </a:p>
        </p:txBody>
      </p:sp>
      <p:pic>
        <p:nvPicPr>
          <p:cNvPr id="2" name="Picture 1">
            <a:extLst>
              <a:ext uri="{FF2B5EF4-FFF2-40B4-BE49-F238E27FC236}">
                <a16:creationId xmlns="" xmlns:a16="http://schemas.microsoft.com/office/drawing/2014/main" id="{89AC4A9A-FDD4-4160-89EF-E7399722A21C}"/>
              </a:ext>
            </a:extLst>
          </p:cNvPr>
          <p:cNvPicPr>
            <a:picLocks noChangeAspect="1"/>
          </p:cNvPicPr>
          <p:nvPr/>
        </p:nvPicPr>
        <p:blipFill>
          <a:blip r:embed="rId8"/>
          <a:stretch>
            <a:fillRect/>
          </a:stretch>
        </p:blipFill>
        <p:spPr>
          <a:xfrm>
            <a:off x="1513851" y="871593"/>
            <a:ext cx="3198182" cy="3468523"/>
          </a:xfrm>
          <a:prstGeom prst="rect">
            <a:avLst/>
          </a:prstGeom>
        </p:spPr>
      </p:pic>
    </p:spTree>
    <p:extLst>
      <p:ext uri="{BB962C8B-B14F-4D97-AF65-F5344CB8AC3E}">
        <p14:creationId xmlns:p14="http://schemas.microsoft.com/office/powerpoint/2010/main" val="3733749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phic 28">
            <a:extLst>
              <a:ext uri="{FF2B5EF4-FFF2-40B4-BE49-F238E27FC236}">
                <a16:creationId xmlns="" xmlns:a16="http://schemas.microsoft.com/office/drawing/2014/main" id="{6C7D08DF-2419-174B-B93A-2BB214FCB5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21013" y="-1378336"/>
            <a:ext cx="3069164" cy="2478941"/>
          </a:xfrm>
          <a:prstGeom prst="rect">
            <a:avLst/>
          </a:prstGeom>
        </p:spPr>
      </p:pic>
      <p:sp>
        <p:nvSpPr>
          <p:cNvPr id="14" name="TextBox 13">
            <a:extLst>
              <a:ext uri="{FF2B5EF4-FFF2-40B4-BE49-F238E27FC236}">
                <a16:creationId xmlns="" xmlns:a16="http://schemas.microsoft.com/office/drawing/2014/main" id="{C4809DD8-A730-584D-BBDD-D42DA23A53DC}"/>
              </a:ext>
            </a:extLst>
          </p:cNvPr>
          <p:cNvSpPr txBox="1"/>
          <p:nvPr/>
        </p:nvSpPr>
        <p:spPr>
          <a:xfrm>
            <a:off x="1027671" y="348373"/>
            <a:ext cx="6072565" cy="430887"/>
          </a:xfrm>
          <a:prstGeom prst="rect">
            <a:avLst/>
          </a:prstGeom>
          <a:noFill/>
        </p:spPr>
        <p:txBody>
          <a:bodyPr wrap="square" rtlCol="0" anchor="t">
            <a:spAutoFit/>
          </a:bodyPr>
          <a:lstStyle/>
          <a:p>
            <a:pPr>
              <a:defRPr/>
            </a:pPr>
            <a:r>
              <a:rPr lang="en-GB" sz="2200" b="1" dirty="0">
                <a:solidFill>
                  <a:srgbClr val="1E4547"/>
                </a:solidFill>
                <a:cs typeface="Calibri" panose="020F0502020204030204" pitchFamily="34" charset="0"/>
              </a:rPr>
              <a:t>Next Steps</a:t>
            </a:r>
            <a:endParaRPr lang="en-GB" sz="2200" dirty="0">
              <a:solidFill>
                <a:srgbClr val="830051"/>
              </a:solidFill>
              <a:highlight>
                <a:srgbClr val="FFFF00"/>
              </a:highlight>
              <a:cs typeface="Calibri" panose="020F0502020204030204" pitchFamily="34" charset="0"/>
            </a:endParaRPr>
          </a:p>
        </p:txBody>
      </p:sp>
      <p:cxnSp>
        <p:nvCxnSpPr>
          <p:cNvPr id="15" name="Straight Connector 14">
            <a:extLst>
              <a:ext uri="{FF2B5EF4-FFF2-40B4-BE49-F238E27FC236}">
                <a16:creationId xmlns="" xmlns:a16="http://schemas.microsoft.com/office/drawing/2014/main" id="{FAAE0761-5FDC-1A4A-8741-5F2CBD80A06D}"/>
              </a:ext>
            </a:extLst>
          </p:cNvPr>
          <p:cNvCxnSpPr>
            <a:cxnSpLocks/>
          </p:cNvCxnSpPr>
          <p:nvPr/>
        </p:nvCxnSpPr>
        <p:spPr>
          <a:xfrm>
            <a:off x="1184250" y="733791"/>
            <a:ext cx="761615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 xmlns:a16="http://schemas.microsoft.com/office/drawing/2014/main" id="{6FA9A593-3334-AC4A-A599-4E5681112877}"/>
              </a:ext>
            </a:extLst>
          </p:cNvPr>
          <p:cNvSpPr txBox="1">
            <a:spLocks/>
          </p:cNvSpPr>
          <p:nvPr/>
        </p:nvSpPr>
        <p:spPr>
          <a:xfrm>
            <a:off x="1681112" y="1385391"/>
            <a:ext cx="5781775" cy="31622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endParaRPr lang="en-GB" sz="1600" dirty="0">
              <a:solidFill>
                <a:srgbClr val="1E4547"/>
              </a:solidFill>
            </a:endParaRPr>
          </a:p>
        </p:txBody>
      </p:sp>
      <p:sp>
        <p:nvSpPr>
          <p:cNvPr id="22" name="Rectangle 21">
            <a:extLst>
              <a:ext uri="{FF2B5EF4-FFF2-40B4-BE49-F238E27FC236}">
                <a16:creationId xmlns="" xmlns:a16="http://schemas.microsoft.com/office/drawing/2014/main" id="{735184E8-661C-0448-A076-2A70BDE3D400}"/>
              </a:ext>
            </a:extLst>
          </p:cNvPr>
          <p:cNvSpPr/>
          <p:nvPr/>
        </p:nvSpPr>
        <p:spPr>
          <a:xfrm>
            <a:off x="0" y="4998202"/>
            <a:ext cx="9144000" cy="1452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4" name="Group 3"/>
          <p:cNvGrpSpPr/>
          <p:nvPr/>
        </p:nvGrpSpPr>
        <p:grpSpPr>
          <a:xfrm>
            <a:off x="3862308" y="1557426"/>
            <a:ext cx="1644269" cy="1440434"/>
            <a:chOff x="3862308" y="1641926"/>
            <a:chExt cx="1644269" cy="1440434"/>
          </a:xfrm>
        </p:grpSpPr>
        <p:pic>
          <p:nvPicPr>
            <p:cNvPr id="31" name="Picture 30">
              <a:extLst>
                <a:ext uri="{FF2B5EF4-FFF2-40B4-BE49-F238E27FC236}">
                  <a16:creationId xmlns="" xmlns:a16="http://schemas.microsoft.com/office/drawing/2014/main" id="{6BCB31E1-FC15-4B40-97F6-4B0E0D46FC6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62308" y="1641926"/>
              <a:ext cx="1644269" cy="1440434"/>
            </a:xfrm>
            <a:prstGeom prst="rect">
              <a:avLst/>
            </a:prstGeom>
          </p:spPr>
        </p:pic>
        <p:sp>
          <p:nvSpPr>
            <p:cNvPr id="25" name="TextBox 24">
              <a:extLst>
                <a:ext uri="{FF2B5EF4-FFF2-40B4-BE49-F238E27FC236}">
                  <a16:creationId xmlns="" xmlns:a16="http://schemas.microsoft.com/office/drawing/2014/main" id="{A0C43098-28A1-894A-89C6-AEF741EFB0DD}"/>
                </a:ext>
              </a:extLst>
            </p:cNvPr>
            <p:cNvSpPr txBox="1"/>
            <p:nvPr/>
          </p:nvSpPr>
          <p:spPr>
            <a:xfrm>
              <a:off x="4026877" y="2340079"/>
              <a:ext cx="1090246" cy="461665"/>
            </a:xfrm>
            <a:prstGeom prst="rect">
              <a:avLst/>
            </a:prstGeom>
            <a:noFill/>
          </p:spPr>
          <p:txBody>
            <a:bodyPr wrap="square" lIns="0" tIns="0" rIns="0" bIns="0">
              <a:spAutoFit/>
            </a:bodyPr>
            <a:lstStyle/>
            <a:p>
              <a:pPr algn="ctr"/>
              <a:r>
                <a:rPr lang="en-US" sz="1000" b="1" dirty="0">
                  <a:solidFill>
                    <a:srgbClr val="1E4547"/>
                  </a:solidFill>
                </a:rPr>
                <a:t>Evaluation </a:t>
              </a:r>
              <a:br>
                <a:rPr lang="en-US" sz="1000" b="1" dirty="0">
                  <a:solidFill>
                    <a:srgbClr val="1E4547"/>
                  </a:solidFill>
                </a:rPr>
              </a:br>
              <a:r>
                <a:rPr lang="en-US" sz="1000" b="1" dirty="0">
                  <a:solidFill>
                    <a:srgbClr val="1E4547"/>
                  </a:solidFill>
                </a:rPr>
                <a:t>Criteria &amp; </a:t>
              </a:r>
            </a:p>
            <a:p>
              <a:pPr algn="ctr"/>
              <a:r>
                <a:rPr lang="en-US" sz="1000" b="1" dirty="0">
                  <a:solidFill>
                    <a:srgbClr val="1E4547"/>
                  </a:solidFill>
                </a:rPr>
                <a:t>Weighting</a:t>
              </a:r>
            </a:p>
          </p:txBody>
        </p:sp>
        <p:cxnSp>
          <p:nvCxnSpPr>
            <p:cNvPr id="30" name="Straight Connector 29">
              <a:extLst>
                <a:ext uri="{FF2B5EF4-FFF2-40B4-BE49-F238E27FC236}">
                  <a16:creationId xmlns="" xmlns:a16="http://schemas.microsoft.com/office/drawing/2014/main" id="{78EB2A58-50E7-FE4F-801A-258E9C5DF83A}"/>
                </a:ext>
              </a:extLst>
            </p:cNvPr>
            <p:cNvCxnSpPr/>
            <p:nvPr/>
          </p:nvCxnSpPr>
          <p:spPr>
            <a:xfrm>
              <a:off x="4085912" y="2330450"/>
              <a:ext cx="996950" cy="0"/>
            </a:xfrm>
            <a:prstGeom prst="line">
              <a:avLst/>
            </a:prstGeom>
            <a:ln w="6350">
              <a:solidFill>
                <a:srgbClr val="3D4F59"/>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 xmlns:a16="http://schemas.microsoft.com/office/drawing/2014/main" id="{A2637D0F-0EA8-5F42-B554-3663F58D2D3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313671" y="1884898"/>
              <a:ext cx="523666" cy="397986"/>
            </a:xfrm>
            <a:prstGeom prst="rect">
              <a:avLst/>
            </a:prstGeom>
          </p:spPr>
        </p:pic>
      </p:grpSp>
      <p:grpSp>
        <p:nvGrpSpPr>
          <p:cNvPr id="6" name="Group 5"/>
          <p:cNvGrpSpPr/>
          <p:nvPr/>
        </p:nvGrpSpPr>
        <p:grpSpPr>
          <a:xfrm>
            <a:off x="5842844" y="1557426"/>
            <a:ext cx="1644269" cy="1440434"/>
            <a:chOff x="5842844" y="1641926"/>
            <a:chExt cx="1644269" cy="1440434"/>
          </a:xfrm>
        </p:grpSpPr>
        <p:pic>
          <p:nvPicPr>
            <p:cNvPr id="34" name="Picture 33">
              <a:extLst>
                <a:ext uri="{FF2B5EF4-FFF2-40B4-BE49-F238E27FC236}">
                  <a16:creationId xmlns="" xmlns:a16="http://schemas.microsoft.com/office/drawing/2014/main" id="{5FC1B18B-BC13-544F-8760-6094D5830C4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842844" y="1641926"/>
              <a:ext cx="1644269" cy="1440434"/>
            </a:xfrm>
            <a:prstGeom prst="rect">
              <a:avLst/>
            </a:prstGeom>
          </p:spPr>
        </p:pic>
        <p:sp>
          <p:nvSpPr>
            <p:cNvPr id="27" name="TextBox 26">
              <a:extLst>
                <a:ext uri="{FF2B5EF4-FFF2-40B4-BE49-F238E27FC236}">
                  <a16:creationId xmlns="" xmlns:a16="http://schemas.microsoft.com/office/drawing/2014/main" id="{C9D0752D-5F47-3B4A-BD83-F7E5FC81328C}"/>
                </a:ext>
              </a:extLst>
            </p:cNvPr>
            <p:cNvSpPr txBox="1"/>
            <p:nvPr/>
          </p:nvSpPr>
          <p:spPr>
            <a:xfrm>
              <a:off x="6009990" y="2340079"/>
              <a:ext cx="1090246" cy="307777"/>
            </a:xfrm>
            <a:prstGeom prst="rect">
              <a:avLst/>
            </a:prstGeom>
            <a:noFill/>
          </p:spPr>
          <p:txBody>
            <a:bodyPr wrap="square" lIns="0" tIns="0" rIns="0" bIns="0">
              <a:spAutoFit/>
            </a:bodyPr>
            <a:lstStyle/>
            <a:p>
              <a:pPr algn="ctr"/>
              <a:r>
                <a:rPr lang="en-US" sz="1000" b="1" dirty="0">
                  <a:solidFill>
                    <a:srgbClr val="1E4547"/>
                  </a:solidFill>
                </a:rPr>
                <a:t>Scoring of </a:t>
              </a:r>
              <a:br>
                <a:rPr lang="en-US" sz="1000" b="1" dirty="0">
                  <a:solidFill>
                    <a:srgbClr val="1E4547"/>
                  </a:solidFill>
                </a:rPr>
              </a:br>
              <a:r>
                <a:rPr lang="en-US" sz="1000" b="1" dirty="0">
                  <a:solidFill>
                    <a:srgbClr val="1E4547"/>
                  </a:solidFill>
                </a:rPr>
                <a:t>Criteria</a:t>
              </a:r>
            </a:p>
          </p:txBody>
        </p:sp>
        <p:cxnSp>
          <p:nvCxnSpPr>
            <p:cNvPr id="32" name="Straight Connector 31">
              <a:extLst>
                <a:ext uri="{FF2B5EF4-FFF2-40B4-BE49-F238E27FC236}">
                  <a16:creationId xmlns="" xmlns:a16="http://schemas.microsoft.com/office/drawing/2014/main" id="{E8E3E71B-DEC0-104F-981F-CC9D15853068}"/>
                </a:ext>
              </a:extLst>
            </p:cNvPr>
            <p:cNvCxnSpPr/>
            <p:nvPr/>
          </p:nvCxnSpPr>
          <p:spPr>
            <a:xfrm>
              <a:off x="6061468" y="2330450"/>
              <a:ext cx="996950" cy="0"/>
            </a:xfrm>
            <a:prstGeom prst="line">
              <a:avLst/>
            </a:prstGeom>
            <a:ln w="6350">
              <a:solidFill>
                <a:srgbClr val="3D4F59"/>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 xmlns:a16="http://schemas.microsoft.com/office/drawing/2014/main" id="{1D60D6BF-CCC2-E44D-96DD-77B07ED1FEC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234111" y="1884898"/>
              <a:ext cx="637864" cy="347926"/>
            </a:xfrm>
            <a:prstGeom prst="rect">
              <a:avLst/>
            </a:prstGeom>
          </p:spPr>
        </p:pic>
      </p:grpSp>
      <p:grpSp>
        <p:nvGrpSpPr>
          <p:cNvPr id="2" name="Group 1"/>
          <p:cNvGrpSpPr/>
          <p:nvPr/>
        </p:nvGrpSpPr>
        <p:grpSpPr>
          <a:xfrm>
            <a:off x="1912664" y="1551538"/>
            <a:ext cx="1630680" cy="1440434"/>
            <a:chOff x="1912664" y="1636038"/>
            <a:chExt cx="1630680" cy="1440434"/>
          </a:xfrm>
        </p:grpSpPr>
        <p:pic>
          <p:nvPicPr>
            <p:cNvPr id="3" name="Picture 2" descr="Shape, circle&#10;&#10;Description automatically generated">
              <a:extLst>
                <a:ext uri="{FF2B5EF4-FFF2-40B4-BE49-F238E27FC236}">
                  <a16:creationId xmlns="" xmlns:a16="http://schemas.microsoft.com/office/drawing/2014/main" id="{B8C5D3A6-AD25-9E4A-87FC-E8F4EF06A39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12664" y="1636038"/>
              <a:ext cx="1630680" cy="1440434"/>
            </a:xfrm>
            <a:prstGeom prst="rect">
              <a:avLst/>
            </a:prstGeom>
          </p:spPr>
        </p:pic>
        <p:sp>
          <p:nvSpPr>
            <p:cNvPr id="24" name="TextBox 23">
              <a:extLst>
                <a:ext uri="{FF2B5EF4-FFF2-40B4-BE49-F238E27FC236}">
                  <a16:creationId xmlns="" xmlns:a16="http://schemas.microsoft.com/office/drawing/2014/main" id="{FB1A0EF9-F0D8-C448-AF29-65DBD7C5F2BF}"/>
                </a:ext>
              </a:extLst>
            </p:cNvPr>
            <p:cNvSpPr txBox="1"/>
            <p:nvPr/>
          </p:nvSpPr>
          <p:spPr>
            <a:xfrm>
              <a:off x="2085806" y="2340079"/>
              <a:ext cx="1090246" cy="307777"/>
            </a:xfrm>
            <a:prstGeom prst="rect">
              <a:avLst/>
            </a:prstGeom>
            <a:noFill/>
          </p:spPr>
          <p:txBody>
            <a:bodyPr wrap="square" lIns="0" tIns="0" rIns="0" bIns="0">
              <a:spAutoFit/>
            </a:bodyPr>
            <a:lstStyle/>
            <a:p>
              <a:pPr algn="ctr"/>
              <a:r>
                <a:rPr lang="en-US" sz="1000" b="1" dirty="0">
                  <a:solidFill>
                    <a:srgbClr val="1E4547"/>
                  </a:solidFill>
                </a:rPr>
                <a:t>Options for Assessment</a:t>
              </a:r>
            </a:p>
          </p:txBody>
        </p:sp>
        <p:cxnSp>
          <p:nvCxnSpPr>
            <p:cNvPr id="33" name="Straight Connector 32">
              <a:extLst>
                <a:ext uri="{FF2B5EF4-FFF2-40B4-BE49-F238E27FC236}">
                  <a16:creationId xmlns="" xmlns:a16="http://schemas.microsoft.com/office/drawing/2014/main" id="{2F0FC1C2-BCA5-F24C-B08A-7C3187C78E88}"/>
                </a:ext>
              </a:extLst>
            </p:cNvPr>
            <p:cNvCxnSpPr/>
            <p:nvPr/>
          </p:nvCxnSpPr>
          <p:spPr>
            <a:xfrm>
              <a:off x="2131880" y="2330450"/>
              <a:ext cx="996950" cy="0"/>
            </a:xfrm>
            <a:prstGeom prst="line">
              <a:avLst/>
            </a:prstGeom>
            <a:ln w="6350">
              <a:solidFill>
                <a:srgbClr val="3D4F59"/>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 xmlns:a16="http://schemas.microsoft.com/office/drawing/2014/main" id="{06944616-77CB-4840-90B1-2D6330063EC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2343431" y="1873679"/>
              <a:ext cx="538426" cy="409204"/>
            </a:xfrm>
            <a:prstGeom prst="rect">
              <a:avLst/>
            </a:prstGeom>
          </p:spPr>
        </p:pic>
      </p:grpSp>
      <p:sp>
        <p:nvSpPr>
          <p:cNvPr id="23" name="Graphic 14">
            <a:extLst>
              <a:ext uri="{FF2B5EF4-FFF2-40B4-BE49-F238E27FC236}">
                <a16:creationId xmlns="" xmlns:a16="http://schemas.microsoft.com/office/drawing/2014/main" id="{D6965880-7D80-4B73-9425-A29591011AFF}"/>
              </a:ext>
            </a:extLst>
          </p:cNvPr>
          <p:cNvSpPr/>
          <p:nvPr/>
        </p:nvSpPr>
        <p:spPr>
          <a:xfrm>
            <a:off x="2881857" y="972477"/>
            <a:ext cx="965122" cy="304848"/>
          </a:xfrm>
          <a:custGeom>
            <a:avLst/>
            <a:gdLst>
              <a:gd name="connsiteX0" fmla="*/ 0 w 1977390"/>
              <a:gd name="connsiteY0" fmla="*/ 2383008 h 2383008"/>
              <a:gd name="connsiteX1" fmla="*/ 1430946 w 1977390"/>
              <a:gd name="connsiteY1" fmla="*/ 2383008 h 2383008"/>
              <a:gd name="connsiteX2" fmla="*/ 1977390 w 1977390"/>
              <a:gd name="connsiteY2" fmla="*/ 1836564 h 2383008"/>
              <a:gd name="connsiteX3" fmla="*/ 1977390 w 1977390"/>
              <a:gd name="connsiteY3" fmla="*/ 0 h 2383008"/>
              <a:gd name="connsiteX4" fmla="*/ 0 w 1977390"/>
              <a:gd name="connsiteY4" fmla="*/ 0 h 2383008"/>
              <a:gd name="connsiteX0" fmla="*/ 0 w 1977390"/>
              <a:gd name="connsiteY0" fmla="*/ 2383008 h 2383008"/>
              <a:gd name="connsiteX1" fmla="*/ 1430946 w 1977390"/>
              <a:gd name="connsiteY1" fmla="*/ 2383008 h 2383008"/>
              <a:gd name="connsiteX2" fmla="*/ 1977390 w 1977390"/>
              <a:gd name="connsiteY2" fmla="*/ 1836564 h 2383008"/>
              <a:gd name="connsiteX3" fmla="*/ 1977390 w 1977390"/>
              <a:gd name="connsiteY3" fmla="*/ 266700 h 2383008"/>
              <a:gd name="connsiteX4" fmla="*/ 0 w 1977390"/>
              <a:gd name="connsiteY4" fmla="*/ 0 h 2383008"/>
              <a:gd name="connsiteX5" fmla="*/ 0 w 1977390"/>
              <a:gd name="connsiteY5" fmla="*/ 2383008 h 2383008"/>
              <a:gd name="connsiteX0" fmla="*/ 0 w 1977390"/>
              <a:gd name="connsiteY0" fmla="*/ 2119483 h 2119483"/>
              <a:gd name="connsiteX1" fmla="*/ 1430946 w 1977390"/>
              <a:gd name="connsiteY1" fmla="*/ 2119483 h 2119483"/>
              <a:gd name="connsiteX2" fmla="*/ 1977390 w 1977390"/>
              <a:gd name="connsiteY2" fmla="*/ 1573039 h 2119483"/>
              <a:gd name="connsiteX3" fmla="*/ 1977390 w 1977390"/>
              <a:gd name="connsiteY3" fmla="*/ 3175 h 2119483"/>
              <a:gd name="connsiteX4" fmla="*/ 3175 w 1977390"/>
              <a:gd name="connsiteY4" fmla="*/ 0 h 2119483"/>
              <a:gd name="connsiteX5" fmla="*/ 0 w 1977390"/>
              <a:gd name="connsiteY5" fmla="*/ 2119483 h 2119483"/>
              <a:gd name="connsiteX0" fmla="*/ 0 w 1989184"/>
              <a:gd name="connsiteY0" fmla="*/ 2119483 h 2119483"/>
              <a:gd name="connsiteX1" fmla="*/ 1430946 w 1989184"/>
              <a:gd name="connsiteY1" fmla="*/ 2119483 h 2119483"/>
              <a:gd name="connsiteX2" fmla="*/ 1977390 w 1989184"/>
              <a:gd name="connsiteY2" fmla="*/ 1573039 h 2119483"/>
              <a:gd name="connsiteX3" fmla="*/ 1989184 w 1989184"/>
              <a:gd name="connsiteY3" fmla="*/ 961436 h 2119483"/>
              <a:gd name="connsiteX4" fmla="*/ 3175 w 1989184"/>
              <a:gd name="connsiteY4" fmla="*/ 0 h 2119483"/>
              <a:gd name="connsiteX5" fmla="*/ 0 w 1989184"/>
              <a:gd name="connsiteY5" fmla="*/ 2119483 h 2119483"/>
              <a:gd name="connsiteX0" fmla="*/ 2875 w 1992059"/>
              <a:gd name="connsiteY0" fmla="*/ 1158047 h 1158047"/>
              <a:gd name="connsiteX1" fmla="*/ 1433821 w 1992059"/>
              <a:gd name="connsiteY1" fmla="*/ 1158047 h 1158047"/>
              <a:gd name="connsiteX2" fmla="*/ 1980265 w 1992059"/>
              <a:gd name="connsiteY2" fmla="*/ 611603 h 1158047"/>
              <a:gd name="connsiteX3" fmla="*/ 1992059 w 1992059"/>
              <a:gd name="connsiteY3" fmla="*/ 0 h 1158047"/>
              <a:gd name="connsiteX4" fmla="*/ 152 w 1992059"/>
              <a:gd name="connsiteY4" fmla="*/ 18277 h 1158047"/>
              <a:gd name="connsiteX5" fmla="*/ 2875 w 1992059"/>
              <a:gd name="connsiteY5" fmla="*/ 1158047 h 1158047"/>
              <a:gd name="connsiteX0" fmla="*/ 2875 w 1986162"/>
              <a:gd name="connsiteY0" fmla="*/ 1139769 h 1139769"/>
              <a:gd name="connsiteX1" fmla="*/ 1433821 w 1986162"/>
              <a:gd name="connsiteY1" fmla="*/ 1139769 h 1139769"/>
              <a:gd name="connsiteX2" fmla="*/ 1980265 w 1986162"/>
              <a:gd name="connsiteY2" fmla="*/ 593325 h 1139769"/>
              <a:gd name="connsiteX3" fmla="*/ 1986162 w 1986162"/>
              <a:gd name="connsiteY3" fmla="*/ 396491 h 1139769"/>
              <a:gd name="connsiteX4" fmla="*/ 152 w 1986162"/>
              <a:gd name="connsiteY4" fmla="*/ -1 h 1139769"/>
              <a:gd name="connsiteX5" fmla="*/ 2875 w 1986162"/>
              <a:gd name="connsiteY5" fmla="*/ 1139769 h 1139769"/>
              <a:gd name="connsiteX0" fmla="*/ 2875 w 1986162"/>
              <a:gd name="connsiteY0" fmla="*/ 760756 h 760756"/>
              <a:gd name="connsiteX1" fmla="*/ 1433821 w 1986162"/>
              <a:gd name="connsiteY1" fmla="*/ 760756 h 760756"/>
              <a:gd name="connsiteX2" fmla="*/ 1980265 w 1986162"/>
              <a:gd name="connsiteY2" fmla="*/ 214312 h 760756"/>
              <a:gd name="connsiteX3" fmla="*/ 1986162 w 1986162"/>
              <a:gd name="connsiteY3" fmla="*/ 17478 h 760756"/>
              <a:gd name="connsiteX4" fmla="*/ 152 w 1986162"/>
              <a:gd name="connsiteY4" fmla="*/ 0 h 760756"/>
              <a:gd name="connsiteX5" fmla="*/ 2875 w 1986162"/>
              <a:gd name="connsiteY5" fmla="*/ 760756 h 76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6162" h="760756">
                <a:moveTo>
                  <a:pt x="2875" y="760756"/>
                </a:moveTo>
                <a:lnTo>
                  <a:pt x="1433821" y="760756"/>
                </a:lnTo>
                <a:cubicBezTo>
                  <a:pt x="1735614" y="760756"/>
                  <a:pt x="1980265" y="516105"/>
                  <a:pt x="1980265" y="214312"/>
                </a:cubicBezTo>
                <a:lnTo>
                  <a:pt x="1986162" y="17478"/>
                </a:lnTo>
                <a:lnTo>
                  <a:pt x="152" y="0"/>
                </a:lnTo>
                <a:cubicBezTo>
                  <a:pt x="-906" y="706494"/>
                  <a:pt x="3933" y="54262"/>
                  <a:pt x="2875" y="760756"/>
                </a:cubicBezTo>
                <a:close/>
              </a:path>
            </a:pathLst>
          </a:custGeom>
          <a:gradFill>
            <a:gsLst>
              <a:gs pos="0">
                <a:schemeClr val="accent1">
                  <a:alpha val="31000"/>
                </a:schemeClr>
              </a:gs>
              <a:gs pos="100000">
                <a:schemeClr val="accent1"/>
              </a:gs>
            </a:gsLst>
            <a:lin ang="5400000" scaled="1"/>
          </a:gradFill>
          <a:ln w="12639" cap="flat">
            <a:noFill/>
            <a:prstDash val="solid"/>
            <a:miter/>
          </a:ln>
        </p:spPr>
        <p:txBody>
          <a:bodyPr rtlCol="0" anchor="ctr"/>
          <a:lstStyle/>
          <a:p>
            <a:endParaRPr lang="en-US" dirty="0">
              <a:solidFill>
                <a:srgbClr val="000000"/>
              </a:solidFill>
            </a:endParaRPr>
          </a:p>
        </p:txBody>
      </p:sp>
      <p:sp>
        <p:nvSpPr>
          <p:cNvPr id="26" name="TextBox 25">
            <a:extLst>
              <a:ext uri="{FF2B5EF4-FFF2-40B4-BE49-F238E27FC236}">
                <a16:creationId xmlns="" xmlns:a16="http://schemas.microsoft.com/office/drawing/2014/main" id="{21160BE4-9CE7-4352-AC26-FDBFB352F4DC}"/>
              </a:ext>
            </a:extLst>
          </p:cNvPr>
          <p:cNvSpPr txBox="1"/>
          <p:nvPr/>
        </p:nvSpPr>
        <p:spPr>
          <a:xfrm>
            <a:off x="2955926" y="1055673"/>
            <a:ext cx="1357745" cy="153888"/>
          </a:xfrm>
          <a:prstGeom prst="rect">
            <a:avLst/>
          </a:prstGeom>
          <a:noFill/>
        </p:spPr>
        <p:txBody>
          <a:bodyPr wrap="square" lIns="0" tIns="0" rIns="0" bIns="0">
            <a:spAutoFit/>
          </a:bodyPr>
          <a:lstStyle/>
          <a:p>
            <a:r>
              <a:rPr lang="en-US" sz="1000" b="1" dirty="0">
                <a:solidFill>
                  <a:srgbClr val="FFFFFF"/>
                </a:solidFill>
              </a:rPr>
              <a:t>We Are Here</a:t>
            </a:r>
          </a:p>
        </p:txBody>
      </p:sp>
      <p:cxnSp>
        <p:nvCxnSpPr>
          <p:cNvPr id="28" name="Straight Arrow Connector 27">
            <a:extLst>
              <a:ext uri="{FF2B5EF4-FFF2-40B4-BE49-F238E27FC236}">
                <a16:creationId xmlns="" xmlns:a16="http://schemas.microsoft.com/office/drawing/2014/main" id="{E36E696A-C473-4830-AD27-AD0A172A457C}"/>
              </a:ext>
            </a:extLst>
          </p:cNvPr>
          <p:cNvCxnSpPr>
            <a:cxnSpLocks/>
          </p:cNvCxnSpPr>
          <p:nvPr/>
        </p:nvCxnSpPr>
        <p:spPr>
          <a:xfrm>
            <a:off x="3826204" y="1173585"/>
            <a:ext cx="487467" cy="43455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174705" y="3305822"/>
            <a:ext cx="7884835" cy="1200329"/>
          </a:xfrm>
          <a:prstGeom prst="rect">
            <a:avLst/>
          </a:prstGeom>
          <a:noFill/>
        </p:spPr>
        <p:txBody>
          <a:bodyPr wrap="square" rtlCol="0">
            <a:spAutoFit/>
          </a:bodyPr>
          <a:lstStyle/>
          <a:p>
            <a:pPr marL="342900" indent="-342900">
              <a:buFont typeface="Arial" panose="020B0604020202020204" pitchFamily="34" charset="0"/>
              <a:buChar char="•"/>
            </a:pPr>
            <a:r>
              <a:rPr lang="en-GB" dirty="0">
                <a:solidFill>
                  <a:srgbClr val="44546A"/>
                </a:solidFill>
                <a:latin typeface="GDS Transport"/>
              </a:rPr>
              <a:t>Share Draft Evaluation Criteria &amp; Weighting (Mobuoy Website) </a:t>
            </a:r>
          </a:p>
          <a:p>
            <a:pPr marL="342900" indent="-342900">
              <a:buFont typeface="Arial" panose="020B0604020202020204" pitchFamily="34" charset="0"/>
              <a:buChar char="•"/>
            </a:pPr>
            <a:r>
              <a:rPr lang="en-GB" dirty="0">
                <a:solidFill>
                  <a:srgbClr val="44546A"/>
                </a:solidFill>
                <a:latin typeface="GDS Transport"/>
              </a:rPr>
              <a:t>Feedback will inform ‘Framing’ &amp; Methodology</a:t>
            </a:r>
          </a:p>
          <a:p>
            <a:pPr marL="342900" indent="-342900">
              <a:buFont typeface="Arial" panose="020B0604020202020204" pitchFamily="34" charset="0"/>
              <a:buChar char="•"/>
            </a:pPr>
            <a:r>
              <a:rPr lang="en-GB" dirty="0">
                <a:solidFill>
                  <a:srgbClr val="44546A"/>
                </a:solidFill>
                <a:latin typeface="GDS Transport"/>
              </a:rPr>
              <a:t>Options Selection based on Detailed Quantitative Risk Assessment Findings</a:t>
            </a:r>
          </a:p>
          <a:p>
            <a:pPr marL="342900" indent="-342900">
              <a:buFont typeface="Arial" panose="020B0604020202020204" pitchFamily="34" charset="0"/>
              <a:buChar char="•"/>
            </a:pPr>
            <a:r>
              <a:rPr lang="en-GB" dirty="0">
                <a:solidFill>
                  <a:srgbClr val="44546A"/>
                </a:solidFill>
                <a:latin typeface="GDS Transport"/>
              </a:rPr>
              <a:t>Score &amp; Share Scored Options with Stakeholders (Workshop Date TBC)</a:t>
            </a:r>
            <a:endParaRPr lang="en-GB" dirty="0">
              <a:solidFill>
                <a:srgbClr val="000000"/>
              </a:solidFill>
            </a:endParaRPr>
          </a:p>
        </p:txBody>
      </p:sp>
    </p:spTree>
    <p:extLst>
      <p:ext uri="{BB962C8B-B14F-4D97-AF65-F5344CB8AC3E}">
        <p14:creationId xmlns:p14="http://schemas.microsoft.com/office/powerpoint/2010/main" val="3554148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857555"/>
          </a:xfrm>
        </p:spPr>
        <p:txBody>
          <a:bodyPr/>
          <a:lstStyle/>
          <a:p>
            <a:r>
              <a:rPr lang="en-GB" dirty="0"/>
              <a:t>Questions</a:t>
            </a:r>
          </a:p>
        </p:txBody>
      </p:sp>
      <p:sp>
        <p:nvSpPr>
          <p:cNvPr id="3" name="Subtitle 2"/>
          <p:cNvSpPr>
            <a:spLocks noGrp="1"/>
          </p:cNvSpPr>
          <p:nvPr>
            <p:ph type="subTitle" idx="1"/>
          </p:nvPr>
        </p:nvSpPr>
        <p:spPr>
          <a:xfrm>
            <a:off x="737038" y="1884876"/>
            <a:ext cx="7669924" cy="1672098"/>
          </a:xfrm>
        </p:spPr>
        <p:txBody>
          <a:bodyPr>
            <a:noAutofit/>
          </a:bodyPr>
          <a:lstStyle/>
          <a:p>
            <a:r>
              <a:rPr lang="en-GB" sz="2800" dirty="0"/>
              <a:t>See Attached Document</a:t>
            </a:r>
          </a:p>
        </p:txBody>
      </p:sp>
      <p:pic>
        <p:nvPicPr>
          <p:cNvPr id="4" name="Picture 3"/>
          <p:cNvPicPr>
            <a:picLocks noChangeAspect="1"/>
          </p:cNvPicPr>
          <p:nvPr/>
        </p:nvPicPr>
        <p:blipFill>
          <a:blip r:embed="rId3"/>
          <a:stretch>
            <a:fillRect/>
          </a:stretch>
        </p:blipFill>
        <p:spPr>
          <a:xfrm>
            <a:off x="0" y="4436364"/>
            <a:ext cx="9144000" cy="707136"/>
          </a:xfrm>
          <a:prstGeom prst="rect">
            <a:avLst/>
          </a:prstGeom>
        </p:spPr>
      </p:pic>
      <p:pic>
        <p:nvPicPr>
          <p:cNvPr id="5" name="Picture 4"/>
          <p:cNvPicPr>
            <a:picLocks noChangeAspect="1"/>
          </p:cNvPicPr>
          <p:nvPr/>
        </p:nvPicPr>
        <p:blipFill>
          <a:blip r:embed="rId4"/>
          <a:stretch>
            <a:fillRect/>
          </a:stretch>
        </p:blipFill>
        <p:spPr>
          <a:xfrm>
            <a:off x="348489" y="4523046"/>
            <a:ext cx="8285182" cy="402371"/>
          </a:xfrm>
          <a:prstGeom prst="rect">
            <a:avLst/>
          </a:prstGeom>
        </p:spPr>
      </p:pic>
    </p:spTree>
    <p:extLst>
      <p:ext uri="{BB962C8B-B14F-4D97-AF65-F5344CB8AC3E}">
        <p14:creationId xmlns:p14="http://schemas.microsoft.com/office/powerpoint/2010/main" val="4235573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857555"/>
          </a:xfrm>
        </p:spPr>
        <p:txBody>
          <a:bodyPr/>
          <a:lstStyle/>
          <a:p>
            <a:r>
              <a:rPr lang="en-GB" dirty="0"/>
              <a:t>Ask of you today?</a:t>
            </a:r>
          </a:p>
        </p:txBody>
      </p:sp>
      <p:sp>
        <p:nvSpPr>
          <p:cNvPr id="3" name="Subtitle 2"/>
          <p:cNvSpPr>
            <a:spLocks noGrp="1"/>
          </p:cNvSpPr>
          <p:nvPr>
            <p:ph type="subTitle" idx="1"/>
          </p:nvPr>
        </p:nvSpPr>
        <p:spPr>
          <a:xfrm>
            <a:off x="737038" y="1884876"/>
            <a:ext cx="7669924" cy="1672098"/>
          </a:xfrm>
        </p:spPr>
        <p:txBody>
          <a:bodyPr>
            <a:noAutofit/>
          </a:bodyPr>
          <a:lstStyle/>
          <a:p>
            <a:pPr marL="457200" indent="-457200" algn="l">
              <a:buFont typeface="Arial" panose="020B0604020202020204" pitchFamily="34" charset="0"/>
              <a:buChar char="•"/>
            </a:pPr>
            <a:r>
              <a:rPr lang="en-GB" sz="2800" dirty="0"/>
              <a:t>Listen to presentation on criteria &amp; weightings</a:t>
            </a:r>
          </a:p>
          <a:p>
            <a:pPr marL="457200" indent="-457200" algn="l">
              <a:buFont typeface="Arial" panose="020B0604020202020204" pitchFamily="34" charset="0"/>
              <a:buChar char="•"/>
            </a:pPr>
            <a:r>
              <a:rPr lang="en-GB" sz="2800" dirty="0"/>
              <a:t>Comment on the criteria &amp; weightings</a:t>
            </a:r>
          </a:p>
          <a:p>
            <a:pPr marL="457200" indent="-457200" algn="l">
              <a:buFont typeface="Arial" panose="020B0604020202020204" pitchFamily="34" charset="0"/>
              <a:buChar char="•"/>
            </a:pPr>
            <a:r>
              <a:rPr lang="en-GB" sz="2800" dirty="0"/>
              <a:t>Provide feedback on any additional criteria you would like included</a:t>
            </a:r>
          </a:p>
        </p:txBody>
      </p:sp>
      <p:pic>
        <p:nvPicPr>
          <p:cNvPr id="4" name="Picture 3"/>
          <p:cNvPicPr>
            <a:picLocks noChangeAspect="1"/>
          </p:cNvPicPr>
          <p:nvPr/>
        </p:nvPicPr>
        <p:blipFill>
          <a:blip r:embed="rId3"/>
          <a:stretch>
            <a:fillRect/>
          </a:stretch>
        </p:blipFill>
        <p:spPr>
          <a:xfrm>
            <a:off x="0" y="4436364"/>
            <a:ext cx="9144000" cy="707136"/>
          </a:xfrm>
          <a:prstGeom prst="rect">
            <a:avLst/>
          </a:prstGeom>
        </p:spPr>
      </p:pic>
      <p:pic>
        <p:nvPicPr>
          <p:cNvPr id="5" name="Picture 4"/>
          <p:cNvPicPr>
            <a:picLocks noChangeAspect="1"/>
          </p:cNvPicPr>
          <p:nvPr/>
        </p:nvPicPr>
        <p:blipFill>
          <a:blip r:embed="rId4"/>
          <a:stretch>
            <a:fillRect/>
          </a:stretch>
        </p:blipFill>
        <p:spPr>
          <a:xfrm>
            <a:off x="348489" y="4523046"/>
            <a:ext cx="8285182" cy="402371"/>
          </a:xfrm>
          <a:prstGeom prst="rect">
            <a:avLst/>
          </a:prstGeom>
        </p:spPr>
      </p:pic>
    </p:spTree>
    <p:extLst>
      <p:ext uri="{BB962C8B-B14F-4D97-AF65-F5344CB8AC3E}">
        <p14:creationId xmlns:p14="http://schemas.microsoft.com/office/powerpoint/2010/main" val="2478819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28650" y="1017536"/>
            <a:ext cx="7886700" cy="3263504"/>
          </a:xfrm>
        </p:spPr>
        <p:txBody>
          <a:bodyPr>
            <a:normAutofit fontScale="70000" lnSpcReduction="20000"/>
          </a:bodyPr>
          <a:lstStyle/>
          <a:p>
            <a:pPr marL="0" indent="0" algn="just">
              <a:buNone/>
            </a:pPr>
            <a:r>
              <a:rPr lang="en-GB" sz="2400" i="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Thank you for attending today. Everyone here will be aware that the alleged operators of the site are currently being prosecuted before Belfast Crown Court for offences under the Waste and Contaminated Land Order. Therefore those criminal proceedings are active within the meaning of the Contempt of Court Act 1981.</a:t>
            </a:r>
            <a:endParaRPr lang="en-GB" sz="2400"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Aft>
                <a:spcPts val="0"/>
              </a:spcAft>
              <a:buNone/>
            </a:pPr>
            <a:r>
              <a:rPr lang="en-GB" sz="2400" i="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 </a:t>
            </a:r>
            <a:endParaRPr lang="en-GB" sz="2400"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Aft>
                <a:spcPts val="0"/>
              </a:spcAft>
              <a:buNone/>
            </a:pPr>
            <a:r>
              <a:rPr lang="en-GB" sz="2400" i="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Section 1 of the Contempt of Court Act 1981 provides that it may be a contempt to publish any matter which creates a substantial risk of serious prejudice or impediment to the course of justice in legal proceedings, irrespective of the intention behind the publication.</a:t>
            </a:r>
            <a:endParaRPr lang="en-GB" sz="2400"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Aft>
                <a:spcPts val="0"/>
              </a:spcAft>
              <a:buNone/>
            </a:pPr>
            <a:r>
              <a:rPr lang="en-GB" sz="2400" i="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 </a:t>
            </a:r>
            <a:endParaRPr lang="en-GB" sz="2400"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en-GB" sz="2400" i="1" dirty="0">
                <a:solidFill>
                  <a:schemeClr val="accent1"/>
                </a:solidFill>
                <a:latin typeface="Calibri" panose="020F0502020204030204" pitchFamily="34" charset="0"/>
                <a:ea typeface="Times New Roman" panose="02020603050405020304" pitchFamily="18" charset="0"/>
              </a:rPr>
              <a:t>Therefore, in order to ensure that the criminal prosecution can proceed to trial, can I please ask you to refrain from making any audio, audio-visual or photographic recordings of this meeting and to note that circulation of any recordings of this meeting prior to the trial may lead to proceedings being instituted for Contempt of Court.</a:t>
            </a:r>
            <a:endParaRPr lang="en-GB" dirty="0">
              <a:solidFill>
                <a:schemeClr val="accent1"/>
              </a:solidFill>
            </a:endParaRPr>
          </a:p>
        </p:txBody>
      </p:sp>
      <p:pic>
        <p:nvPicPr>
          <p:cNvPr id="5" name="Picture 4"/>
          <p:cNvPicPr>
            <a:picLocks noChangeAspect="1"/>
          </p:cNvPicPr>
          <p:nvPr/>
        </p:nvPicPr>
        <p:blipFill>
          <a:blip r:embed="rId2"/>
          <a:stretch>
            <a:fillRect/>
          </a:stretch>
        </p:blipFill>
        <p:spPr>
          <a:xfrm>
            <a:off x="-907675" y="-794679"/>
            <a:ext cx="3072650" cy="2481287"/>
          </a:xfrm>
          <a:prstGeom prst="rect">
            <a:avLst/>
          </a:prstGeom>
        </p:spPr>
      </p:pic>
      <p:sp>
        <p:nvSpPr>
          <p:cNvPr id="6" name="Rectangle 5">
            <a:extLst>
              <a:ext uri="{FF2B5EF4-FFF2-40B4-BE49-F238E27FC236}">
                <a16:creationId xmlns="" xmlns:a16="http://schemas.microsoft.com/office/drawing/2014/main" id="{45A3E0CE-DA00-3943-90E2-818057EF84CE}"/>
              </a:ext>
            </a:extLst>
          </p:cNvPr>
          <p:cNvSpPr/>
          <p:nvPr/>
        </p:nvSpPr>
        <p:spPr>
          <a:xfrm>
            <a:off x="0" y="4437364"/>
            <a:ext cx="9144000" cy="706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 name="Picture 1"/>
          <p:cNvPicPr>
            <a:picLocks noChangeAspect="1"/>
          </p:cNvPicPr>
          <p:nvPr/>
        </p:nvPicPr>
        <p:blipFill>
          <a:blip r:embed="rId3"/>
          <a:stretch>
            <a:fillRect/>
          </a:stretch>
        </p:blipFill>
        <p:spPr>
          <a:xfrm>
            <a:off x="492522" y="4589246"/>
            <a:ext cx="1621677" cy="402371"/>
          </a:xfrm>
          <a:prstGeom prst="rect">
            <a:avLst/>
          </a:prstGeom>
        </p:spPr>
      </p:pic>
      <p:pic>
        <p:nvPicPr>
          <p:cNvPr id="3" name="Picture 2"/>
          <p:cNvPicPr>
            <a:picLocks noChangeAspect="1"/>
          </p:cNvPicPr>
          <p:nvPr/>
        </p:nvPicPr>
        <p:blipFill>
          <a:blip r:embed="rId4"/>
          <a:stretch>
            <a:fillRect/>
          </a:stretch>
        </p:blipFill>
        <p:spPr>
          <a:xfrm>
            <a:off x="2766329" y="4589246"/>
            <a:ext cx="1646063" cy="384081"/>
          </a:xfrm>
          <a:prstGeom prst="rect">
            <a:avLst/>
          </a:prstGeom>
        </p:spPr>
      </p:pic>
      <p:pic>
        <p:nvPicPr>
          <p:cNvPr id="7" name="Picture 6"/>
          <p:cNvPicPr>
            <a:picLocks noChangeAspect="1"/>
          </p:cNvPicPr>
          <p:nvPr/>
        </p:nvPicPr>
        <p:blipFill>
          <a:blip r:embed="rId5"/>
          <a:stretch>
            <a:fillRect/>
          </a:stretch>
        </p:blipFill>
        <p:spPr>
          <a:xfrm>
            <a:off x="7284882" y="4662404"/>
            <a:ext cx="1493649" cy="329213"/>
          </a:xfrm>
          <a:prstGeom prst="rect">
            <a:avLst/>
          </a:prstGeom>
        </p:spPr>
      </p:pic>
    </p:spTree>
    <p:extLst>
      <p:ext uri="{BB962C8B-B14F-4D97-AF65-F5344CB8AC3E}">
        <p14:creationId xmlns:p14="http://schemas.microsoft.com/office/powerpoint/2010/main" val="3494979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72F89890-5332-4649-BE7C-7F7DD448E83E}"/>
              </a:ext>
            </a:extLst>
          </p:cNvPr>
          <p:cNvSpPr/>
          <p:nvPr/>
        </p:nvSpPr>
        <p:spPr>
          <a:xfrm>
            <a:off x="0" y="4437364"/>
            <a:ext cx="9144000" cy="706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1" name="Picture 10" descr="Blue sky with clouds&#10;&#10;Description automatically generated with low confidence">
            <a:extLst>
              <a:ext uri="{FF2B5EF4-FFF2-40B4-BE49-F238E27FC236}">
                <a16:creationId xmlns="" xmlns:a16="http://schemas.microsoft.com/office/drawing/2014/main" id="{ED9AE30A-928E-F145-B89B-600608CB2C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169"/>
            <a:ext cx="9144000" cy="4558592"/>
          </a:xfrm>
          <a:prstGeom prst="rect">
            <a:avLst/>
          </a:prstGeom>
        </p:spPr>
      </p:pic>
      <p:pic>
        <p:nvPicPr>
          <p:cNvPr id="9" name="Picture 8" descr="Text&#10;&#10;Description automatically generated">
            <a:extLst>
              <a:ext uri="{FF2B5EF4-FFF2-40B4-BE49-F238E27FC236}">
                <a16:creationId xmlns="" xmlns:a16="http://schemas.microsoft.com/office/drawing/2014/main" id="{6821463E-052E-6645-B801-EB88BFA8A6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255" y="4606170"/>
            <a:ext cx="1616439" cy="407396"/>
          </a:xfrm>
          <a:prstGeom prst="rect">
            <a:avLst/>
          </a:prstGeom>
        </p:spPr>
      </p:pic>
      <p:pic>
        <p:nvPicPr>
          <p:cNvPr id="10" name="Picture 9">
            <a:extLst>
              <a:ext uri="{FF2B5EF4-FFF2-40B4-BE49-F238E27FC236}">
                <a16:creationId xmlns="" xmlns:a16="http://schemas.microsoft.com/office/drawing/2014/main" id="{2CEC5536-74C2-7442-982C-EEE44E8A5E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2520" y="4633368"/>
            <a:ext cx="1495729" cy="327957"/>
          </a:xfrm>
          <a:prstGeom prst="rect">
            <a:avLst/>
          </a:prstGeom>
        </p:spPr>
      </p:pic>
      <p:sp>
        <p:nvSpPr>
          <p:cNvPr id="14" name="TextBox 13">
            <a:extLst>
              <a:ext uri="{FF2B5EF4-FFF2-40B4-BE49-F238E27FC236}">
                <a16:creationId xmlns="" xmlns:a16="http://schemas.microsoft.com/office/drawing/2014/main" id="{56DB6D0F-BD5A-BC44-AA9A-E46F44CAB2FF}"/>
              </a:ext>
            </a:extLst>
          </p:cNvPr>
          <p:cNvSpPr txBox="1"/>
          <p:nvPr/>
        </p:nvSpPr>
        <p:spPr>
          <a:xfrm>
            <a:off x="2208525" y="4652356"/>
            <a:ext cx="1572991" cy="276999"/>
          </a:xfrm>
          <a:prstGeom prst="rect">
            <a:avLst/>
          </a:prstGeom>
          <a:noFill/>
        </p:spPr>
        <p:txBody>
          <a:bodyPr wrap="square" lIns="0" tIns="0" rIns="0" bIns="0">
            <a:spAutoFit/>
          </a:bodyPr>
          <a:lstStyle/>
          <a:p>
            <a:r>
              <a:rPr lang="en-GB" sz="900" dirty="0">
                <a:solidFill>
                  <a:srgbClr val="0D2A6C"/>
                </a:solidFill>
              </a:rPr>
              <a:t>A living, working, active landscape valued by everyone</a:t>
            </a:r>
          </a:p>
        </p:txBody>
      </p:sp>
      <p:cxnSp>
        <p:nvCxnSpPr>
          <p:cNvPr id="15" name="Straight Connector 14">
            <a:extLst>
              <a:ext uri="{FF2B5EF4-FFF2-40B4-BE49-F238E27FC236}">
                <a16:creationId xmlns="" xmlns:a16="http://schemas.microsoft.com/office/drawing/2014/main" id="{62E06E42-0467-FB4F-9FBC-CBEBB60011C6}"/>
              </a:ext>
            </a:extLst>
          </p:cNvPr>
          <p:cNvCxnSpPr>
            <a:cxnSpLocks/>
          </p:cNvCxnSpPr>
          <p:nvPr/>
        </p:nvCxnSpPr>
        <p:spPr>
          <a:xfrm>
            <a:off x="0" y="4409852"/>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 xmlns:a16="http://schemas.microsoft.com/office/drawing/2014/main" id="{4EBFAA1E-40F8-E647-B22E-4AE04DBBEC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227543" y="-982290"/>
            <a:ext cx="4861946" cy="3926957"/>
          </a:xfrm>
          <a:prstGeom prst="rect">
            <a:avLst/>
          </a:prstGeom>
        </p:spPr>
      </p:pic>
      <p:cxnSp>
        <p:nvCxnSpPr>
          <p:cNvPr id="21" name="Straight Connector 20">
            <a:extLst>
              <a:ext uri="{FF2B5EF4-FFF2-40B4-BE49-F238E27FC236}">
                <a16:creationId xmlns="" xmlns:a16="http://schemas.microsoft.com/office/drawing/2014/main" id="{437FFB34-6493-DD4D-9B9B-F39F38F24830}"/>
              </a:ext>
            </a:extLst>
          </p:cNvPr>
          <p:cNvCxnSpPr>
            <a:cxnSpLocks/>
          </p:cNvCxnSpPr>
          <p:nvPr/>
        </p:nvCxnSpPr>
        <p:spPr>
          <a:xfrm>
            <a:off x="3895500" y="1851670"/>
            <a:ext cx="1374651"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077E9CB3-95BE-964B-99CB-E6955A52F84D}"/>
              </a:ext>
            </a:extLst>
          </p:cNvPr>
          <p:cNvSpPr txBox="1"/>
          <p:nvPr/>
        </p:nvSpPr>
        <p:spPr>
          <a:xfrm>
            <a:off x="3929729" y="1861295"/>
            <a:ext cx="3735490" cy="321461"/>
          </a:xfrm>
          <a:prstGeom prst="rect">
            <a:avLst/>
          </a:prstGeom>
          <a:noFill/>
        </p:spPr>
        <p:txBody>
          <a:bodyPr wrap="square" lIns="0" tIns="0" rIns="0" bIns="0" rtlCol="0">
            <a:noAutofit/>
          </a:bodyPr>
          <a:lstStyle/>
          <a:p>
            <a:r>
              <a:rPr lang="en-US" sz="2400" b="1" dirty="0">
                <a:solidFill>
                  <a:srgbClr val="FFFFFF"/>
                </a:solidFill>
              </a:rPr>
              <a:t>Thank you</a:t>
            </a:r>
          </a:p>
        </p:txBody>
      </p:sp>
      <p:sp>
        <p:nvSpPr>
          <p:cNvPr id="5" name="TextBox 4">
            <a:extLst>
              <a:ext uri="{FF2B5EF4-FFF2-40B4-BE49-F238E27FC236}">
                <a16:creationId xmlns="" xmlns:a16="http://schemas.microsoft.com/office/drawing/2014/main" id="{CA60C2AA-9388-0C45-8C7A-0FE521BEE372}"/>
              </a:ext>
            </a:extLst>
          </p:cNvPr>
          <p:cNvSpPr txBox="1"/>
          <p:nvPr/>
        </p:nvSpPr>
        <p:spPr>
          <a:xfrm>
            <a:off x="3929730" y="2357738"/>
            <a:ext cx="3752324" cy="565988"/>
          </a:xfrm>
          <a:prstGeom prst="rect">
            <a:avLst/>
          </a:prstGeom>
          <a:noFill/>
          <a:ln>
            <a:noFill/>
          </a:ln>
        </p:spPr>
        <p:txBody>
          <a:bodyPr wrap="square" lIns="0" tIns="0" rIns="0" bIns="0" rtlCol="0" anchor="t">
            <a:noAutofit/>
          </a:bodyPr>
          <a:lstStyle/>
          <a:p>
            <a:endParaRPr lang="en-GB" sz="1200" dirty="0">
              <a:solidFill>
                <a:srgbClr val="8AC6CF"/>
              </a:solidFill>
            </a:endParaRPr>
          </a:p>
        </p:txBody>
      </p:sp>
      <p:cxnSp>
        <p:nvCxnSpPr>
          <p:cNvPr id="7" name="Straight Connector 6">
            <a:extLst>
              <a:ext uri="{FF2B5EF4-FFF2-40B4-BE49-F238E27FC236}">
                <a16:creationId xmlns="" xmlns:a16="http://schemas.microsoft.com/office/drawing/2014/main" id="{E2756469-E109-9D44-A3A8-79BDBEA0BF87}"/>
              </a:ext>
            </a:extLst>
          </p:cNvPr>
          <p:cNvCxnSpPr>
            <a:cxnSpLocks/>
          </p:cNvCxnSpPr>
          <p:nvPr/>
        </p:nvCxnSpPr>
        <p:spPr>
          <a:xfrm>
            <a:off x="3895500" y="2268984"/>
            <a:ext cx="1352212"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7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 xmlns:a16="http://schemas.microsoft.com/office/drawing/2014/main" id="{D42C262F-370F-7946-BA34-1EFD75FFD851}"/>
              </a:ext>
            </a:extLst>
          </p:cNvPr>
          <p:cNvSpPr txBox="1"/>
          <p:nvPr/>
        </p:nvSpPr>
        <p:spPr>
          <a:xfrm>
            <a:off x="1027671" y="348373"/>
            <a:ext cx="4572793" cy="338554"/>
          </a:xfrm>
          <a:prstGeom prst="rect">
            <a:avLst/>
          </a:prstGeom>
          <a:noFill/>
        </p:spPr>
        <p:txBody>
          <a:bodyPr wrap="square" rtlCol="0" anchor="t">
            <a:spAutoFit/>
          </a:bodyPr>
          <a:lstStyle/>
          <a:p>
            <a:pPr>
              <a:defRPr/>
            </a:pPr>
            <a:r>
              <a:rPr lang="en-GB" sz="1600" b="1" dirty="0">
                <a:solidFill>
                  <a:srgbClr val="1E4547"/>
                </a:solidFill>
                <a:cs typeface="Calibri" panose="020F0502020204030204" pitchFamily="34" charset="0"/>
              </a:rPr>
              <a:t>Web links</a:t>
            </a:r>
            <a:endParaRPr lang="en-GB" sz="1600" dirty="0">
              <a:solidFill>
                <a:srgbClr val="830051"/>
              </a:solidFill>
              <a:cs typeface="Calibri" panose="020F0502020204030204" pitchFamily="34" charset="0"/>
            </a:endParaRPr>
          </a:p>
        </p:txBody>
      </p:sp>
      <p:cxnSp>
        <p:nvCxnSpPr>
          <p:cNvPr id="26" name="Straight Connector 25">
            <a:extLst>
              <a:ext uri="{FF2B5EF4-FFF2-40B4-BE49-F238E27FC236}">
                <a16:creationId xmlns="" xmlns:a16="http://schemas.microsoft.com/office/drawing/2014/main" id="{C3052D4A-0438-BC42-9168-AA7E957CD33C}"/>
              </a:ext>
            </a:extLst>
          </p:cNvPr>
          <p:cNvCxnSpPr>
            <a:cxnSpLocks/>
          </p:cNvCxnSpPr>
          <p:nvPr/>
        </p:nvCxnSpPr>
        <p:spPr>
          <a:xfrm>
            <a:off x="1128177" y="723888"/>
            <a:ext cx="761615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 xmlns:a16="http://schemas.microsoft.com/office/drawing/2014/main" id="{193DCBC7-5175-E948-8DEE-0BAB703B3FDB}"/>
              </a:ext>
            </a:extLst>
          </p:cNvPr>
          <p:cNvSpPr/>
          <p:nvPr/>
        </p:nvSpPr>
        <p:spPr>
          <a:xfrm>
            <a:off x="0" y="4998202"/>
            <a:ext cx="9144000" cy="1452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pic>
        <p:nvPicPr>
          <p:cNvPr id="16" name="Graphic 15">
            <a:extLst>
              <a:ext uri="{FF2B5EF4-FFF2-40B4-BE49-F238E27FC236}">
                <a16:creationId xmlns="" xmlns:a16="http://schemas.microsoft.com/office/drawing/2014/main" id="{B1074C53-A67B-5343-BE29-338537DB6E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77549" y="-1275616"/>
            <a:ext cx="3069164" cy="2478941"/>
          </a:xfrm>
          <a:prstGeom prst="rect">
            <a:avLst/>
          </a:prstGeom>
        </p:spPr>
      </p:pic>
      <p:sp>
        <p:nvSpPr>
          <p:cNvPr id="7" name="TextBox 6">
            <a:extLst>
              <a:ext uri="{FF2B5EF4-FFF2-40B4-BE49-F238E27FC236}">
                <a16:creationId xmlns="" xmlns:a16="http://schemas.microsoft.com/office/drawing/2014/main" id="{B62477E7-428D-49FA-9C4C-7AC435053204}"/>
              </a:ext>
            </a:extLst>
          </p:cNvPr>
          <p:cNvSpPr txBox="1"/>
          <p:nvPr/>
        </p:nvSpPr>
        <p:spPr>
          <a:xfrm>
            <a:off x="1027671" y="1394174"/>
            <a:ext cx="7162119" cy="338554"/>
          </a:xfrm>
          <a:prstGeom prst="rect">
            <a:avLst/>
          </a:prstGeom>
          <a:noFill/>
        </p:spPr>
        <p:txBody>
          <a:bodyPr wrap="square">
            <a:spAutoFit/>
          </a:bodyPr>
          <a:lstStyle/>
          <a:p>
            <a:r>
              <a:rPr lang="en-GB" sz="1600" dirty="0">
                <a:solidFill>
                  <a:srgbClr val="000000"/>
                </a:solidFill>
                <a:hlinkClick r:id="rId5"/>
              </a:rPr>
              <a:t>LCRM: Stage 2 options appraisal - GOV.UK (www.gov.uk)</a:t>
            </a:r>
            <a:endParaRPr lang="en-GB" sz="1600" dirty="0">
              <a:solidFill>
                <a:srgbClr val="000000"/>
              </a:solidFill>
            </a:endParaRPr>
          </a:p>
        </p:txBody>
      </p:sp>
      <p:sp>
        <p:nvSpPr>
          <p:cNvPr id="11" name="TextBox 10">
            <a:extLst>
              <a:ext uri="{FF2B5EF4-FFF2-40B4-BE49-F238E27FC236}">
                <a16:creationId xmlns="" xmlns:a16="http://schemas.microsoft.com/office/drawing/2014/main" id="{D5F2C8ED-56D6-4D73-830E-DC23C7522723}"/>
              </a:ext>
            </a:extLst>
          </p:cNvPr>
          <p:cNvSpPr txBox="1"/>
          <p:nvPr/>
        </p:nvSpPr>
        <p:spPr>
          <a:xfrm>
            <a:off x="1027671" y="949081"/>
            <a:ext cx="7162118" cy="338554"/>
          </a:xfrm>
          <a:prstGeom prst="rect">
            <a:avLst/>
          </a:prstGeom>
          <a:noFill/>
        </p:spPr>
        <p:txBody>
          <a:bodyPr wrap="square">
            <a:spAutoFit/>
          </a:bodyPr>
          <a:lstStyle/>
          <a:p>
            <a:r>
              <a:rPr lang="en-GB" sz="1600" dirty="0">
                <a:solidFill>
                  <a:srgbClr val="000000"/>
                </a:solidFill>
                <a:hlinkClick r:id="rId6"/>
              </a:rPr>
              <a:t>LCRM: Stage 1 risk assessment - GOV.UK (www.gov.uk)</a:t>
            </a:r>
            <a:endParaRPr lang="en-GB" sz="1600" dirty="0">
              <a:solidFill>
                <a:srgbClr val="000000"/>
              </a:solidFill>
            </a:endParaRPr>
          </a:p>
        </p:txBody>
      </p:sp>
      <p:sp>
        <p:nvSpPr>
          <p:cNvPr id="13" name="TextBox 12">
            <a:extLst>
              <a:ext uri="{FF2B5EF4-FFF2-40B4-BE49-F238E27FC236}">
                <a16:creationId xmlns="" xmlns:a16="http://schemas.microsoft.com/office/drawing/2014/main" id="{615B8871-629C-4BA5-8D82-41FAC1C540DF}"/>
              </a:ext>
            </a:extLst>
          </p:cNvPr>
          <p:cNvSpPr txBox="1"/>
          <p:nvPr/>
        </p:nvSpPr>
        <p:spPr>
          <a:xfrm>
            <a:off x="1027671" y="1839199"/>
            <a:ext cx="8962716" cy="338554"/>
          </a:xfrm>
          <a:prstGeom prst="rect">
            <a:avLst/>
          </a:prstGeom>
          <a:noFill/>
        </p:spPr>
        <p:txBody>
          <a:bodyPr wrap="square">
            <a:spAutoFit/>
          </a:bodyPr>
          <a:lstStyle/>
          <a:p>
            <a:r>
              <a:rPr lang="en-GB" sz="1600" dirty="0">
                <a:solidFill>
                  <a:srgbClr val="000000"/>
                </a:solidFill>
                <a:hlinkClick r:id="rId7"/>
              </a:rPr>
              <a:t>Landfill developments: groundwater risk assessment for leachate - GOV.UK (www.gov.uk)</a:t>
            </a:r>
            <a:endParaRPr lang="en-GB" sz="1600" dirty="0">
              <a:solidFill>
                <a:srgbClr val="000000"/>
              </a:solidFill>
            </a:endParaRPr>
          </a:p>
        </p:txBody>
      </p:sp>
      <p:sp>
        <p:nvSpPr>
          <p:cNvPr id="15" name="TextBox 14">
            <a:extLst>
              <a:ext uri="{FF2B5EF4-FFF2-40B4-BE49-F238E27FC236}">
                <a16:creationId xmlns="" xmlns:a16="http://schemas.microsoft.com/office/drawing/2014/main" id="{16568E4A-DE12-4B66-8411-302840EB51D8}"/>
              </a:ext>
            </a:extLst>
          </p:cNvPr>
          <p:cNvSpPr txBox="1"/>
          <p:nvPr/>
        </p:nvSpPr>
        <p:spPr>
          <a:xfrm>
            <a:off x="1029023" y="2244361"/>
            <a:ext cx="5384380" cy="338554"/>
          </a:xfrm>
          <a:prstGeom prst="rect">
            <a:avLst/>
          </a:prstGeom>
          <a:noFill/>
        </p:spPr>
        <p:txBody>
          <a:bodyPr wrap="square">
            <a:spAutoFit/>
          </a:bodyPr>
          <a:lstStyle/>
          <a:p>
            <a:r>
              <a:rPr lang="en-GB" sz="1600" dirty="0">
                <a:solidFill>
                  <a:srgbClr val="000000"/>
                </a:solidFill>
                <a:hlinkClick r:id="rId8"/>
              </a:rPr>
              <a:t>Claire Guidance on Sustainable Remediation</a:t>
            </a:r>
            <a:endParaRPr lang="en-GB" sz="1600" dirty="0">
              <a:solidFill>
                <a:srgbClr val="000000"/>
              </a:solidFill>
            </a:endParaRPr>
          </a:p>
        </p:txBody>
      </p:sp>
    </p:spTree>
    <p:extLst>
      <p:ext uri="{BB962C8B-B14F-4D97-AF65-F5344CB8AC3E}">
        <p14:creationId xmlns:p14="http://schemas.microsoft.com/office/powerpoint/2010/main" val="3767879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BB1F84DC-51E0-B04A-B33A-524AA1994853}"/>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rot="10800000">
            <a:off x="0" y="0"/>
            <a:ext cx="9144000" cy="5143500"/>
          </a:xfrm>
          <a:prstGeom prst="rect">
            <a:avLst/>
          </a:prstGeom>
        </p:spPr>
      </p:pic>
      <p:sp>
        <p:nvSpPr>
          <p:cNvPr id="7" name="Rectangle 6">
            <a:extLst>
              <a:ext uri="{FF2B5EF4-FFF2-40B4-BE49-F238E27FC236}">
                <a16:creationId xmlns="" xmlns:a16="http://schemas.microsoft.com/office/drawing/2014/main" id="{00312732-966D-7149-8ABA-0C01F2C71A30}"/>
              </a:ext>
            </a:extLst>
          </p:cNvPr>
          <p:cNvSpPr/>
          <p:nvPr/>
        </p:nvSpPr>
        <p:spPr>
          <a:xfrm>
            <a:off x="0" y="4998202"/>
            <a:ext cx="9144000" cy="145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3" name="Picture 12">
            <a:extLst>
              <a:ext uri="{FF2B5EF4-FFF2-40B4-BE49-F238E27FC236}">
                <a16:creationId xmlns="" xmlns:a16="http://schemas.microsoft.com/office/drawing/2014/main" id="{9270BB1F-B8CC-DD46-807A-4CB7746497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936"/>
          <a:stretch/>
        </p:blipFill>
        <p:spPr>
          <a:xfrm rot="-5400000">
            <a:off x="2407628" y="-1738170"/>
            <a:ext cx="4328744" cy="9144000"/>
          </a:xfrm>
          <a:prstGeom prst="rect">
            <a:avLst/>
          </a:prstGeom>
        </p:spPr>
      </p:pic>
      <p:sp>
        <p:nvSpPr>
          <p:cNvPr id="14" name="Graphic 14">
            <a:extLst>
              <a:ext uri="{FF2B5EF4-FFF2-40B4-BE49-F238E27FC236}">
                <a16:creationId xmlns="" xmlns:a16="http://schemas.microsoft.com/office/drawing/2014/main" id="{91E77992-FB62-4E45-A25C-95A04C0DF071}"/>
              </a:ext>
            </a:extLst>
          </p:cNvPr>
          <p:cNvSpPr/>
          <p:nvPr/>
        </p:nvSpPr>
        <p:spPr>
          <a:xfrm>
            <a:off x="6785032" y="0"/>
            <a:ext cx="1977390" cy="2119483"/>
          </a:xfrm>
          <a:custGeom>
            <a:avLst/>
            <a:gdLst>
              <a:gd name="connsiteX0" fmla="*/ 0 w 1977390"/>
              <a:gd name="connsiteY0" fmla="*/ 2383008 h 2383008"/>
              <a:gd name="connsiteX1" fmla="*/ 1430946 w 1977390"/>
              <a:gd name="connsiteY1" fmla="*/ 2383008 h 2383008"/>
              <a:gd name="connsiteX2" fmla="*/ 1977390 w 1977390"/>
              <a:gd name="connsiteY2" fmla="*/ 1836564 h 2383008"/>
              <a:gd name="connsiteX3" fmla="*/ 1977390 w 1977390"/>
              <a:gd name="connsiteY3" fmla="*/ 0 h 2383008"/>
              <a:gd name="connsiteX4" fmla="*/ 0 w 1977390"/>
              <a:gd name="connsiteY4" fmla="*/ 0 h 2383008"/>
              <a:gd name="connsiteX0" fmla="*/ 0 w 1977390"/>
              <a:gd name="connsiteY0" fmla="*/ 2383008 h 2383008"/>
              <a:gd name="connsiteX1" fmla="*/ 1430946 w 1977390"/>
              <a:gd name="connsiteY1" fmla="*/ 2383008 h 2383008"/>
              <a:gd name="connsiteX2" fmla="*/ 1977390 w 1977390"/>
              <a:gd name="connsiteY2" fmla="*/ 1836564 h 2383008"/>
              <a:gd name="connsiteX3" fmla="*/ 1977390 w 1977390"/>
              <a:gd name="connsiteY3" fmla="*/ 266700 h 2383008"/>
              <a:gd name="connsiteX4" fmla="*/ 0 w 1977390"/>
              <a:gd name="connsiteY4" fmla="*/ 0 h 2383008"/>
              <a:gd name="connsiteX5" fmla="*/ 0 w 1977390"/>
              <a:gd name="connsiteY5" fmla="*/ 2383008 h 2383008"/>
              <a:gd name="connsiteX0" fmla="*/ 0 w 1977390"/>
              <a:gd name="connsiteY0" fmla="*/ 2119483 h 2119483"/>
              <a:gd name="connsiteX1" fmla="*/ 1430946 w 1977390"/>
              <a:gd name="connsiteY1" fmla="*/ 2119483 h 2119483"/>
              <a:gd name="connsiteX2" fmla="*/ 1977390 w 1977390"/>
              <a:gd name="connsiteY2" fmla="*/ 1573039 h 2119483"/>
              <a:gd name="connsiteX3" fmla="*/ 1977390 w 1977390"/>
              <a:gd name="connsiteY3" fmla="*/ 3175 h 2119483"/>
              <a:gd name="connsiteX4" fmla="*/ 3175 w 1977390"/>
              <a:gd name="connsiteY4" fmla="*/ 0 h 2119483"/>
              <a:gd name="connsiteX5" fmla="*/ 0 w 1977390"/>
              <a:gd name="connsiteY5" fmla="*/ 2119483 h 211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7390" h="2119483">
                <a:moveTo>
                  <a:pt x="0" y="2119483"/>
                </a:moveTo>
                <a:lnTo>
                  <a:pt x="1430946" y="2119483"/>
                </a:lnTo>
                <a:cubicBezTo>
                  <a:pt x="1732739" y="2119483"/>
                  <a:pt x="1977390" y="1874832"/>
                  <a:pt x="1977390" y="1573039"/>
                </a:cubicBezTo>
                <a:lnTo>
                  <a:pt x="1977390" y="3175"/>
                </a:lnTo>
                <a:lnTo>
                  <a:pt x="3175" y="0"/>
                </a:lnTo>
                <a:cubicBezTo>
                  <a:pt x="2117" y="706494"/>
                  <a:pt x="1058" y="1412989"/>
                  <a:pt x="0" y="2119483"/>
                </a:cubicBezTo>
                <a:close/>
              </a:path>
            </a:pathLst>
          </a:custGeom>
          <a:gradFill>
            <a:gsLst>
              <a:gs pos="76000">
                <a:schemeClr val="accent1">
                  <a:alpha val="84000"/>
                </a:schemeClr>
              </a:gs>
              <a:gs pos="0">
                <a:schemeClr val="accent4"/>
              </a:gs>
            </a:gsLst>
            <a:lin ang="5400000" scaled="1"/>
          </a:gradFill>
          <a:ln w="12639" cap="flat">
            <a:noFill/>
            <a:prstDash val="solid"/>
            <a:miter/>
          </a:ln>
        </p:spPr>
        <p:txBody>
          <a:bodyPr rtlCol="0" anchor="ctr"/>
          <a:lstStyle/>
          <a:p>
            <a:endParaRPr lang="en-US" dirty="0">
              <a:solidFill>
                <a:srgbClr val="000000"/>
              </a:solidFill>
            </a:endParaRPr>
          </a:p>
        </p:txBody>
      </p:sp>
      <p:sp>
        <p:nvSpPr>
          <p:cNvPr id="15" name="Rectangle 14">
            <a:extLst>
              <a:ext uri="{FF2B5EF4-FFF2-40B4-BE49-F238E27FC236}">
                <a16:creationId xmlns="" xmlns:a16="http://schemas.microsoft.com/office/drawing/2014/main" id="{ACA4BE39-5E48-0547-A420-BE1B0D794EC4}"/>
              </a:ext>
            </a:extLst>
          </p:cNvPr>
          <p:cNvSpPr/>
          <p:nvPr/>
        </p:nvSpPr>
        <p:spPr>
          <a:xfrm>
            <a:off x="0" y="4998202"/>
            <a:ext cx="9144000" cy="145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TextBox 19">
            <a:extLst>
              <a:ext uri="{FF2B5EF4-FFF2-40B4-BE49-F238E27FC236}">
                <a16:creationId xmlns="" xmlns:a16="http://schemas.microsoft.com/office/drawing/2014/main" id="{90AD8503-EA95-0E42-B855-FEA7EC40AD0A}"/>
              </a:ext>
            </a:extLst>
          </p:cNvPr>
          <p:cNvSpPr txBox="1"/>
          <p:nvPr/>
        </p:nvSpPr>
        <p:spPr>
          <a:xfrm>
            <a:off x="7016993" y="764626"/>
            <a:ext cx="1677554" cy="1107996"/>
          </a:xfrm>
          <a:prstGeom prst="rect">
            <a:avLst/>
          </a:prstGeom>
          <a:noFill/>
        </p:spPr>
        <p:txBody>
          <a:bodyPr wrap="square" rtlCol="0">
            <a:spAutoFit/>
          </a:bodyPr>
          <a:lstStyle/>
          <a:p>
            <a:r>
              <a:rPr lang="en-GB" sz="2200" b="1" dirty="0">
                <a:solidFill>
                  <a:srgbClr val="FFFFFF"/>
                </a:solidFill>
              </a:rPr>
              <a:t>Mobuoy Remediation Project</a:t>
            </a:r>
          </a:p>
        </p:txBody>
      </p:sp>
      <p:pic>
        <p:nvPicPr>
          <p:cNvPr id="8" name="Graphic 7">
            <a:extLst>
              <a:ext uri="{FF2B5EF4-FFF2-40B4-BE49-F238E27FC236}">
                <a16:creationId xmlns="" xmlns:a16="http://schemas.microsoft.com/office/drawing/2014/main" id="{08880C47-1CC3-4659-A66B-C89E595D30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21013" y="-1378336"/>
            <a:ext cx="3069164" cy="2478941"/>
          </a:xfrm>
          <a:prstGeom prst="rect">
            <a:avLst/>
          </a:prstGeom>
        </p:spPr>
      </p:pic>
    </p:spTree>
    <p:extLst>
      <p:ext uri="{BB962C8B-B14F-4D97-AF65-F5344CB8AC3E}">
        <p14:creationId xmlns:p14="http://schemas.microsoft.com/office/powerpoint/2010/main" val="3049208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a:extLst>
              <a:ext uri="{FF2B5EF4-FFF2-40B4-BE49-F238E27FC236}">
                <a16:creationId xmlns="" xmlns:a16="http://schemas.microsoft.com/office/drawing/2014/main" id="{5B2CC2E9-8CE9-7A4C-AEF4-8BE57DE0CD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1013" y="-1378335"/>
            <a:ext cx="3069164" cy="2478941"/>
          </a:xfrm>
          <a:prstGeom prst="rect">
            <a:avLst/>
          </a:prstGeom>
        </p:spPr>
      </p:pic>
      <p:pic>
        <p:nvPicPr>
          <p:cNvPr id="44" name="Picture 43" descr="Icon&#10;&#10;Description automatically generated with medium confidence">
            <a:extLst>
              <a:ext uri="{FF2B5EF4-FFF2-40B4-BE49-F238E27FC236}">
                <a16:creationId xmlns="" xmlns:a16="http://schemas.microsoft.com/office/drawing/2014/main" id="{EA1A93A1-452A-0240-A7B3-2A40FD1D83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3801" y="738465"/>
            <a:ext cx="4216400" cy="4203700"/>
          </a:xfrm>
          <a:prstGeom prst="rect">
            <a:avLst/>
          </a:prstGeom>
          <a:effectLst>
            <a:outerShdw blurRad="76200" dist="63500" dir="2700000" algn="tl" rotWithShape="0">
              <a:prstClr val="black">
                <a:alpha val="20000"/>
              </a:prstClr>
            </a:outerShdw>
          </a:effectLst>
        </p:spPr>
      </p:pic>
      <p:pic>
        <p:nvPicPr>
          <p:cNvPr id="45" name="Picture 44" descr="Shape, circle&#10;&#10;Description automatically generated">
            <a:extLst>
              <a:ext uri="{FF2B5EF4-FFF2-40B4-BE49-F238E27FC236}">
                <a16:creationId xmlns="" xmlns:a16="http://schemas.microsoft.com/office/drawing/2014/main" id="{DBFF5526-5265-B940-894D-F39BFE580F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3435" y="2034399"/>
            <a:ext cx="1765300" cy="1765300"/>
          </a:xfrm>
          <a:prstGeom prst="rect">
            <a:avLst/>
          </a:prstGeom>
        </p:spPr>
      </p:pic>
      <p:sp>
        <p:nvSpPr>
          <p:cNvPr id="46" name="TextBox 45">
            <a:extLst>
              <a:ext uri="{FF2B5EF4-FFF2-40B4-BE49-F238E27FC236}">
                <a16:creationId xmlns="" xmlns:a16="http://schemas.microsoft.com/office/drawing/2014/main" id="{0737A046-7453-BA41-887A-0D458468FBFD}"/>
              </a:ext>
            </a:extLst>
          </p:cNvPr>
          <p:cNvSpPr txBox="1"/>
          <p:nvPr/>
        </p:nvSpPr>
        <p:spPr>
          <a:xfrm>
            <a:off x="3882829" y="1108068"/>
            <a:ext cx="1357745" cy="338554"/>
          </a:xfrm>
          <a:prstGeom prst="rect">
            <a:avLst/>
          </a:prstGeom>
          <a:noFill/>
        </p:spPr>
        <p:txBody>
          <a:bodyPr wrap="square" lIns="0" tIns="0" rIns="0" bIns="0">
            <a:spAutoFit/>
          </a:bodyPr>
          <a:lstStyle/>
          <a:p>
            <a:pPr algn="ctr" defTabSz="457189"/>
            <a:r>
              <a:rPr lang="en-US" sz="1100" b="1" dirty="0">
                <a:solidFill>
                  <a:srgbClr val="FFFFFF"/>
                </a:solidFill>
              </a:rPr>
              <a:t>Looking forward</a:t>
            </a:r>
          </a:p>
          <a:p>
            <a:pPr algn="ctr" defTabSz="457189"/>
            <a:r>
              <a:rPr lang="en-US" sz="1100" b="1" dirty="0">
                <a:solidFill>
                  <a:srgbClr val="FFFFFF"/>
                </a:solidFill>
              </a:rPr>
              <a:t>not looking back</a:t>
            </a:r>
          </a:p>
        </p:txBody>
      </p:sp>
      <p:sp>
        <p:nvSpPr>
          <p:cNvPr id="47" name="TextBox 46">
            <a:extLst>
              <a:ext uri="{FF2B5EF4-FFF2-40B4-BE49-F238E27FC236}">
                <a16:creationId xmlns="" xmlns:a16="http://schemas.microsoft.com/office/drawing/2014/main" id="{6836A381-9610-6D49-8A1E-CE2F69E0C09F}"/>
              </a:ext>
            </a:extLst>
          </p:cNvPr>
          <p:cNvSpPr txBox="1"/>
          <p:nvPr/>
        </p:nvSpPr>
        <p:spPr>
          <a:xfrm>
            <a:off x="3703246" y="2948239"/>
            <a:ext cx="1557770" cy="276999"/>
          </a:xfrm>
          <a:prstGeom prst="rect">
            <a:avLst/>
          </a:prstGeom>
          <a:noFill/>
        </p:spPr>
        <p:txBody>
          <a:bodyPr wrap="square" lIns="0" tIns="0" rIns="0" bIns="0">
            <a:spAutoFit/>
          </a:bodyPr>
          <a:lstStyle/>
          <a:p>
            <a:pPr algn="ctr" defTabSz="457189"/>
            <a:r>
              <a:rPr lang="en-US" b="1" dirty="0">
                <a:solidFill>
                  <a:srgbClr val="1E4547"/>
                </a:solidFill>
              </a:rPr>
              <a:t>AIMS</a:t>
            </a:r>
          </a:p>
        </p:txBody>
      </p:sp>
      <p:sp>
        <p:nvSpPr>
          <p:cNvPr id="48" name="TextBox 47">
            <a:extLst>
              <a:ext uri="{FF2B5EF4-FFF2-40B4-BE49-F238E27FC236}">
                <a16:creationId xmlns="" xmlns:a16="http://schemas.microsoft.com/office/drawing/2014/main" id="{0B6616CB-A986-E845-8D6B-BF6891681207}"/>
              </a:ext>
            </a:extLst>
          </p:cNvPr>
          <p:cNvSpPr txBox="1"/>
          <p:nvPr/>
        </p:nvSpPr>
        <p:spPr>
          <a:xfrm>
            <a:off x="5637652" y="2249306"/>
            <a:ext cx="906755" cy="677108"/>
          </a:xfrm>
          <a:prstGeom prst="rect">
            <a:avLst/>
          </a:prstGeom>
          <a:noFill/>
        </p:spPr>
        <p:txBody>
          <a:bodyPr wrap="square" lIns="0" tIns="0" rIns="0" bIns="0">
            <a:spAutoFit/>
          </a:bodyPr>
          <a:lstStyle/>
          <a:p>
            <a:pPr algn="ctr" defTabSz="457189"/>
            <a:r>
              <a:rPr lang="en-US" sz="1100" b="1" dirty="0">
                <a:solidFill>
                  <a:srgbClr val="FFFFFF"/>
                </a:solidFill>
              </a:rPr>
              <a:t>Ensure actions do not impact on criminal case</a:t>
            </a:r>
          </a:p>
        </p:txBody>
      </p:sp>
      <p:sp>
        <p:nvSpPr>
          <p:cNvPr id="49" name="TextBox 48">
            <a:extLst>
              <a:ext uri="{FF2B5EF4-FFF2-40B4-BE49-F238E27FC236}">
                <a16:creationId xmlns="" xmlns:a16="http://schemas.microsoft.com/office/drawing/2014/main" id="{55B20650-D79B-3444-90F5-2A9D1F6C0BB9}"/>
              </a:ext>
            </a:extLst>
          </p:cNvPr>
          <p:cNvSpPr txBox="1"/>
          <p:nvPr/>
        </p:nvSpPr>
        <p:spPr>
          <a:xfrm>
            <a:off x="4872368" y="3986971"/>
            <a:ext cx="1109956" cy="507831"/>
          </a:xfrm>
          <a:prstGeom prst="rect">
            <a:avLst/>
          </a:prstGeom>
          <a:noFill/>
        </p:spPr>
        <p:txBody>
          <a:bodyPr wrap="square" lIns="0" tIns="0" rIns="0" bIns="0">
            <a:spAutoFit/>
          </a:bodyPr>
          <a:lstStyle/>
          <a:p>
            <a:pPr algn="ctr" defTabSz="457189"/>
            <a:r>
              <a:rPr lang="en-US" sz="1100" b="1" dirty="0">
                <a:solidFill>
                  <a:srgbClr val="FFFFFF"/>
                </a:solidFill>
              </a:rPr>
              <a:t>Site Remediation </a:t>
            </a:r>
            <a:r>
              <a:rPr lang="en-US" sz="1100" dirty="0">
                <a:solidFill>
                  <a:srgbClr val="FFFFFF"/>
                </a:solidFill>
              </a:rPr>
              <a:t>Do nothing </a:t>
            </a:r>
            <a:br>
              <a:rPr lang="en-US" sz="1100" dirty="0">
                <a:solidFill>
                  <a:srgbClr val="FFFFFF"/>
                </a:solidFill>
              </a:rPr>
            </a:br>
            <a:r>
              <a:rPr lang="en-US" sz="1100" dirty="0">
                <a:solidFill>
                  <a:srgbClr val="FFFFFF"/>
                </a:solidFill>
              </a:rPr>
              <a:t>not an option</a:t>
            </a:r>
          </a:p>
        </p:txBody>
      </p:sp>
      <p:sp>
        <p:nvSpPr>
          <p:cNvPr id="50" name="TextBox 49">
            <a:extLst>
              <a:ext uri="{FF2B5EF4-FFF2-40B4-BE49-F238E27FC236}">
                <a16:creationId xmlns="" xmlns:a16="http://schemas.microsoft.com/office/drawing/2014/main" id="{1606F447-240D-3040-BDAD-BA42B3E991C5}"/>
              </a:ext>
            </a:extLst>
          </p:cNvPr>
          <p:cNvSpPr txBox="1"/>
          <p:nvPr/>
        </p:nvSpPr>
        <p:spPr>
          <a:xfrm>
            <a:off x="2815673" y="3916633"/>
            <a:ext cx="1357745" cy="507831"/>
          </a:xfrm>
          <a:prstGeom prst="rect">
            <a:avLst/>
          </a:prstGeom>
          <a:noFill/>
        </p:spPr>
        <p:txBody>
          <a:bodyPr wrap="square" lIns="0" tIns="0" rIns="0" bIns="0">
            <a:spAutoFit/>
          </a:bodyPr>
          <a:lstStyle/>
          <a:p>
            <a:pPr algn="ctr" defTabSz="457189"/>
            <a:r>
              <a:rPr lang="en-US" sz="1100" b="1" dirty="0">
                <a:solidFill>
                  <a:srgbClr val="FFFFFF"/>
                </a:solidFill>
              </a:rPr>
              <a:t>Partnership </a:t>
            </a:r>
            <a:br>
              <a:rPr lang="en-US" sz="1100" b="1" dirty="0">
                <a:solidFill>
                  <a:srgbClr val="FFFFFF"/>
                </a:solidFill>
              </a:rPr>
            </a:br>
            <a:r>
              <a:rPr lang="en-US" sz="1100" b="1" dirty="0">
                <a:solidFill>
                  <a:srgbClr val="FFFFFF"/>
                </a:solidFill>
              </a:rPr>
              <a:t>and collaborative working </a:t>
            </a:r>
          </a:p>
        </p:txBody>
      </p:sp>
      <p:sp>
        <p:nvSpPr>
          <p:cNvPr id="51" name="TextBox 50">
            <a:extLst>
              <a:ext uri="{FF2B5EF4-FFF2-40B4-BE49-F238E27FC236}">
                <a16:creationId xmlns="" xmlns:a16="http://schemas.microsoft.com/office/drawing/2014/main" id="{AD48B799-4D4B-ED49-B33F-6069FF958323}"/>
              </a:ext>
            </a:extLst>
          </p:cNvPr>
          <p:cNvSpPr txBox="1"/>
          <p:nvPr/>
        </p:nvSpPr>
        <p:spPr>
          <a:xfrm>
            <a:off x="2515118" y="1955162"/>
            <a:ext cx="1022211" cy="846386"/>
          </a:xfrm>
          <a:prstGeom prst="rect">
            <a:avLst/>
          </a:prstGeom>
          <a:noFill/>
        </p:spPr>
        <p:txBody>
          <a:bodyPr wrap="square" lIns="0" tIns="0" rIns="0" bIns="0">
            <a:spAutoFit/>
          </a:bodyPr>
          <a:lstStyle/>
          <a:p>
            <a:pPr algn="ctr" defTabSz="457189"/>
            <a:r>
              <a:rPr lang="en-US" sz="1100" b="1" dirty="0">
                <a:solidFill>
                  <a:srgbClr val="FFFFFF"/>
                </a:solidFill>
              </a:rPr>
              <a:t>Deliver an </a:t>
            </a:r>
            <a:br>
              <a:rPr lang="en-US" sz="1100" b="1" dirty="0">
                <a:solidFill>
                  <a:srgbClr val="FFFFFF"/>
                </a:solidFill>
              </a:rPr>
            </a:br>
            <a:r>
              <a:rPr lang="en-US" sz="1100" b="1" dirty="0">
                <a:solidFill>
                  <a:srgbClr val="FFFFFF"/>
                </a:solidFill>
              </a:rPr>
              <a:t>agreed site </a:t>
            </a:r>
            <a:br>
              <a:rPr lang="en-US" sz="1100" b="1" dirty="0">
                <a:solidFill>
                  <a:srgbClr val="FFFFFF"/>
                </a:solidFill>
              </a:rPr>
            </a:br>
            <a:r>
              <a:rPr lang="en-US" sz="1100" b="1" dirty="0">
                <a:solidFill>
                  <a:srgbClr val="FFFFFF"/>
                </a:solidFill>
              </a:rPr>
              <a:t>vision and Community Asset</a:t>
            </a:r>
          </a:p>
        </p:txBody>
      </p:sp>
      <p:sp>
        <p:nvSpPr>
          <p:cNvPr id="52" name="Rectangle 51">
            <a:extLst>
              <a:ext uri="{FF2B5EF4-FFF2-40B4-BE49-F238E27FC236}">
                <a16:creationId xmlns="" xmlns:a16="http://schemas.microsoft.com/office/drawing/2014/main" id="{6014D84C-EC7F-9E49-890A-ABB4C81B1AF5}"/>
              </a:ext>
            </a:extLst>
          </p:cNvPr>
          <p:cNvSpPr/>
          <p:nvPr/>
        </p:nvSpPr>
        <p:spPr>
          <a:xfrm>
            <a:off x="0" y="4998203"/>
            <a:ext cx="9144000" cy="1452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endParaRPr>
          </a:p>
        </p:txBody>
      </p:sp>
      <p:sp>
        <p:nvSpPr>
          <p:cNvPr id="53" name="TextBox 52">
            <a:extLst>
              <a:ext uri="{FF2B5EF4-FFF2-40B4-BE49-F238E27FC236}">
                <a16:creationId xmlns="" xmlns:a16="http://schemas.microsoft.com/office/drawing/2014/main" id="{D8FAC4B4-E99A-444A-A0C7-392B576EA9E0}"/>
              </a:ext>
            </a:extLst>
          </p:cNvPr>
          <p:cNvSpPr txBox="1"/>
          <p:nvPr/>
        </p:nvSpPr>
        <p:spPr>
          <a:xfrm>
            <a:off x="1027672" y="348374"/>
            <a:ext cx="4572793" cy="430887"/>
          </a:xfrm>
          <a:prstGeom prst="rect">
            <a:avLst/>
          </a:prstGeom>
          <a:noFill/>
        </p:spPr>
        <p:txBody>
          <a:bodyPr wrap="square" rtlCol="0" anchor="t">
            <a:spAutoFit/>
          </a:bodyPr>
          <a:lstStyle/>
          <a:p>
            <a:pPr defTabSz="457189">
              <a:defRPr/>
            </a:pPr>
            <a:r>
              <a:rPr lang="en-GB" sz="2200" b="1" dirty="0">
                <a:solidFill>
                  <a:srgbClr val="1E4547"/>
                </a:solidFill>
                <a:cs typeface="Calibri" panose="020F0502020204030204" pitchFamily="34" charset="0"/>
              </a:rPr>
              <a:t>Aims</a:t>
            </a:r>
            <a:endParaRPr lang="en-GB" sz="2200" dirty="0">
              <a:solidFill>
                <a:srgbClr val="830051"/>
              </a:solidFill>
              <a:cs typeface="Calibri" panose="020F0502020204030204" pitchFamily="34" charset="0"/>
            </a:endParaRPr>
          </a:p>
        </p:txBody>
      </p:sp>
      <p:cxnSp>
        <p:nvCxnSpPr>
          <p:cNvPr id="54" name="Straight Connector 53">
            <a:extLst>
              <a:ext uri="{FF2B5EF4-FFF2-40B4-BE49-F238E27FC236}">
                <a16:creationId xmlns="" xmlns:a16="http://schemas.microsoft.com/office/drawing/2014/main" id="{A2C6A540-A129-7244-B6E3-852E71D85D20}"/>
              </a:ext>
            </a:extLst>
          </p:cNvPr>
          <p:cNvCxnSpPr>
            <a:cxnSpLocks/>
          </p:cNvCxnSpPr>
          <p:nvPr/>
        </p:nvCxnSpPr>
        <p:spPr>
          <a:xfrm>
            <a:off x="1128178" y="723888"/>
            <a:ext cx="761615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5" name="Graphic 54">
            <a:extLst>
              <a:ext uri="{FF2B5EF4-FFF2-40B4-BE49-F238E27FC236}">
                <a16:creationId xmlns="" xmlns:a16="http://schemas.microsoft.com/office/drawing/2014/main" id="{224A9E81-AC64-964E-BAD9-6968BF292E4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018306" y="2323790"/>
            <a:ext cx="914766" cy="496144"/>
          </a:xfrm>
          <a:prstGeom prst="rect">
            <a:avLst/>
          </a:prstGeom>
        </p:spPr>
      </p:pic>
      <p:cxnSp>
        <p:nvCxnSpPr>
          <p:cNvPr id="56" name="Straight Connector 55">
            <a:extLst>
              <a:ext uri="{FF2B5EF4-FFF2-40B4-BE49-F238E27FC236}">
                <a16:creationId xmlns="" xmlns:a16="http://schemas.microsoft.com/office/drawing/2014/main" id="{36E8A92F-E0C6-5346-984D-8F0B36B07651}"/>
              </a:ext>
            </a:extLst>
          </p:cNvPr>
          <p:cNvCxnSpPr>
            <a:cxnSpLocks/>
          </p:cNvCxnSpPr>
          <p:nvPr/>
        </p:nvCxnSpPr>
        <p:spPr>
          <a:xfrm>
            <a:off x="3721612" y="2886763"/>
            <a:ext cx="1515407"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945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raphic 33">
            <a:extLst>
              <a:ext uri="{FF2B5EF4-FFF2-40B4-BE49-F238E27FC236}">
                <a16:creationId xmlns="" xmlns:a16="http://schemas.microsoft.com/office/drawing/2014/main" id="{4A10BDC0-8C3B-214C-9B56-E0B405EF7B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1013" y="-1378335"/>
            <a:ext cx="3069164" cy="2478941"/>
          </a:xfrm>
          <a:prstGeom prst="rect">
            <a:avLst/>
          </a:prstGeom>
        </p:spPr>
      </p:pic>
      <p:grpSp>
        <p:nvGrpSpPr>
          <p:cNvPr id="39" name="Graphic 18">
            <a:extLst>
              <a:ext uri="{FF2B5EF4-FFF2-40B4-BE49-F238E27FC236}">
                <a16:creationId xmlns="" xmlns:a16="http://schemas.microsoft.com/office/drawing/2014/main" id="{145C6F68-F2F0-954A-8EBD-A72F59CC9BDF}"/>
              </a:ext>
            </a:extLst>
          </p:cNvPr>
          <p:cNvGrpSpPr/>
          <p:nvPr/>
        </p:nvGrpSpPr>
        <p:grpSpPr>
          <a:xfrm>
            <a:off x="2755796" y="877291"/>
            <a:ext cx="3632409" cy="4224245"/>
            <a:chOff x="2758787" y="1029791"/>
            <a:chExt cx="3632409" cy="4224245"/>
          </a:xfrm>
          <a:effectLst>
            <a:outerShdw blurRad="76200" dist="63500" dir="2700000" algn="tl" rotWithShape="0">
              <a:prstClr val="black">
                <a:alpha val="20000"/>
              </a:prstClr>
            </a:outerShdw>
          </a:effectLst>
        </p:grpSpPr>
        <p:sp>
          <p:nvSpPr>
            <p:cNvPr id="40" name="Freeform 39">
              <a:extLst>
                <a:ext uri="{FF2B5EF4-FFF2-40B4-BE49-F238E27FC236}">
                  <a16:creationId xmlns="" xmlns:a16="http://schemas.microsoft.com/office/drawing/2014/main" id="{55D669FB-6DB6-FA44-A62A-A9C4AF857D5B}"/>
                </a:ext>
              </a:extLst>
            </p:cNvPr>
            <p:cNvSpPr/>
            <p:nvPr/>
          </p:nvSpPr>
          <p:spPr>
            <a:xfrm>
              <a:off x="2758787" y="1706815"/>
              <a:ext cx="1297332" cy="1399450"/>
            </a:xfrm>
            <a:custGeom>
              <a:avLst/>
              <a:gdLst>
                <a:gd name="connsiteX0" fmla="*/ 0 w 1297332"/>
                <a:gd name="connsiteY0" fmla="*/ 0 h 1399450"/>
                <a:gd name="connsiteX1" fmla="*/ 692440 w 1297332"/>
                <a:gd name="connsiteY1" fmla="*/ 0 h 1399450"/>
                <a:gd name="connsiteX2" fmla="*/ 1297333 w 1297332"/>
                <a:gd name="connsiteY2" fmla="*/ 606286 h 1399450"/>
                <a:gd name="connsiteX3" fmla="*/ 1297333 w 1297332"/>
                <a:gd name="connsiteY3" fmla="*/ 1399451 h 1399450"/>
                <a:gd name="connsiteX4" fmla="*/ 1297333 w 1297332"/>
                <a:gd name="connsiteY4" fmla="*/ 1399451 h 1399450"/>
                <a:gd name="connsiteX5" fmla="*/ 604893 w 1297332"/>
                <a:gd name="connsiteY5" fmla="*/ 1399451 h 1399450"/>
                <a:gd name="connsiteX6" fmla="*/ 0 w 1297332"/>
                <a:gd name="connsiteY6" fmla="*/ 793287 h 1399450"/>
                <a:gd name="connsiteX7" fmla="*/ 0 w 1297332"/>
                <a:gd name="connsiteY7" fmla="*/ 0 h 1399450"/>
                <a:gd name="connsiteX8" fmla="*/ 0 w 1297332"/>
                <a:gd name="connsiteY8" fmla="*/ 0 h 139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7332" h="1399450">
                  <a:moveTo>
                    <a:pt x="0" y="0"/>
                  </a:moveTo>
                  <a:lnTo>
                    <a:pt x="692440" y="0"/>
                  </a:lnTo>
                  <a:cubicBezTo>
                    <a:pt x="1026513" y="0"/>
                    <a:pt x="1297333" y="271443"/>
                    <a:pt x="1297333" y="606286"/>
                  </a:cubicBezTo>
                  <a:lnTo>
                    <a:pt x="1297333" y="1399451"/>
                  </a:lnTo>
                  <a:lnTo>
                    <a:pt x="1297333" y="1399451"/>
                  </a:lnTo>
                  <a:lnTo>
                    <a:pt x="604893" y="1399451"/>
                  </a:lnTo>
                  <a:cubicBezTo>
                    <a:pt x="270867" y="1399451"/>
                    <a:pt x="67" y="1128079"/>
                    <a:pt x="0" y="793287"/>
                  </a:cubicBezTo>
                  <a:lnTo>
                    <a:pt x="0" y="0"/>
                  </a:lnTo>
                  <a:lnTo>
                    <a:pt x="0" y="0"/>
                  </a:lnTo>
                  <a:close/>
                </a:path>
              </a:pathLst>
            </a:custGeom>
            <a:solidFill>
              <a:srgbClr val="89C7CF"/>
            </a:solidFill>
            <a:ln w="12187" cap="flat">
              <a:noFill/>
              <a:prstDash val="solid"/>
              <a:miter/>
            </a:ln>
          </p:spPr>
          <p:txBody>
            <a:bodyPr rtlCol="0" anchor="ctr"/>
            <a:lstStyle/>
            <a:p>
              <a:pPr defTabSz="457189"/>
              <a:endParaRPr lang="en-US" dirty="0">
                <a:solidFill>
                  <a:srgbClr val="000000"/>
                </a:solidFill>
              </a:endParaRPr>
            </a:p>
          </p:txBody>
        </p:sp>
        <p:sp>
          <p:nvSpPr>
            <p:cNvPr id="41" name="Freeform 40">
              <a:extLst>
                <a:ext uri="{FF2B5EF4-FFF2-40B4-BE49-F238E27FC236}">
                  <a16:creationId xmlns="" xmlns:a16="http://schemas.microsoft.com/office/drawing/2014/main" id="{7B6F9A4E-F380-704E-8433-6E0C9FAF3AB1}"/>
                </a:ext>
              </a:extLst>
            </p:cNvPr>
            <p:cNvSpPr/>
            <p:nvPr/>
          </p:nvSpPr>
          <p:spPr>
            <a:xfrm rot="-10800000">
              <a:off x="4666263" y="1029791"/>
              <a:ext cx="1297332" cy="1355393"/>
            </a:xfrm>
            <a:custGeom>
              <a:avLst/>
              <a:gdLst>
                <a:gd name="connsiteX0" fmla="*/ 604893 w 1297332"/>
                <a:gd name="connsiteY0" fmla="*/ 0 h 1355393"/>
                <a:gd name="connsiteX1" fmla="*/ 1297333 w 1297332"/>
                <a:gd name="connsiteY1" fmla="*/ 0 h 1355393"/>
                <a:gd name="connsiteX2" fmla="*/ 1297333 w 1297332"/>
                <a:gd name="connsiteY2" fmla="*/ 0 h 1355393"/>
                <a:gd name="connsiteX3" fmla="*/ 1297333 w 1297332"/>
                <a:gd name="connsiteY3" fmla="*/ 749107 h 1355393"/>
                <a:gd name="connsiteX4" fmla="*/ 692440 w 1297332"/>
                <a:gd name="connsiteY4" fmla="*/ 1355393 h 1355393"/>
                <a:gd name="connsiteX5" fmla="*/ 0 w 1297332"/>
                <a:gd name="connsiteY5" fmla="*/ 1355393 h 1355393"/>
                <a:gd name="connsiteX6" fmla="*/ 0 w 1297332"/>
                <a:gd name="connsiteY6" fmla="*/ 1355393 h 1355393"/>
                <a:gd name="connsiteX7" fmla="*/ 0 w 1297332"/>
                <a:gd name="connsiteY7" fmla="*/ 606286 h 1355393"/>
                <a:gd name="connsiteX8" fmla="*/ 604893 w 1297332"/>
                <a:gd name="connsiteY8" fmla="*/ 0 h 135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7332" h="1355393">
                  <a:moveTo>
                    <a:pt x="604893" y="0"/>
                  </a:moveTo>
                  <a:lnTo>
                    <a:pt x="1297333" y="0"/>
                  </a:lnTo>
                  <a:lnTo>
                    <a:pt x="1297333" y="0"/>
                  </a:lnTo>
                  <a:lnTo>
                    <a:pt x="1297333" y="749107"/>
                  </a:lnTo>
                  <a:cubicBezTo>
                    <a:pt x="1297333" y="1083950"/>
                    <a:pt x="1026511" y="1355393"/>
                    <a:pt x="692440" y="1355393"/>
                  </a:cubicBezTo>
                  <a:lnTo>
                    <a:pt x="0" y="1355393"/>
                  </a:lnTo>
                  <a:lnTo>
                    <a:pt x="0" y="1355393"/>
                  </a:lnTo>
                  <a:lnTo>
                    <a:pt x="0" y="606286"/>
                  </a:lnTo>
                  <a:cubicBezTo>
                    <a:pt x="0" y="271443"/>
                    <a:pt x="270822" y="0"/>
                    <a:pt x="604893" y="0"/>
                  </a:cubicBezTo>
                  <a:close/>
                </a:path>
              </a:pathLst>
            </a:custGeom>
            <a:solidFill>
              <a:srgbClr val="B29169"/>
            </a:solidFill>
            <a:ln w="12187" cap="flat">
              <a:noFill/>
              <a:prstDash val="solid"/>
              <a:miter/>
            </a:ln>
          </p:spPr>
          <p:txBody>
            <a:bodyPr rtlCol="0" anchor="ctr"/>
            <a:lstStyle/>
            <a:p>
              <a:pPr defTabSz="457189"/>
              <a:endParaRPr lang="en-US">
                <a:solidFill>
                  <a:srgbClr val="000000"/>
                </a:solidFill>
              </a:endParaRPr>
            </a:p>
          </p:txBody>
        </p:sp>
        <p:sp>
          <p:nvSpPr>
            <p:cNvPr id="42" name="Freeform 41">
              <a:extLst>
                <a:ext uri="{FF2B5EF4-FFF2-40B4-BE49-F238E27FC236}">
                  <a16:creationId xmlns="" xmlns:a16="http://schemas.microsoft.com/office/drawing/2014/main" id="{D278F2C8-1831-4648-9258-884806E2CE3A}"/>
                </a:ext>
              </a:extLst>
            </p:cNvPr>
            <p:cNvSpPr/>
            <p:nvPr/>
          </p:nvSpPr>
          <p:spPr>
            <a:xfrm rot="-10800000">
              <a:off x="5104609" y="2440869"/>
              <a:ext cx="1286587" cy="1351721"/>
            </a:xfrm>
            <a:custGeom>
              <a:avLst/>
              <a:gdLst>
                <a:gd name="connsiteX0" fmla="*/ 601474 w 1286587"/>
                <a:gd name="connsiteY0" fmla="*/ 0 h 1351721"/>
                <a:gd name="connsiteX1" fmla="*/ 1286588 w 1286587"/>
                <a:gd name="connsiteY1" fmla="*/ 0 h 1351721"/>
                <a:gd name="connsiteX2" fmla="*/ 1286588 w 1286587"/>
                <a:gd name="connsiteY2" fmla="*/ 0 h 1351721"/>
                <a:gd name="connsiteX3" fmla="*/ 1286588 w 1286587"/>
                <a:gd name="connsiteY3" fmla="*/ 748862 h 1351721"/>
                <a:gd name="connsiteX4" fmla="*/ 685114 w 1286587"/>
                <a:gd name="connsiteY4" fmla="*/ 1351722 h 1351721"/>
                <a:gd name="connsiteX5" fmla="*/ 0 w 1286587"/>
                <a:gd name="connsiteY5" fmla="*/ 1351722 h 1351721"/>
                <a:gd name="connsiteX6" fmla="*/ 0 w 1286587"/>
                <a:gd name="connsiteY6" fmla="*/ 1351722 h 1351721"/>
                <a:gd name="connsiteX7" fmla="*/ 0 w 1286587"/>
                <a:gd name="connsiteY7" fmla="*/ 602982 h 1351721"/>
                <a:gd name="connsiteX8" fmla="*/ 601352 w 1286587"/>
                <a:gd name="connsiteY8" fmla="*/ 0 h 1351721"/>
                <a:gd name="connsiteX9" fmla="*/ 601474 w 1286587"/>
                <a:gd name="connsiteY9" fmla="*/ 0 h 135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587" h="1351721">
                  <a:moveTo>
                    <a:pt x="601474" y="0"/>
                  </a:moveTo>
                  <a:lnTo>
                    <a:pt x="1286588" y="0"/>
                  </a:lnTo>
                  <a:lnTo>
                    <a:pt x="1286588" y="0"/>
                  </a:lnTo>
                  <a:lnTo>
                    <a:pt x="1286588" y="748862"/>
                  </a:lnTo>
                  <a:cubicBezTo>
                    <a:pt x="1286588" y="1081818"/>
                    <a:pt x="1017305" y="1351722"/>
                    <a:pt x="685114" y="1351722"/>
                  </a:cubicBezTo>
                  <a:lnTo>
                    <a:pt x="0" y="1351722"/>
                  </a:lnTo>
                  <a:lnTo>
                    <a:pt x="0" y="1351722"/>
                  </a:lnTo>
                  <a:lnTo>
                    <a:pt x="0" y="602982"/>
                  </a:lnTo>
                  <a:cubicBezTo>
                    <a:pt x="-73" y="270026"/>
                    <a:pt x="269162" y="73"/>
                    <a:pt x="601352" y="0"/>
                  </a:cubicBezTo>
                  <a:cubicBezTo>
                    <a:pt x="601389" y="0"/>
                    <a:pt x="601438" y="0"/>
                    <a:pt x="601474" y="0"/>
                  </a:cubicBezTo>
                  <a:close/>
                </a:path>
              </a:pathLst>
            </a:custGeom>
            <a:solidFill>
              <a:srgbClr val="204547"/>
            </a:solidFill>
            <a:ln w="12187" cap="flat">
              <a:noFill/>
              <a:prstDash val="solid"/>
              <a:miter/>
            </a:ln>
          </p:spPr>
          <p:txBody>
            <a:bodyPr rtlCol="0" anchor="ctr"/>
            <a:lstStyle/>
            <a:p>
              <a:pPr defTabSz="457189"/>
              <a:endParaRPr lang="en-US" dirty="0">
                <a:solidFill>
                  <a:srgbClr val="000000"/>
                </a:solidFill>
              </a:endParaRPr>
            </a:p>
          </p:txBody>
        </p:sp>
        <p:sp>
          <p:nvSpPr>
            <p:cNvPr id="43" name="Freeform 42">
              <a:extLst>
                <a:ext uri="{FF2B5EF4-FFF2-40B4-BE49-F238E27FC236}">
                  <a16:creationId xmlns="" xmlns:a16="http://schemas.microsoft.com/office/drawing/2014/main" id="{498358A8-CFF2-184D-9166-1515B52ADDA8}"/>
                </a:ext>
              </a:extLst>
            </p:cNvPr>
            <p:cNvSpPr/>
            <p:nvPr/>
          </p:nvSpPr>
          <p:spPr>
            <a:xfrm>
              <a:off x="4541475" y="3608650"/>
              <a:ext cx="744700" cy="1576771"/>
            </a:xfrm>
            <a:custGeom>
              <a:avLst/>
              <a:gdLst>
                <a:gd name="connsiteX0" fmla="*/ 125399 w 744699"/>
                <a:gd name="connsiteY0" fmla="*/ 1179896 h 1179895"/>
                <a:gd name="connsiteX1" fmla="*/ 0 w 744699"/>
                <a:gd name="connsiteY1" fmla="*/ 1179896 h 1179895"/>
                <a:gd name="connsiteX2" fmla="*/ 0 w 744699"/>
                <a:gd name="connsiteY2" fmla="*/ 732830 h 1179895"/>
                <a:gd name="connsiteX3" fmla="*/ 50428 w 744699"/>
                <a:gd name="connsiteY3" fmla="*/ 610447 h 1179895"/>
                <a:gd name="connsiteX4" fmla="*/ 656176 w 744699"/>
                <a:gd name="connsiteY4" fmla="*/ 0 h 1179895"/>
                <a:gd name="connsiteX5" fmla="*/ 744700 w 744699"/>
                <a:gd name="connsiteY5" fmla="*/ 88238 h 1179895"/>
                <a:gd name="connsiteX6" fmla="*/ 139074 w 744699"/>
                <a:gd name="connsiteY6" fmla="*/ 698685 h 1179895"/>
                <a:gd name="connsiteX7" fmla="*/ 124910 w 744699"/>
                <a:gd name="connsiteY7" fmla="*/ 732952 h 1179895"/>
                <a:gd name="connsiteX0" fmla="*/ 131749 w 744700"/>
                <a:gd name="connsiteY0" fmla="*/ 1567246 h 1567246"/>
                <a:gd name="connsiteX1" fmla="*/ 0 w 744700"/>
                <a:gd name="connsiteY1" fmla="*/ 1179896 h 1567246"/>
                <a:gd name="connsiteX2" fmla="*/ 0 w 744700"/>
                <a:gd name="connsiteY2" fmla="*/ 732830 h 1567246"/>
                <a:gd name="connsiteX3" fmla="*/ 50428 w 744700"/>
                <a:gd name="connsiteY3" fmla="*/ 610447 h 1567246"/>
                <a:gd name="connsiteX4" fmla="*/ 656176 w 744700"/>
                <a:gd name="connsiteY4" fmla="*/ 0 h 1567246"/>
                <a:gd name="connsiteX5" fmla="*/ 744700 w 744700"/>
                <a:gd name="connsiteY5" fmla="*/ 88238 h 1567246"/>
                <a:gd name="connsiteX6" fmla="*/ 139074 w 744700"/>
                <a:gd name="connsiteY6" fmla="*/ 698685 h 1567246"/>
                <a:gd name="connsiteX7" fmla="*/ 124910 w 744700"/>
                <a:gd name="connsiteY7" fmla="*/ 732952 h 1567246"/>
                <a:gd name="connsiteX8" fmla="*/ 131749 w 744700"/>
                <a:gd name="connsiteY8" fmla="*/ 1567246 h 1567246"/>
                <a:gd name="connsiteX0" fmla="*/ 131749 w 744700"/>
                <a:gd name="connsiteY0" fmla="*/ 1567246 h 1570421"/>
                <a:gd name="connsiteX1" fmla="*/ 3175 w 744700"/>
                <a:gd name="connsiteY1" fmla="*/ 1570421 h 1570421"/>
                <a:gd name="connsiteX2" fmla="*/ 0 w 744700"/>
                <a:gd name="connsiteY2" fmla="*/ 732830 h 1570421"/>
                <a:gd name="connsiteX3" fmla="*/ 50428 w 744700"/>
                <a:gd name="connsiteY3" fmla="*/ 610447 h 1570421"/>
                <a:gd name="connsiteX4" fmla="*/ 656176 w 744700"/>
                <a:gd name="connsiteY4" fmla="*/ 0 h 1570421"/>
                <a:gd name="connsiteX5" fmla="*/ 744700 w 744700"/>
                <a:gd name="connsiteY5" fmla="*/ 88238 h 1570421"/>
                <a:gd name="connsiteX6" fmla="*/ 139074 w 744700"/>
                <a:gd name="connsiteY6" fmla="*/ 698685 h 1570421"/>
                <a:gd name="connsiteX7" fmla="*/ 124910 w 744700"/>
                <a:gd name="connsiteY7" fmla="*/ 732952 h 1570421"/>
                <a:gd name="connsiteX8" fmla="*/ 131749 w 744700"/>
                <a:gd name="connsiteY8" fmla="*/ 1567246 h 1570421"/>
                <a:gd name="connsiteX0" fmla="*/ 125399 w 744700"/>
                <a:gd name="connsiteY0" fmla="*/ 1576771 h 1576771"/>
                <a:gd name="connsiteX1" fmla="*/ 3175 w 744700"/>
                <a:gd name="connsiteY1" fmla="*/ 1570421 h 1576771"/>
                <a:gd name="connsiteX2" fmla="*/ 0 w 744700"/>
                <a:gd name="connsiteY2" fmla="*/ 732830 h 1576771"/>
                <a:gd name="connsiteX3" fmla="*/ 50428 w 744700"/>
                <a:gd name="connsiteY3" fmla="*/ 610447 h 1576771"/>
                <a:gd name="connsiteX4" fmla="*/ 656176 w 744700"/>
                <a:gd name="connsiteY4" fmla="*/ 0 h 1576771"/>
                <a:gd name="connsiteX5" fmla="*/ 744700 w 744700"/>
                <a:gd name="connsiteY5" fmla="*/ 88238 h 1576771"/>
                <a:gd name="connsiteX6" fmla="*/ 139074 w 744700"/>
                <a:gd name="connsiteY6" fmla="*/ 698685 h 1576771"/>
                <a:gd name="connsiteX7" fmla="*/ 124910 w 744700"/>
                <a:gd name="connsiteY7" fmla="*/ 732952 h 1576771"/>
                <a:gd name="connsiteX8" fmla="*/ 125399 w 744700"/>
                <a:gd name="connsiteY8" fmla="*/ 1576771 h 15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00" h="1576771">
                  <a:moveTo>
                    <a:pt x="125399" y="1576771"/>
                  </a:moveTo>
                  <a:lnTo>
                    <a:pt x="3175" y="1570421"/>
                  </a:lnTo>
                  <a:cubicBezTo>
                    <a:pt x="2117" y="1291224"/>
                    <a:pt x="1058" y="1012027"/>
                    <a:pt x="0" y="732830"/>
                  </a:cubicBezTo>
                  <a:cubicBezTo>
                    <a:pt x="-73" y="686949"/>
                    <a:pt x="18071" y="642915"/>
                    <a:pt x="50428" y="610447"/>
                  </a:cubicBezTo>
                  <a:lnTo>
                    <a:pt x="656176" y="0"/>
                  </a:lnTo>
                  <a:lnTo>
                    <a:pt x="744700" y="88238"/>
                  </a:lnTo>
                  <a:lnTo>
                    <a:pt x="139074" y="698685"/>
                  </a:lnTo>
                  <a:cubicBezTo>
                    <a:pt x="129978" y="707754"/>
                    <a:pt x="124874" y="720090"/>
                    <a:pt x="124910" y="732952"/>
                  </a:cubicBezTo>
                  <a:cubicBezTo>
                    <a:pt x="125073" y="881933"/>
                    <a:pt x="125236" y="1427790"/>
                    <a:pt x="125399" y="1576771"/>
                  </a:cubicBezTo>
                  <a:close/>
                </a:path>
              </a:pathLst>
            </a:custGeom>
            <a:solidFill>
              <a:srgbClr val="204547"/>
            </a:solidFill>
            <a:ln w="12187" cap="flat">
              <a:noFill/>
              <a:prstDash val="solid"/>
              <a:miter/>
            </a:ln>
          </p:spPr>
          <p:txBody>
            <a:bodyPr rtlCol="0" anchor="ctr"/>
            <a:lstStyle/>
            <a:p>
              <a:pPr defTabSz="457189"/>
              <a:endParaRPr lang="en-US">
                <a:solidFill>
                  <a:srgbClr val="000000"/>
                </a:solidFill>
              </a:endParaRPr>
            </a:p>
          </p:txBody>
        </p:sp>
        <p:sp>
          <p:nvSpPr>
            <p:cNvPr id="44" name="Freeform 43">
              <a:extLst>
                <a:ext uri="{FF2B5EF4-FFF2-40B4-BE49-F238E27FC236}">
                  <a16:creationId xmlns="" xmlns:a16="http://schemas.microsoft.com/office/drawing/2014/main" id="{D0922EAE-DC18-C140-9C79-D0D2C25937E9}"/>
                </a:ext>
              </a:extLst>
            </p:cNvPr>
            <p:cNvSpPr/>
            <p:nvPr/>
          </p:nvSpPr>
          <p:spPr>
            <a:xfrm>
              <a:off x="3654770" y="5241798"/>
              <a:ext cx="1984766" cy="12238"/>
            </a:xfrm>
            <a:custGeom>
              <a:avLst/>
              <a:gdLst>
                <a:gd name="connsiteX0" fmla="*/ 0 w 1984766"/>
                <a:gd name="connsiteY0" fmla="*/ 0 h 12238"/>
                <a:gd name="connsiteX1" fmla="*/ 1984767 w 1984766"/>
                <a:gd name="connsiteY1" fmla="*/ 0 h 12238"/>
              </a:gdLst>
              <a:ahLst/>
              <a:cxnLst>
                <a:cxn ang="0">
                  <a:pos x="connsiteX0" y="connsiteY0"/>
                </a:cxn>
                <a:cxn ang="0">
                  <a:pos x="connsiteX1" y="connsiteY1"/>
                </a:cxn>
              </a:cxnLst>
              <a:rect l="l" t="t" r="r" b="b"/>
              <a:pathLst>
                <a:path w="1984766" h="12238">
                  <a:moveTo>
                    <a:pt x="0" y="0"/>
                  </a:moveTo>
                  <a:lnTo>
                    <a:pt x="1984767" y="0"/>
                  </a:lnTo>
                </a:path>
              </a:pathLst>
            </a:custGeom>
            <a:ln w="69221" cap="flat">
              <a:solidFill>
                <a:srgbClr val="204547"/>
              </a:solidFill>
              <a:prstDash val="solid"/>
              <a:miter/>
            </a:ln>
          </p:spPr>
          <p:txBody>
            <a:bodyPr rtlCol="0" anchor="ctr"/>
            <a:lstStyle/>
            <a:p>
              <a:pPr defTabSz="457189"/>
              <a:endParaRPr lang="en-US">
                <a:solidFill>
                  <a:srgbClr val="000000"/>
                </a:solidFill>
              </a:endParaRPr>
            </a:p>
          </p:txBody>
        </p:sp>
        <p:sp>
          <p:nvSpPr>
            <p:cNvPr id="45" name="Freeform 44">
              <a:extLst>
                <a:ext uri="{FF2B5EF4-FFF2-40B4-BE49-F238E27FC236}">
                  <a16:creationId xmlns="" xmlns:a16="http://schemas.microsoft.com/office/drawing/2014/main" id="{C85D7957-9BCD-E549-8D51-D3D8093438AF}"/>
                </a:ext>
              </a:extLst>
            </p:cNvPr>
            <p:cNvSpPr/>
            <p:nvPr/>
          </p:nvSpPr>
          <p:spPr>
            <a:xfrm>
              <a:off x="4330116" y="2220946"/>
              <a:ext cx="514171" cy="1010150"/>
            </a:xfrm>
            <a:custGeom>
              <a:avLst/>
              <a:gdLst>
                <a:gd name="connsiteX0" fmla="*/ 124911 w 514171"/>
                <a:gd name="connsiteY0" fmla="*/ 1010150 h 1010150"/>
                <a:gd name="connsiteX1" fmla="*/ 124911 w 514171"/>
                <a:gd name="connsiteY1" fmla="*/ 497732 h 1010150"/>
                <a:gd name="connsiteX2" fmla="*/ 138464 w 514171"/>
                <a:gd name="connsiteY2" fmla="*/ 465178 h 1010150"/>
                <a:gd name="connsiteX3" fmla="*/ 514172 w 514171"/>
                <a:gd name="connsiteY3" fmla="*/ 88605 h 1010150"/>
                <a:gd name="connsiteX4" fmla="*/ 425770 w 514171"/>
                <a:gd name="connsiteY4" fmla="*/ 0 h 1010150"/>
                <a:gd name="connsiteX5" fmla="*/ 50062 w 514171"/>
                <a:gd name="connsiteY5" fmla="*/ 376573 h 1010150"/>
                <a:gd name="connsiteX6" fmla="*/ 0 w 514171"/>
                <a:gd name="connsiteY6" fmla="*/ 497732 h 1010150"/>
                <a:gd name="connsiteX7" fmla="*/ 0 w 514171"/>
                <a:gd name="connsiteY7" fmla="*/ 886176 h 1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171" h="1010150">
                  <a:moveTo>
                    <a:pt x="124911" y="1010150"/>
                  </a:moveTo>
                  <a:lnTo>
                    <a:pt x="124911" y="497732"/>
                  </a:lnTo>
                  <a:cubicBezTo>
                    <a:pt x="124911" y="485506"/>
                    <a:pt x="129782" y="473782"/>
                    <a:pt x="138464" y="465178"/>
                  </a:cubicBezTo>
                  <a:lnTo>
                    <a:pt x="514172" y="88605"/>
                  </a:lnTo>
                  <a:lnTo>
                    <a:pt x="425770" y="0"/>
                  </a:lnTo>
                  <a:lnTo>
                    <a:pt x="50062" y="376573"/>
                  </a:lnTo>
                  <a:cubicBezTo>
                    <a:pt x="17937" y="408662"/>
                    <a:pt x="-85" y="452279"/>
                    <a:pt x="0" y="497732"/>
                  </a:cubicBezTo>
                  <a:lnTo>
                    <a:pt x="0" y="886176"/>
                  </a:lnTo>
                  <a:close/>
                </a:path>
              </a:pathLst>
            </a:custGeom>
            <a:solidFill>
              <a:srgbClr val="B29169"/>
            </a:solidFill>
            <a:ln w="12187" cap="flat">
              <a:noFill/>
              <a:prstDash val="solid"/>
              <a:miter/>
            </a:ln>
          </p:spPr>
          <p:txBody>
            <a:bodyPr rtlCol="0" anchor="ctr"/>
            <a:lstStyle/>
            <a:p>
              <a:pPr defTabSz="457189"/>
              <a:endParaRPr lang="en-US">
                <a:solidFill>
                  <a:srgbClr val="000000"/>
                </a:solidFill>
              </a:endParaRPr>
            </a:p>
          </p:txBody>
        </p:sp>
        <p:sp>
          <p:nvSpPr>
            <p:cNvPr id="49" name="Freeform 48">
              <a:extLst>
                <a:ext uri="{FF2B5EF4-FFF2-40B4-BE49-F238E27FC236}">
                  <a16:creationId xmlns="" xmlns:a16="http://schemas.microsoft.com/office/drawing/2014/main" id="{59948EDA-7328-8240-BC9A-18A8B22F827A}"/>
                </a:ext>
              </a:extLst>
            </p:cNvPr>
            <p:cNvSpPr/>
            <p:nvPr/>
          </p:nvSpPr>
          <p:spPr>
            <a:xfrm>
              <a:off x="3879316" y="2930034"/>
              <a:ext cx="750438" cy="1190298"/>
            </a:xfrm>
            <a:custGeom>
              <a:avLst/>
              <a:gdLst>
                <a:gd name="connsiteX0" fmla="*/ 625528 w 750438"/>
                <a:gd name="connsiteY0" fmla="*/ 1190298 h 1190298"/>
                <a:gd name="connsiteX1" fmla="*/ 750438 w 750438"/>
                <a:gd name="connsiteY1" fmla="*/ 1065712 h 1190298"/>
                <a:gd name="connsiteX2" fmla="*/ 750438 w 750438"/>
                <a:gd name="connsiteY2" fmla="*/ 730994 h 1190298"/>
                <a:gd name="connsiteX3" fmla="*/ 702330 w 750438"/>
                <a:gd name="connsiteY3" fmla="*/ 614608 h 1190298"/>
                <a:gd name="connsiteX4" fmla="*/ 88280 w 750438"/>
                <a:gd name="connsiteY4" fmla="*/ 0 h 1190298"/>
                <a:gd name="connsiteX5" fmla="*/ 0 w 750438"/>
                <a:gd name="connsiteY5" fmla="*/ 88605 h 1190298"/>
                <a:gd name="connsiteX6" fmla="*/ 613318 w 750438"/>
                <a:gd name="connsiteY6" fmla="*/ 703580 h 1190298"/>
                <a:gd name="connsiteX7" fmla="*/ 625528 w 750438"/>
                <a:gd name="connsiteY7" fmla="*/ 731361 h 119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438" h="1190298">
                  <a:moveTo>
                    <a:pt x="625528" y="1190298"/>
                  </a:moveTo>
                  <a:lnTo>
                    <a:pt x="750438" y="1065712"/>
                  </a:lnTo>
                  <a:lnTo>
                    <a:pt x="750438" y="730994"/>
                  </a:lnTo>
                  <a:cubicBezTo>
                    <a:pt x="750548" y="687316"/>
                    <a:pt x="733222" y="645412"/>
                    <a:pt x="702330" y="614608"/>
                  </a:cubicBezTo>
                  <a:lnTo>
                    <a:pt x="88280" y="0"/>
                  </a:lnTo>
                  <a:lnTo>
                    <a:pt x="0" y="88605"/>
                  </a:lnTo>
                  <a:lnTo>
                    <a:pt x="613318" y="703580"/>
                  </a:lnTo>
                  <a:cubicBezTo>
                    <a:pt x="620986" y="710789"/>
                    <a:pt x="625394" y="720824"/>
                    <a:pt x="625528" y="731361"/>
                  </a:cubicBezTo>
                  <a:close/>
                </a:path>
              </a:pathLst>
            </a:custGeom>
            <a:solidFill>
              <a:srgbClr val="89C7CF"/>
            </a:solidFill>
            <a:ln w="12187" cap="flat">
              <a:noFill/>
              <a:prstDash val="solid"/>
              <a:miter/>
            </a:ln>
          </p:spPr>
          <p:txBody>
            <a:bodyPr rtlCol="0" anchor="ctr"/>
            <a:lstStyle/>
            <a:p>
              <a:pPr defTabSz="457189"/>
              <a:endParaRPr lang="en-US">
                <a:solidFill>
                  <a:srgbClr val="000000"/>
                </a:solidFill>
              </a:endParaRPr>
            </a:p>
          </p:txBody>
        </p:sp>
        <p:sp>
          <p:nvSpPr>
            <p:cNvPr id="54" name="Freeform 53">
              <a:extLst>
                <a:ext uri="{FF2B5EF4-FFF2-40B4-BE49-F238E27FC236}">
                  <a16:creationId xmlns="" xmlns:a16="http://schemas.microsoft.com/office/drawing/2014/main" id="{F2683423-0940-1E44-AD20-6AA42E2442A3}"/>
                </a:ext>
              </a:extLst>
            </p:cNvPr>
            <p:cNvSpPr/>
            <p:nvPr/>
          </p:nvSpPr>
          <p:spPr>
            <a:xfrm>
              <a:off x="2880644" y="2282627"/>
              <a:ext cx="1100504" cy="12238"/>
            </a:xfrm>
            <a:custGeom>
              <a:avLst/>
              <a:gdLst>
                <a:gd name="connsiteX0" fmla="*/ 1100505 w 1100504"/>
                <a:gd name="connsiteY0" fmla="*/ 0 h 12238"/>
                <a:gd name="connsiteX1" fmla="*/ 0 w 1100504"/>
                <a:gd name="connsiteY1" fmla="*/ 0 h 12238"/>
              </a:gdLst>
              <a:ahLst/>
              <a:cxnLst>
                <a:cxn ang="0">
                  <a:pos x="connsiteX0" y="connsiteY0"/>
                </a:cxn>
                <a:cxn ang="0">
                  <a:pos x="connsiteX1" y="connsiteY1"/>
                </a:cxn>
              </a:cxnLst>
              <a:rect l="l" t="t" r="r" b="b"/>
              <a:pathLst>
                <a:path w="1100504" h="12238">
                  <a:moveTo>
                    <a:pt x="1100505" y="0"/>
                  </a:moveTo>
                  <a:lnTo>
                    <a:pt x="0" y="0"/>
                  </a:lnTo>
                </a:path>
              </a:pathLst>
            </a:custGeom>
            <a:ln w="8287" cap="flat">
              <a:solidFill>
                <a:srgbClr val="FFFFFF"/>
              </a:solidFill>
              <a:prstDash val="solid"/>
              <a:miter/>
            </a:ln>
          </p:spPr>
          <p:txBody>
            <a:bodyPr rtlCol="0" anchor="ctr"/>
            <a:lstStyle/>
            <a:p>
              <a:pPr defTabSz="457189"/>
              <a:endParaRPr lang="en-US">
                <a:solidFill>
                  <a:srgbClr val="000000"/>
                </a:solidFill>
              </a:endParaRPr>
            </a:p>
          </p:txBody>
        </p:sp>
        <p:sp>
          <p:nvSpPr>
            <p:cNvPr id="55" name="Freeform 54">
              <a:extLst>
                <a:ext uri="{FF2B5EF4-FFF2-40B4-BE49-F238E27FC236}">
                  <a16:creationId xmlns="" xmlns:a16="http://schemas.microsoft.com/office/drawing/2014/main" id="{0D4D2FA1-6177-0647-8AD0-B06AC4599CEE}"/>
                </a:ext>
              </a:extLst>
            </p:cNvPr>
            <p:cNvSpPr/>
            <p:nvPr/>
          </p:nvSpPr>
          <p:spPr>
            <a:xfrm>
              <a:off x="4815715" y="1620780"/>
              <a:ext cx="1045070" cy="12238"/>
            </a:xfrm>
            <a:custGeom>
              <a:avLst/>
              <a:gdLst>
                <a:gd name="connsiteX0" fmla="*/ 1045070 w 1045070"/>
                <a:gd name="connsiteY0" fmla="*/ 0 h 12238"/>
                <a:gd name="connsiteX1" fmla="*/ 0 w 1045070"/>
                <a:gd name="connsiteY1" fmla="*/ 0 h 12238"/>
              </a:gdLst>
              <a:ahLst/>
              <a:cxnLst>
                <a:cxn ang="0">
                  <a:pos x="connsiteX0" y="connsiteY0"/>
                </a:cxn>
                <a:cxn ang="0">
                  <a:pos x="connsiteX1" y="connsiteY1"/>
                </a:cxn>
              </a:cxnLst>
              <a:rect l="l" t="t" r="r" b="b"/>
              <a:pathLst>
                <a:path w="1045070" h="12238">
                  <a:moveTo>
                    <a:pt x="1045070" y="0"/>
                  </a:moveTo>
                  <a:lnTo>
                    <a:pt x="0" y="0"/>
                  </a:lnTo>
                </a:path>
              </a:pathLst>
            </a:custGeom>
            <a:ln w="8287" cap="flat">
              <a:solidFill>
                <a:srgbClr val="FFFFFF"/>
              </a:solidFill>
              <a:prstDash val="solid"/>
              <a:miter/>
            </a:ln>
          </p:spPr>
          <p:txBody>
            <a:bodyPr rtlCol="0" anchor="ctr"/>
            <a:lstStyle/>
            <a:p>
              <a:pPr defTabSz="457189"/>
              <a:endParaRPr lang="en-US">
                <a:solidFill>
                  <a:srgbClr val="000000"/>
                </a:solidFill>
              </a:endParaRPr>
            </a:p>
          </p:txBody>
        </p:sp>
        <p:sp>
          <p:nvSpPr>
            <p:cNvPr id="58" name="Freeform 57">
              <a:extLst>
                <a:ext uri="{FF2B5EF4-FFF2-40B4-BE49-F238E27FC236}">
                  <a16:creationId xmlns="" xmlns:a16="http://schemas.microsoft.com/office/drawing/2014/main" id="{3260265C-854A-794F-9641-9DC2F109DD45}"/>
                </a:ext>
              </a:extLst>
            </p:cNvPr>
            <p:cNvSpPr/>
            <p:nvPr/>
          </p:nvSpPr>
          <p:spPr>
            <a:xfrm>
              <a:off x="5213157" y="3108102"/>
              <a:ext cx="1045070" cy="12238"/>
            </a:xfrm>
            <a:custGeom>
              <a:avLst/>
              <a:gdLst>
                <a:gd name="connsiteX0" fmla="*/ 1045070 w 1045070"/>
                <a:gd name="connsiteY0" fmla="*/ 0 h 12238"/>
                <a:gd name="connsiteX1" fmla="*/ 0 w 1045070"/>
                <a:gd name="connsiteY1" fmla="*/ 0 h 12238"/>
              </a:gdLst>
              <a:ahLst/>
              <a:cxnLst>
                <a:cxn ang="0">
                  <a:pos x="connsiteX0" y="connsiteY0"/>
                </a:cxn>
                <a:cxn ang="0">
                  <a:pos x="connsiteX1" y="connsiteY1"/>
                </a:cxn>
              </a:cxnLst>
              <a:rect l="l" t="t" r="r" b="b"/>
              <a:pathLst>
                <a:path w="1045070" h="12238">
                  <a:moveTo>
                    <a:pt x="1045070" y="0"/>
                  </a:moveTo>
                  <a:lnTo>
                    <a:pt x="0" y="0"/>
                  </a:lnTo>
                </a:path>
              </a:pathLst>
            </a:custGeom>
            <a:ln w="8287" cap="flat">
              <a:solidFill>
                <a:srgbClr val="FFFFFF"/>
              </a:solidFill>
              <a:prstDash val="solid"/>
              <a:miter/>
            </a:ln>
          </p:spPr>
          <p:txBody>
            <a:bodyPr rtlCol="0" anchor="ctr"/>
            <a:lstStyle/>
            <a:p>
              <a:pPr defTabSz="457189"/>
              <a:endParaRPr lang="en-US">
                <a:solidFill>
                  <a:srgbClr val="000000"/>
                </a:solidFill>
              </a:endParaRPr>
            </a:p>
          </p:txBody>
        </p:sp>
        <p:sp>
          <p:nvSpPr>
            <p:cNvPr id="59" name="Freeform 58">
              <a:extLst>
                <a:ext uri="{FF2B5EF4-FFF2-40B4-BE49-F238E27FC236}">
                  <a16:creationId xmlns="" xmlns:a16="http://schemas.microsoft.com/office/drawing/2014/main" id="{4D3FCE79-6B25-7241-82E5-56DB7B0836B7}"/>
                </a:ext>
              </a:extLst>
            </p:cNvPr>
            <p:cNvSpPr/>
            <p:nvPr/>
          </p:nvSpPr>
          <p:spPr>
            <a:xfrm>
              <a:off x="5252962" y="1364430"/>
              <a:ext cx="210381" cy="220124"/>
            </a:xfrm>
            <a:custGeom>
              <a:avLst/>
              <a:gdLst>
                <a:gd name="connsiteX0" fmla="*/ 103298 w 210381"/>
                <a:gd name="connsiteY0" fmla="*/ 45729 h 220124"/>
                <a:gd name="connsiteX1" fmla="*/ 103298 w 210381"/>
                <a:gd name="connsiteY1" fmla="*/ 45729 h 220124"/>
                <a:gd name="connsiteX2" fmla="*/ 104031 w 210381"/>
                <a:gd name="connsiteY2" fmla="*/ 63964 h 220124"/>
                <a:gd name="connsiteX3" fmla="*/ 156413 w 210381"/>
                <a:gd name="connsiteY3" fmla="*/ 89175 h 220124"/>
                <a:gd name="connsiteX4" fmla="*/ 210382 w 210381"/>
                <a:gd name="connsiteY4" fmla="*/ 64698 h 220124"/>
                <a:gd name="connsiteX5" fmla="*/ 208550 w 210381"/>
                <a:gd name="connsiteY5" fmla="*/ 53194 h 220124"/>
                <a:gd name="connsiteX6" fmla="*/ 120759 w 210381"/>
                <a:gd name="connsiteY6" fmla="*/ 36183 h 220124"/>
                <a:gd name="connsiteX7" fmla="*/ 115801 w 210381"/>
                <a:gd name="connsiteY7" fmla="*/ 4377 h 220124"/>
                <a:gd name="connsiteX8" fmla="*/ 84067 w 210381"/>
                <a:gd name="connsiteY8" fmla="*/ 9347 h 220124"/>
                <a:gd name="connsiteX9" fmla="*/ 79733 w 210381"/>
                <a:gd name="connsiteY9" fmla="*/ 23944 h 220124"/>
                <a:gd name="connsiteX10" fmla="*/ 85471 w 210381"/>
                <a:gd name="connsiteY10" fmla="*/ 37896 h 220124"/>
                <a:gd name="connsiteX11" fmla="*/ 0 w 210381"/>
                <a:gd name="connsiteY11" fmla="*/ 63964 h 220124"/>
                <a:gd name="connsiteX12" fmla="*/ 0 w 210381"/>
                <a:gd name="connsiteY12" fmla="*/ 75590 h 220124"/>
                <a:gd name="connsiteX13" fmla="*/ 56167 w 210381"/>
                <a:gd name="connsiteY13" fmla="*/ 94192 h 220124"/>
                <a:gd name="connsiteX14" fmla="*/ 67522 w 210381"/>
                <a:gd name="connsiteY14" fmla="*/ 112060 h 220124"/>
                <a:gd name="connsiteX15" fmla="*/ 48597 w 210381"/>
                <a:gd name="connsiteY15" fmla="*/ 220125 h 220124"/>
                <a:gd name="connsiteX16" fmla="*/ 76924 w 210381"/>
                <a:gd name="connsiteY16" fmla="*/ 209355 h 220124"/>
                <a:gd name="connsiteX17" fmla="*/ 109403 w 210381"/>
                <a:gd name="connsiteY17" fmla="*/ 143513 h 220124"/>
                <a:gd name="connsiteX18" fmla="*/ 148476 w 210381"/>
                <a:gd name="connsiteY18" fmla="*/ 205683 h 220124"/>
                <a:gd name="connsiteX19" fmla="*/ 177780 w 210381"/>
                <a:gd name="connsiteY19" fmla="*/ 213394 h 220124"/>
                <a:gd name="connsiteX20" fmla="*/ 147743 w 210381"/>
                <a:gd name="connsiteY20" fmla="*/ 107899 h 22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0381" h="220124">
                  <a:moveTo>
                    <a:pt x="103298" y="45729"/>
                  </a:moveTo>
                  <a:lnTo>
                    <a:pt x="103298" y="45729"/>
                  </a:lnTo>
                  <a:lnTo>
                    <a:pt x="104031" y="63964"/>
                  </a:lnTo>
                  <a:close/>
                  <a:moveTo>
                    <a:pt x="156413" y="89175"/>
                  </a:moveTo>
                  <a:lnTo>
                    <a:pt x="210382" y="64698"/>
                  </a:lnTo>
                  <a:lnTo>
                    <a:pt x="208550" y="53194"/>
                  </a:lnTo>
                  <a:lnTo>
                    <a:pt x="120759" y="36183"/>
                  </a:lnTo>
                  <a:cubicBezTo>
                    <a:pt x="128158" y="26027"/>
                    <a:pt x="125936" y="11787"/>
                    <a:pt x="115801" y="4377"/>
                  </a:cubicBezTo>
                  <a:cubicBezTo>
                    <a:pt x="105667" y="-3034"/>
                    <a:pt x="91467" y="-809"/>
                    <a:pt x="84067" y="9347"/>
                  </a:cubicBezTo>
                  <a:cubicBezTo>
                    <a:pt x="80990" y="13569"/>
                    <a:pt x="79464" y="18724"/>
                    <a:pt x="79733" y="23944"/>
                  </a:cubicBezTo>
                  <a:cubicBezTo>
                    <a:pt x="79977" y="29120"/>
                    <a:pt x="82004" y="34051"/>
                    <a:pt x="85471" y="37896"/>
                  </a:cubicBezTo>
                  <a:lnTo>
                    <a:pt x="0" y="63964"/>
                  </a:lnTo>
                  <a:lnTo>
                    <a:pt x="0" y="75590"/>
                  </a:lnTo>
                  <a:lnTo>
                    <a:pt x="56167" y="94192"/>
                  </a:lnTo>
                  <a:lnTo>
                    <a:pt x="67522" y="112060"/>
                  </a:lnTo>
                  <a:lnTo>
                    <a:pt x="48597" y="220125"/>
                  </a:lnTo>
                  <a:lnTo>
                    <a:pt x="76924" y="209355"/>
                  </a:lnTo>
                  <a:lnTo>
                    <a:pt x="109403" y="143513"/>
                  </a:lnTo>
                  <a:lnTo>
                    <a:pt x="148476" y="205683"/>
                  </a:lnTo>
                  <a:lnTo>
                    <a:pt x="177780" y="213394"/>
                  </a:lnTo>
                  <a:lnTo>
                    <a:pt x="147743" y="107899"/>
                  </a:lnTo>
                  <a:close/>
                </a:path>
              </a:pathLst>
            </a:custGeom>
            <a:solidFill>
              <a:srgbClr val="FFFFFF"/>
            </a:solidFill>
            <a:ln w="12187" cap="flat">
              <a:noFill/>
              <a:prstDash val="solid"/>
              <a:miter/>
            </a:ln>
          </p:spPr>
          <p:txBody>
            <a:bodyPr rtlCol="0" anchor="ctr"/>
            <a:lstStyle/>
            <a:p>
              <a:pPr defTabSz="457189"/>
              <a:endParaRPr lang="en-US">
                <a:solidFill>
                  <a:srgbClr val="000000"/>
                </a:solidFill>
              </a:endParaRPr>
            </a:p>
          </p:txBody>
        </p:sp>
        <p:sp>
          <p:nvSpPr>
            <p:cNvPr id="60" name="Freeform 59">
              <a:extLst>
                <a:ext uri="{FF2B5EF4-FFF2-40B4-BE49-F238E27FC236}">
                  <a16:creationId xmlns="" xmlns:a16="http://schemas.microsoft.com/office/drawing/2014/main" id="{7DD77462-EE76-3643-97F9-77FBC9DD6B65}"/>
                </a:ext>
              </a:extLst>
            </p:cNvPr>
            <p:cNvSpPr/>
            <p:nvPr/>
          </p:nvSpPr>
          <p:spPr>
            <a:xfrm>
              <a:off x="5449913" y="1333412"/>
              <a:ext cx="206108" cy="228624"/>
            </a:xfrm>
            <a:custGeom>
              <a:avLst/>
              <a:gdLst>
                <a:gd name="connsiteX0" fmla="*/ 97193 w 206108"/>
                <a:gd name="connsiteY0" fmla="*/ 46028 h 228624"/>
                <a:gd name="connsiteX1" fmla="*/ 97193 w 206108"/>
                <a:gd name="connsiteY1" fmla="*/ 46028 h 228624"/>
                <a:gd name="connsiteX2" fmla="*/ 101589 w 206108"/>
                <a:gd name="connsiteY2" fmla="*/ 63652 h 228624"/>
                <a:gd name="connsiteX3" fmla="*/ 158244 w 206108"/>
                <a:gd name="connsiteY3" fmla="*/ 77726 h 228624"/>
                <a:gd name="connsiteX4" fmla="*/ 206108 w 206108"/>
                <a:gd name="connsiteY4" fmla="*/ 42724 h 228624"/>
                <a:gd name="connsiteX5" fmla="*/ 201957 w 206108"/>
                <a:gd name="connsiteY5" fmla="*/ 31832 h 228624"/>
                <a:gd name="connsiteX6" fmla="*/ 112456 w 206108"/>
                <a:gd name="connsiteY6" fmla="*/ 33423 h 228624"/>
                <a:gd name="connsiteX7" fmla="*/ 113677 w 206108"/>
                <a:gd name="connsiteY7" fmla="*/ 18247 h 228624"/>
                <a:gd name="connsiteX8" fmla="*/ 86912 w 206108"/>
                <a:gd name="connsiteY8" fmla="*/ 458 h 228624"/>
                <a:gd name="connsiteX9" fmla="*/ 69159 w 206108"/>
                <a:gd name="connsiteY9" fmla="*/ 27287 h 228624"/>
                <a:gd name="connsiteX10" fmla="*/ 69842 w 206108"/>
                <a:gd name="connsiteY10" fmla="*/ 29874 h 228624"/>
                <a:gd name="connsiteX11" fmla="*/ 78390 w 206108"/>
                <a:gd name="connsiteY11" fmla="*/ 42112 h 228624"/>
                <a:gd name="connsiteX12" fmla="*/ 0 w 206108"/>
                <a:gd name="connsiteY12" fmla="*/ 85191 h 228624"/>
                <a:gd name="connsiteX13" fmla="*/ 1709 w 206108"/>
                <a:gd name="connsiteY13" fmla="*/ 96695 h 228624"/>
                <a:gd name="connsiteX14" fmla="*/ 60563 w 206108"/>
                <a:gd name="connsiteY14" fmla="*/ 103304 h 228624"/>
                <a:gd name="connsiteX15" fmla="*/ 75337 w 206108"/>
                <a:gd name="connsiteY15" fmla="*/ 118479 h 228624"/>
                <a:gd name="connsiteX16" fmla="*/ 79000 w 206108"/>
                <a:gd name="connsiteY16" fmla="*/ 228624 h 228624"/>
                <a:gd name="connsiteX17" fmla="*/ 104519 w 206108"/>
                <a:gd name="connsiteY17" fmla="*/ 212225 h 228624"/>
                <a:gd name="connsiteX18" fmla="*/ 122712 w 206108"/>
                <a:gd name="connsiteY18" fmla="*/ 141120 h 228624"/>
                <a:gd name="connsiteX19" fmla="*/ 173751 w 206108"/>
                <a:gd name="connsiteY19" fmla="*/ 193867 h 228624"/>
                <a:gd name="connsiteX20" fmla="*/ 204032 w 206108"/>
                <a:gd name="connsiteY20" fmla="*/ 195336 h 228624"/>
                <a:gd name="connsiteX21" fmla="*/ 152994 w 206108"/>
                <a:gd name="connsiteY21" fmla="*/ 98286 h 22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108" h="228624">
                  <a:moveTo>
                    <a:pt x="97193" y="46028"/>
                  </a:moveTo>
                  <a:lnTo>
                    <a:pt x="97193" y="46028"/>
                  </a:lnTo>
                  <a:lnTo>
                    <a:pt x="101589" y="63652"/>
                  </a:lnTo>
                  <a:close/>
                  <a:moveTo>
                    <a:pt x="158244" y="77726"/>
                  </a:moveTo>
                  <a:lnTo>
                    <a:pt x="206108" y="42724"/>
                  </a:lnTo>
                  <a:lnTo>
                    <a:pt x="201957" y="31832"/>
                  </a:lnTo>
                  <a:lnTo>
                    <a:pt x="112456" y="33423"/>
                  </a:lnTo>
                  <a:cubicBezTo>
                    <a:pt x="114642" y="28668"/>
                    <a:pt x="115069" y="23292"/>
                    <a:pt x="113677" y="18247"/>
                  </a:cubicBezTo>
                  <a:cubicBezTo>
                    <a:pt x="111186" y="5926"/>
                    <a:pt x="99208" y="-2039"/>
                    <a:pt x="86912" y="458"/>
                  </a:cubicBezTo>
                  <a:cubicBezTo>
                    <a:pt x="74617" y="2953"/>
                    <a:pt x="66668" y="14965"/>
                    <a:pt x="69159" y="27287"/>
                  </a:cubicBezTo>
                  <a:cubicBezTo>
                    <a:pt x="69342" y="28162"/>
                    <a:pt x="69562" y="29026"/>
                    <a:pt x="69842" y="29874"/>
                  </a:cubicBezTo>
                  <a:cubicBezTo>
                    <a:pt x="71295" y="34773"/>
                    <a:pt x="74299" y="39067"/>
                    <a:pt x="78390" y="42112"/>
                  </a:cubicBezTo>
                  <a:lnTo>
                    <a:pt x="0" y="85191"/>
                  </a:lnTo>
                  <a:lnTo>
                    <a:pt x="1709" y="96695"/>
                  </a:lnTo>
                  <a:lnTo>
                    <a:pt x="60563" y="103304"/>
                  </a:lnTo>
                  <a:lnTo>
                    <a:pt x="75337" y="118479"/>
                  </a:lnTo>
                  <a:lnTo>
                    <a:pt x="79000" y="228624"/>
                  </a:lnTo>
                  <a:lnTo>
                    <a:pt x="104519" y="212225"/>
                  </a:lnTo>
                  <a:lnTo>
                    <a:pt x="122712" y="141120"/>
                  </a:lnTo>
                  <a:lnTo>
                    <a:pt x="173751" y="193867"/>
                  </a:lnTo>
                  <a:lnTo>
                    <a:pt x="204032" y="195336"/>
                  </a:lnTo>
                  <a:lnTo>
                    <a:pt x="152994" y="98286"/>
                  </a:lnTo>
                  <a:close/>
                </a:path>
              </a:pathLst>
            </a:custGeom>
            <a:solidFill>
              <a:srgbClr val="FFFFFF"/>
            </a:solidFill>
            <a:ln w="12187" cap="flat">
              <a:noFill/>
              <a:prstDash val="solid"/>
              <a:miter/>
            </a:ln>
          </p:spPr>
          <p:txBody>
            <a:bodyPr rtlCol="0" anchor="ctr"/>
            <a:lstStyle/>
            <a:p>
              <a:pPr defTabSz="457189"/>
              <a:endParaRPr lang="en-US">
                <a:solidFill>
                  <a:srgbClr val="000000"/>
                </a:solidFill>
              </a:endParaRPr>
            </a:p>
          </p:txBody>
        </p:sp>
        <p:sp>
          <p:nvSpPr>
            <p:cNvPr id="61" name="Freeform 60">
              <a:extLst>
                <a:ext uri="{FF2B5EF4-FFF2-40B4-BE49-F238E27FC236}">
                  <a16:creationId xmlns="" xmlns:a16="http://schemas.microsoft.com/office/drawing/2014/main" id="{7E510290-82F7-9B4E-93FA-A2BEE1282358}"/>
                </a:ext>
              </a:extLst>
            </p:cNvPr>
            <p:cNvSpPr/>
            <p:nvPr/>
          </p:nvSpPr>
          <p:spPr>
            <a:xfrm>
              <a:off x="5054791" y="1346163"/>
              <a:ext cx="206474" cy="226642"/>
            </a:xfrm>
            <a:custGeom>
              <a:avLst/>
              <a:gdLst>
                <a:gd name="connsiteX0" fmla="*/ 108427 w 206474"/>
                <a:gd name="connsiteY0" fmla="*/ 43802 h 226642"/>
                <a:gd name="connsiteX1" fmla="*/ 108427 w 206474"/>
                <a:gd name="connsiteY1" fmla="*/ 43802 h 226642"/>
                <a:gd name="connsiteX2" fmla="*/ 103665 w 206474"/>
                <a:gd name="connsiteY2" fmla="*/ 61303 h 226642"/>
                <a:gd name="connsiteX3" fmla="*/ 146034 w 206474"/>
                <a:gd name="connsiteY3" fmla="*/ 101200 h 226642"/>
                <a:gd name="connsiteX4" fmla="*/ 204765 w 206474"/>
                <a:gd name="connsiteY4" fmla="*/ 94101 h 226642"/>
                <a:gd name="connsiteX5" fmla="*/ 206474 w 206474"/>
                <a:gd name="connsiteY5" fmla="*/ 82597 h 226642"/>
                <a:gd name="connsiteX6" fmla="*/ 127719 w 206474"/>
                <a:gd name="connsiteY6" fmla="*/ 40008 h 226642"/>
                <a:gd name="connsiteX7" fmla="*/ 136144 w 206474"/>
                <a:gd name="connsiteY7" fmla="*/ 27770 h 226642"/>
                <a:gd name="connsiteX8" fmla="*/ 118976 w 206474"/>
                <a:gd name="connsiteY8" fmla="*/ 560 h 226642"/>
                <a:gd name="connsiteX9" fmla="*/ 92187 w 206474"/>
                <a:gd name="connsiteY9" fmla="*/ 16388 h 226642"/>
                <a:gd name="connsiteX10" fmla="*/ 93530 w 206474"/>
                <a:gd name="connsiteY10" fmla="*/ 31564 h 226642"/>
                <a:gd name="connsiteX11" fmla="*/ 4029 w 206474"/>
                <a:gd name="connsiteY11" fmla="*/ 30585 h 226642"/>
                <a:gd name="connsiteX12" fmla="*/ 0 w 206474"/>
                <a:gd name="connsiteY12" fmla="*/ 41599 h 226642"/>
                <a:gd name="connsiteX13" fmla="*/ 48352 w 206474"/>
                <a:gd name="connsiteY13" fmla="*/ 75989 h 226642"/>
                <a:gd name="connsiteX14" fmla="*/ 53847 w 206474"/>
                <a:gd name="connsiteY14" fmla="*/ 96427 h 226642"/>
                <a:gd name="connsiteX15" fmla="*/ 3541 w 206474"/>
                <a:gd name="connsiteY15" fmla="*/ 194333 h 226642"/>
                <a:gd name="connsiteX16" fmla="*/ 33700 w 206474"/>
                <a:gd name="connsiteY16" fmla="*/ 192620 h 226642"/>
                <a:gd name="connsiteX17" fmla="*/ 84372 w 206474"/>
                <a:gd name="connsiteY17" fmla="*/ 139506 h 226642"/>
                <a:gd name="connsiteX18" fmla="*/ 103176 w 206474"/>
                <a:gd name="connsiteY18" fmla="*/ 210488 h 226642"/>
                <a:gd name="connsiteX19" fmla="*/ 128818 w 206474"/>
                <a:gd name="connsiteY19" fmla="*/ 226642 h 226642"/>
                <a:gd name="connsiteX20" fmla="*/ 131626 w 206474"/>
                <a:gd name="connsiteY20" fmla="*/ 116498 h 22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6474" h="226642">
                  <a:moveTo>
                    <a:pt x="108427" y="43802"/>
                  </a:moveTo>
                  <a:lnTo>
                    <a:pt x="108427" y="43802"/>
                  </a:lnTo>
                  <a:lnTo>
                    <a:pt x="103665" y="61303"/>
                  </a:lnTo>
                  <a:close/>
                  <a:moveTo>
                    <a:pt x="146034" y="101200"/>
                  </a:moveTo>
                  <a:lnTo>
                    <a:pt x="204765" y="94101"/>
                  </a:lnTo>
                  <a:lnTo>
                    <a:pt x="206474" y="82597"/>
                  </a:lnTo>
                  <a:lnTo>
                    <a:pt x="127719" y="40008"/>
                  </a:lnTo>
                  <a:cubicBezTo>
                    <a:pt x="131858" y="37030"/>
                    <a:pt x="134837" y="32704"/>
                    <a:pt x="136144" y="27770"/>
                  </a:cubicBezTo>
                  <a:cubicBezTo>
                    <a:pt x="138903" y="15506"/>
                    <a:pt x="131211" y="3324"/>
                    <a:pt x="118976" y="560"/>
                  </a:cubicBezTo>
                  <a:cubicBezTo>
                    <a:pt x="107279" y="-2081"/>
                    <a:pt x="95545" y="4850"/>
                    <a:pt x="92187" y="16388"/>
                  </a:cubicBezTo>
                  <a:cubicBezTo>
                    <a:pt x="90905" y="21452"/>
                    <a:pt x="91381" y="26805"/>
                    <a:pt x="93530" y="31564"/>
                  </a:cubicBezTo>
                  <a:lnTo>
                    <a:pt x="4029" y="30585"/>
                  </a:lnTo>
                  <a:lnTo>
                    <a:pt x="0" y="41599"/>
                  </a:lnTo>
                  <a:lnTo>
                    <a:pt x="48352" y="75989"/>
                  </a:lnTo>
                  <a:lnTo>
                    <a:pt x="53847" y="96427"/>
                  </a:lnTo>
                  <a:lnTo>
                    <a:pt x="3541" y="194333"/>
                  </a:lnTo>
                  <a:lnTo>
                    <a:pt x="33700" y="192620"/>
                  </a:lnTo>
                  <a:lnTo>
                    <a:pt x="84372" y="139506"/>
                  </a:lnTo>
                  <a:lnTo>
                    <a:pt x="103176" y="210488"/>
                  </a:lnTo>
                  <a:lnTo>
                    <a:pt x="128818" y="226642"/>
                  </a:lnTo>
                  <a:lnTo>
                    <a:pt x="131626" y="116498"/>
                  </a:lnTo>
                  <a:close/>
                </a:path>
              </a:pathLst>
            </a:custGeom>
            <a:solidFill>
              <a:srgbClr val="FFFFFF"/>
            </a:solidFill>
            <a:ln w="12187" cap="flat">
              <a:noFill/>
              <a:prstDash val="solid"/>
              <a:miter/>
            </a:ln>
          </p:spPr>
          <p:txBody>
            <a:bodyPr rtlCol="0" anchor="ctr"/>
            <a:lstStyle/>
            <a:p>
              <a:pPr defTabSz="457189"/>
              <a:endParaRPr lang="en-US">
                <a:solidFill>
                  <a:srgbClr val="000000"/>
                </a:solidFill>
              </a:endParaRPr>
            </a:p>
          </p:txBody>
        </p:sp>
        <p:sp>
          <p:nvSpPr>
            <p:cNvPr id="62" name="Freeform 61">
              <a:extLst>
                <a:ext uri="{FF2B5EF4-FFF2-40B4-BE49-F238E27FC236}">
                  <a16:creationId xmlns="" xmlns:a16="http://schemas.microsoft.com/office/drawing/2014/main" id="{886878B9-D01C-9740-B694-5CA7D5E2657E}"/>
                </a:ext>
              </a:extLst>
            </p:cNvPr>
            <p:cNvSpPr/>
            <p:nvPr/>
          </p:nvSpPr>
          <p:spPr>
            <a:xfrm>
              <a:off x="3213372" y="2231594"/>
              <a:ext cx="95727" cy="32676"/>
            </a:xfrm>
            <a:custGeom>
              <a:avLst/>
              <a:gdLst>
                <a:gd name="connsiteX0" fmla="*/ 0 w 95727"/>
                <a:gd name="connsiteY0" fmla="*/ 0 h 32676"/>
                <a:gd name="connsiteX1" fmla="*/ 95728 w 95727"/>
                <a:gd name="connsiteY1" fmla="*/ 0 h 32676"/>
                <a:gd name="connsiteX2" fmla="*/ 95728 w 95727"/>
                <a:gd name="connsiteY2" fmla="*/ 32676 h 32676"/>
                <a:gd name="connsiteX3" fmla="*/ 0 w 95727"/>
                <a:gd name="connsiteY3" fmla="*/ 32676 h 32676"/>
              </a:gdLst>
              <a:ahLst/>
              <a:cxnLst>
                <a:cxn ang="0">
                  <a:pos x="connsiteX0" y="connsiteY0"/>
                </a:cxn>
                <a:cxn ang="0">
                  <a:pos x="connsiteX1" y="connsiteY1"/>
                </a:cxn>
                <a:cxn ang="0">
                  <a:pos x="connsiteX2" y="connsiteY2"/>
                </a:cxn>
                <a:cxn ang="0">
                  <a:pos x="connsiteX3" y="connsiteY3"/>
                </a:cxn>
              </a:cxnLst>
              <a:rect l="l" t="t" r="r" b="b"/>
              <a:pathLst>
                <a:path w="95727" h="32676">
                  <a:moveTo>
                    <a:pt x="0" y="0"/>
                  </a:moveTo>
                  <a:lnTo>
                    <a:pt x="95728" y="0"/>
                  </a:lnTo>
                  <a:lnTo>
                    <a:pt x="95728" y="32676"/>
                  </a:lnTo>
                  <a:lnTo>
                    <a:pt x="0" y="32676"/>
                  </a:lnTo>
                  <a:close/>
                </a:path>
              </a:pathLst>
            </a:custGeom>
            <a:solidFill>
              <a:srgbClr val="89C7CF"/>
            </a:solidFill>
            <a:ln w="12187" cap="flat">
              <a:noFill/>
              <a:prstDash val="solid"/>
              <a:miter/>
            </a:ln>
          </p:spPr>
          <p:txBody>
            <a:bodyPr rtlCol="0" anchor="ctr"/>
            <a:lstStyle/>
            <a:p>
              <a:pPr defTabSz="457189"/>
              <a:endParaRPr lang="en-US">
                <a:solidFill>
                  <a:srgbClr val="000000"/>
                </a:solidFill>
              </a:endParaRPr>
            </a:p>
          </p:txBody>
        </p:sp>
        <p:sp>
          <p:nvSpPr>
            <p:cNvPr id="63" name="Freeform 62">
              <a:extLst>
                <a:ext uri="{FF2B5EF4-FFF2-40B4-BE49-F238E27FC236}">
                  <a16:creationId xmlns="" xmlns:a16="http://schemas.microsoft.com/office/drawing/2014/main" id="{B8579D79-08E7-F642-8508-BEA9D4C05DF0}"/>
                </a:ext>
              </a:extLst>
            </p:cNvPr>
            <p:cNvSpPr/>
            <p:nvPr/>
          </p:nvSpPr>
          <p:spPr>
            <a:xfrm>
              <a:off x="3810695" y="2231594"/>
              <a:ext cx="95727" cy="32676"/>
            </a:xfrm>
            <a:custGeom>
              <a:avLst/>
              <a:gdLst>
                <a:gd name="connsiteX0" fmla="*/ 0 w 95727"/>
                <a:gd name="connsiteY0" fmla="*/ 0 h 32676"/>
                <a:gd name="connsiteX1" fmla="*/ 95728 w 95727"/>
                <a:gd name="connsiteY1" fmla="*/ 0 h 32676"/>
                <a:gd name="connsiteX2" fmla="*/ 95728 w 95727"/>
                <a:gd name="connsiteY2" fmla="*/ 32676 h 32676"/>
                <a:gd name="connsiteX3" fmla="*/ 0 w 95727"/>
                <a:gd name="connsiteY3" fmla="*/ 32676 h 32676"/>
              </a:gdLst>
              <a:ahLst/>
              <a:cxnLst>
                <a:cxn ang="0">
                  <a:pos x="connsiteX0" y="connsiteY0"/>
                </a:cxn>
                <a:cxn ang="0">
                  <a:pos x="connsiteX1" y="connsiteY1"/>
                </a:cxn>
                <a:cxn ang="0">
                  <a:pos x="connsiteX2" y="connsiteY2"/>
                </a:cxn>
                <a:cxn ang="0">
                  <a:pos x="connsiteX3" y="connsiteY3"/>
                </a:cxn>
              </a:cxnLst>
              <a:rect l="l" t="t" r="r" b="b"/>
              <a:pathLst>
                <a:path w="95727" h="32676">
                  <a:moveTo>
                    <a:pt x="0" y="0"/>
                  </a:moveTo>
                  <a:lnTo>
                    <a:pt x="95728" y="0"/>
                  </a:lnTo>
                  <a:lnTo>
                    <a:pt x="95728" y="32676"/>
                  </a:lnTo>
                  <a:lnTo>
                    <a:pt x="0" y="32676"/>
                  </a:lnTo>
                  <a:close/>
                </a:path>
              </a:pathLst>
            </a:custGeom>
            <a:solidFill>
              <a:srgbClr val="89C7CF"/>
            </a:solidFill>
            <a:ln w="12187" cap="flat">
              <a:noFill/>
              <a:prstDash val="solid"/>
              <a:miter/>
            </a:ln>
          </p:spPr>
          <p:txBody>
            <a:bodyPr rtlCol="0" anchor="ctr"/>
            <a:lstStyle/>
            <a:p>
              <a:pPr defTabSz="457189"/>
              <a:endParaRPr lang="en-US">
                <a:solidFill>
                  <a:srgbClr val="000000"/>
                </a:solidFill>
              </a:endParaRPr>
            </a:p>
          </p:txBody>
        </p:sp>
      </p:grpSp>
      <p:sp>
        <p:nvSpPr>
          <p:cNvPr id="64" name="TextBox 63">
            <a:extLst>
              <a:ext uri="{FF2B5EF4-FFF2-40B4-BE49-F238E27FC236}">
                <a16:creationId xmlns="" xmlns:a16="http://schemas.microsoft.com/office/drawing/2014/main" id="{82FE581E-4171-B645-8145-9C48FA7F305B}"/>
              </a:ext>
            </a:extLst>
          </p:cNvPr>
          <p:cNvSpPr txBox="1"/>
          <p:nvPr/>
        </p:nvSpPr>
        <p:spPr>
          <a:xfrm>
            <a:off x="4662757" y="1541599"/>
            <a:ext cx="1296422" cy="369332"/>
          </a:xfrm>
          <a:prstGeom prst="rect">
            <a:avLst/>
          </a:prstGeom>
          <a:noFill/>
        </p:spPr>
        <p:txBody>
          <a:bodyPr wrap="square" lIns="0" tIns="0" rIns="0" bIns="0">
            <a:spAutoFit/>
          </a:bodyPr>
          <a:lstStyle/>
          <a:p>
            <a:pPr algn="ctr" defTabSz="457189"/>
            <a:r>
              <a:rPr lang="en-US" sz="1200" b="1" dirty="0">
                <a:solidFill>
                  <a:srgbClr val="FFFFFF"/>
                </a:solidFill>
              </a:rPr>
              <a:t>Protection of </a:t>
            </a:r>
          </a:p>
          <a:p>
            <a:pPr algn="ctr" defTabSz="457189"/>
            <a:r>
              <a:rPr lang="en-US" sz="1200" b="1" dirty="0">
                <a:solidFill>
                  <a:srgbClr val="FFFFFF"/>
                </a:solidFill>
              </a:rPr>
              <a:t>Public Health</a:t>
            </a:r>
          </a:p>
        </p:txBody>
      </p:sp>
      <p:sp>
        <p:nvSpPr>
          <p:cNvPr id="65" name="TextBox 64">
            <a:extLst>
              <a:ext uri="{FF2B5EF4-FFF2-40B4-BE49-F238E27FC236}">
                <a16:creationId xmlns="" xmlns:a16="http://schemas.microsoft.com/office/drawing/2014/main" id="{7D2FCCAA-318E-AE47-BF21-624A3FDE95B9}"/>
              </a:ext>
            </a:extLst>
          </p:cNvPr>
          <p:cNvSpPr txBox="1"/>
          <p:nvPr/>
        </p:nvSpPr>
        <p:spPr>
          <a:xfrm>
            <a:off x="2745475" y="2200387"/>
            <a:ext cx="1296422" cy="553998"/>
          </a:xfrm>
          <a:prstGeom prst="rect">
            <a:avLst/>
          </a:prstGeom>
          <a:noFill/>
        </p:spPr>
        <p:txBody>
          <a:bodyPr wrap="square" lIns="0" tIns="0" rIns="0" bIns="0">
            <a:spAutoFit/>
          </a:bodyPr>
          <a:lstStyle/>
          <a:p>
            <a:pPr algn="ctr" defTabSz="457189"/>
            <a:r>
              <a:rPr lang="en-US" sz="1200" b="1" dirty="0">
                <a:solidFill>
                  <a:srgbClr val="FFFFFF"/>
                </a:solidFill>
              </a:rPr>
              <a:t>Deliver Optimum Remediation </a:t>
            </a:r>
            <a:br>
              <a:rPr lang="en-US" sz="1200" b="1" dirty="0">
                <a:solidFill>
                  <a:srgbClr val="FFFFFF"/>
                </a:solidFill>
              </a:rPr>
            </a:br>
            <a:r>
              <a:rPr lang="en-US" sz="1200" b="1" dirty="0">
                <a:solidFill>
                  <a:srgbClr val="FFFFFF"/>
                </a:solidFill>
              </a:rPr>
              <a:t>for the Site</a:t>
            </a:r>
          </a:p>
        </p:txBody>
      </p:sp>
      <p:sp>
        <p:nvSpPr>
          <p:cNvPr id="66" name="TextBox 65">
            <a:extLst>
              <a:ext uri="{FF2B5EF4-FFF2-40B4-BE49-F238E27FC236}">
                <a16:creationId xmlns="" xmlns:a16="http://schemas.microsoft.com/office/drawing/2014/main" id="{AC11DE7D-F71C-4341-9998-8E0C88DD1DAE}"/>
              </a:ext>
            </a:extLst>
          </p:cNvPr>
          <p:cNvSpPr txBox="1"/>
          <p:nvPr/>
        </p:nvSpPr>
        <p:spPr>
          <a:xfrm>
            <a:off x="5075032" y="3010752"/>
            <a:ext cx="1296422" cy="369332"/>
          </a:xfrm>
          <a:prstGeom prst="rect">
            <a:avLst/>
          </a:prstGeom>
          <a:noFill/>
        </p:spPr>
        <p:txBody>
          <a:bodyPr wrap="square" lIns="0" tIns="0" rIns="0" bIns="0">
            <a:spAutoFit/>
          </a:bodyPr>
          <a:lstStyle/>
          <a:p>
            <a:pPr algn="ctr" defTabSz="457189"/>
            <a:r>
              <a:rPr lang="en-US" sz="1200" b="1" dirty="0">
                <a:solidFill>
                  <a:srgbClr val="FFFFFF"/>
                </a:solidFill>
              </a:rPr>
              <a:t>Protection of </a:t>
            </a:r>
            <a:br>
              <a:rPr lang="en-US" sz="1200" b="1" dirty="0">
                <a:solidFill>
                  <a:srgbClr val="FFFFFF"/>
                </a:solidFill>
              </a:rPr>
            </a:br>
            <a:r>
              <a:rPr lang="en-US" sz="1200" b="1" dirty="0">
                <a:solidFill>
                  <a:srgbClr val="FFFFFF"/>
                </a:solidFill>
              </a:rPr>
              <a:t>the Environment</a:t>
            </a:r>
          </a:p>
        </p:txBody>
      </p:sp>
      <p:sp>
        <p:nvSpPr>
          <p:cNvPr id="67" name="Rectangle 66">
            <a:extLst>
              <a:ext uri="{FF2B5EF4-FFF2-40B4-BE49-F238E27FC236}">
                <a16:creationId xmlns="" xmlns:a16="http://schemas.microsoft.com/office/drawing/2014/main" id="{4B50C481-9342-F94B-AED7-9356DF18B93F}"/>
              </a:ext>
            </a:extLst>
          </p:cNvPr>
          <p:cNvSpPr/>
          <p:nvPr/>
        </p:nvSpPr>
        <p:spPr>
          <a:xfrm>
            <a:off x="0" y="4998203"/>
            <a:ext cx="9144000" cy="145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endParaRPr>
          </a:p>
        </p:txBody>
      </p:sp>
      <p:sp>
        <p:nvSpPr>
          <p:cNvPr id="68" name="TextBox 67">
            <a:extLst>
              <a:ext uri="{FF2B5EF4-FFF2-40B4-BE49-F238E27FC236}">
                <a16:creationId xmlns="" xmlns:a16="http://schemas.microsoft.com/office/drawing/2014/main" id="{1DB4E093-7A97-1341-A025-673E340C0822}"/>
              </a:ext>
            </a:extLst>
          </p:cNvPr>
          <p:cNvSpPr txBox="1"/>
          <p:nvPr/>
        </p:nvSpPr>
        <p:spPr>
          <a:xfrm>
            <a:off x="1027672" y="348374"/>
            <a:ext cx="4572793" cy="430887"/>
          </a:xfrm>
          <a:prstGeom prst="rect">
            <a:avLst/>
          </a:prstGeom>
          <a:noFill/>
        </p:spPr>
        <p:txBody>
          <a:bodyPr wrap="square" rtlCol="0" anchor="t">
            <a:spAutoFit/>
          </a:bodyPr>
          <a:lstStyle/>
          <a:p>
            <a:pPr defTabSz="457189">
              <a:defRPr/>
            </a:pPr>
            <a:r>
              <a:rPr lang="en-GB" sz="2200" b="1" dirty="0">
                <a:solidFill>
                  <a:srgbClr val="1E4547"/>
                </a:solidFill>
                <a:cs typeface="Calibri" panose="020F0502020204030204" pitchFamily="34" charset="0"/>
              </a:rPr>
              <a:t>Objectives</a:t>
            </a:r>
            <a:endParaRPr lang="en-GB" sz="2200" dirty="0">
              <a:solidFill>
                <a:srgbClr val="830051"/>
              </a:solidFill>
              <a:cs typeface="Calibri" panose="020F0502020204030204" pitchFamily="34" charset="0"/>
            </a:endParaRPr>
          </a:p>
        </p:txBody>
      </p:sp>
      <p:cxnSp>
        <p:nvCxnSpPr>
          <p:cNvPr id="69" name="Straight Connector 68">
            <a:extLst>
              <a:ext uri="{FF2B5EF4-FFF2-40B4-BE49-F238E27FC236}">
                <a16:creationId xmlns="" xmlns:a16="http://schemas.microsoft.com/office/drawing/2014/main" id="{EF781EFD-3DBF-FC4C-9466-64339B2DF4C8}"/>
              </a:ext>
            </a:extLst>
          </p:cNvPr>
          <p:cNvCxnSpPr>
            <a:cxnSpLocks/>
          </p:cNvCxnSpPr>
          <p:nvPr/>
        </p:nvCxnSpPr>
        <p:spPr>
          <a:xfrm>
            <a:off x="1128178" y="723888"/>
            <a:ext cx="761615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0" name="Graphic 69">
            <a:extLst>
              <a:ext uri="{FF2B5EF4-FFF2-40B4-BE49-F238E27FC236}">
                <a16:creationId xmlns="" xmlns:a16="http://schemas.microsoft.com/office/drawing/2014/main" id="{EB3A1B9F-858B-424C-BD7F-E0385B25A8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563128" y="2468018"/>
            <a:ext cx="339146" cy="419895"/>
          </a:xfrm>
          <a:prstGeom prst="rect">
            <a:avLst/>
          </a:prstGeom>
        </p:spPr>
      </p:pic>
      <p:pic>
        <p:nvPicPr>
          <p:cNvPr id="71" name="Graphic 70">
            <a:extLst>
              <a:ext uri="{FF2B5EF4-FFF2-40B4-BE49-F238E27FC236}">
                <a16:creationId xmlns="" xmlns:a16="http://schemas.microsoft.com/office/drawing/2014/main" id="{D6D3B43E-FD15-BF40-B098-99E88B76AB8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p:blipFill>
        <p:spPr>
          <a:xfrm>
            <a:off x="3187442" y="1726685"/>
            <a:ext cx="359939" cy="341761"/>
          </a:xfrm>
          <a:prstGeom prst="rect">
            <a:avLst/>
          </a:prstGeom>
        </p:spPr>
      </p:pic>
    </p:spTree>
    <p:extLst>
      <p:ext uri="{BB962C8B-B14F-4D97-AF65-F5344CB8AC3E}">
        <p14:creationId xmlns:p14="http://schemas.microsoft.com/office/powerpoint/2010/main" val="311261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857555"/>
          </a:xfrm>
        </p:spPr>
        <p:txBody>
          <a:bodyPr/>
          <a:lstStyle/>
          <a:p>
            <a:r>
              <a:rPr lang="en-GB" dirty="0"/>
              <a:t>Ask of you today?</a:t>
            </a:r>
          </a:p>
        </p:txBody>
      </p:sp>
      <p:sp>
        <p:nvSpPr>
          <p:cNvPr id="3" name="Subtitle 2"/>
          <p:cNvSpPr>
            <a:spLocks noGrp="1"/>
          </p:cNvSpPr>
          <p:nvPr>
            <p:ph type="subTitle" idx="1"/>
          </p:nvPr>
        </p:nvSpPr>
        <p:spPr>
          <a:xfrm>
            <a:off x="737038" y="1884876"/>
            <a:ext cx="7669924" cy="1672098"/>
          </a:xfrm>
        </p:spPr>
        <p:txBody>
          <a:bodyPr>
            <a:noAutofit/>
          </a:bodyPr>
          <a:lstStyle/>
          <a:p>
            <a:pPr marL="457200" indent="-457200" algn="l">
              <a:buFont typeface="Arial" panose="020B0604020202020204" pitchFamily="34" charset="0"/>
              <a:buChar char="•"/>
            </a:pPr>
            <a:r>
              <a:rPr lang="en-GB" sz="2800" dirty="0"/>
              <a:t>Listen to presentation on criteria &amp; weightings</a:t>
            </a:r>
          </a:p>
          <a:p>
            <a:pPr marL="457200" indent="-457200" algn="l">
              <a:buFont typeface="Arial" panose="020B0604020202020204" pitchFamily="34" charset="0"/>
              <a:buChar char="•"/>
            </a:pPr>
            <a:r>
              <a:rPr lang="en-GB" sz="2800" dirty="0"/>
              <a:t>Feedback on the criteria &amp; weightings</a:t>
            </a:r>
          </a:p>
          <a:p>
            <a:pPr marL="457200" indent="-457200" algn="l">
              <a:buFont typeface="Arial" panose="020B0604020202020204" pitchFamily="34" charset="0"/>
              <a:buChar char="•"/>
            </a:pPr>
            <a:r>
              <a:rPr lang="en-GB" sz="2800" dirty="0"/>
              <a:t>Welcome feedback on any additional criteria you would like included</a:t>
            </a:r>
          </a:p>
        </p:txBody>
      </p:sp>
      <p:pic>
        <p:nvPicPr>
          <p:cNvPr id="4" name="Picture 3"/>
          <p:cNvPicPr>
            <a:picLocks noChangeAspect="1"/>
          </p:cNvPicPr>
          <p:nvPr/>
        </p:nvPicPr>
        <p:blipFill>
          <a:blip r:embed="rId3"/>
          <a:stretch>
            <a:fillRect/>
          </a:stretch>
        </p:blipFill>
        <p:spPr>
          <a:xfrm>
            <a:off x="0" y="4436364"/>
            <a:ext cx="9144000" cy="707136"/>
          </a:xfrm>
          <a:prstGeom prst="rect">
            <a:avLst/>
          </a:prstGeom>
        </p:spPr>
      </p:pic>
      <p:pic>
        <p:nvPicPr>
          <p:cNvPr id="5" name="Picture 4"/>
          <p:cNvPicPr>
            <a:picLocks noChangeAspect="1"/>
          </p:cNvPicPr>
          <p:nvPr/>
        </p:nvPicPr>
        <p:blipFill>
          <a:blip r:embed="rId4"/>
          <a:stretch>
            <a:fillRect/>
          </a:stretch>
        </p:blipFill>
        <p:spPr>
          <a:xfrm>
            <a:off x="348489" y="4523046"/>
            <a:ext cx="8285182" cy="402371"/>
          </a:xfrm>
          <a:prstGeom prst="rect">
            <a:avLst/>
          </a:prstGeom>
        </p:spPr>
      </p:pic>
    </p:spTree>
    <p:extLst>
      <p:ext uri="{BB962C8B-B14F-4D97-AF65-F5344CB8AC3E}">
        <p14:creationId xmlns:p14="http://schemas.microsoft.com/office/powerpoint/2010/main" val="2034833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a:extLst>
              <a:ext uri="{FF2B5EF4-FFF2-40B4-BE49-F238E27FC236}">
                <a16:creationId xmlns="" xmlns:a16="http://schemas.microsoft.com/office/drawing/2014/main" id="{37775ED5-B7E5-0E4A-9AA9-C1C5B0A14948}"/>
              </a:ext>
            </a:extLst>
          </p:cNvPr>
          <p:cNvSpPr/>
          <p:nvPr/>
        </p:nvSpPr>
        <p:spPr>
          <a:xfrm>
            <a:off x="2614039" y="1180395"/>
            <a:ext cx="4068880" cy="3535001"/>
          </a:xfrm>
          <a:prstGeom prst="rect">
            <a:avLst/>
          </a:prstGeom>
          <a:gradFill>
            <a:gsLst>
              <a:gs pos="2000">
                <a:schemeClr val="bg1">
                  <a:alpha val="0"/>
                </a:schemeClr>
              </a:gs>
              <a:gs pos="50000">
                <a:schemeClr val="accent4">
                  <a:alpha val="30000"/>
                </a:schemeClr>
              </a:gs>
              <a:gs pos="97000">
                <a:schemeClr val="accent4">
                  <a:alpha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2" name="Rectangle 121">
            <a:extLst>
              <a:ext uri="{FF2B5EF4-FFF2-40B4-BE49-F238E27FC236}">
                <a16:creationId xmlns="" xmlns:a16="http://schemas.microsoft.com/office/drawing/2014/main" id="{5A6EA4CB-1EC8-7447-922E-012CA3C242B9}"/>
              </a:ext>
            </a:extLst>
          </p:cNvPr>
          <p:cNvSpPr>
            <a:spLocks/>
          </p:cNvSpPr>
          <p:nvPr/>
        </p:nvSpPr>
        <p:spPr>
          <a:xfrm>
            <a:off x="856421" y="4435053"/>
            <a:ext cx="7576241" cy="3032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2" name="Picture 61" descr="Shape, circle&#10;&#10;Description automatically generated">
            <a:extLst>
              <a:ext uri="{FF2B5EF4-FFF2-40B4-BE49-F238E27FC236}">
                <a16:creationId xmlns="" xmlns:a16="http://schemas.microsoft.com/office/drawing/2014/main" id="{29171CB5-4615-C84F-911A-40E1EB30C5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941" y="1919901"/>
            <a:ext cx="1731888" cy="1517191"/>
          </a:xfrm>
          <a:prstGeom prst="rect">
            <a:avLst/>
          </a:prstGeom>
        </p:spPr>
      </p:pic>
      <p:pic>
        <p:nvPicPr>
          <p:cNvPr id="56" name="Graphic 55">
            <a:extLst>
              <a:ext uri="{FF2B5EF4-FFF2-40B4-BE49-F238E27FC236}">
                <a16:creationId xmlns="" xmlns:a16="http://schemas.microsoft.com/office/drawing/2014/main" id="{37EEB1CB-593E-FA41-8A21-5B4AB86C98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1013" y="-1378336"/>
            <a:ext cx="3069164" cy="2478941"/>
          </a:xfrm>
          <a:prstGeom prst="rect">
            <a:avLst/>
          </a:prstGeom>
        </p:spPr>
      </p:pic>
      <p:sp>
        <p:nvSpPr>
          <p:cNvPr id="97" name="Rectangle 96">
            <a:extLst>
              <a:ext uri="{FF2B5EF4-FFF2-40B4-BE49-F238E27FC236}">
                <a16:creationId xmlns="" xmlns:a16="http://schemas.microsoft.com/office/drawing/2014/main" id="{D30B3611-ABD3-A14B-BD05-6D5747D6619E}"/>
              </a:ext>
            </a:extLst>
          </p:cNvPr>
          <p:cNvSpPr>
            <a:spLocks/>
          </p:cNvSpPr>
          <p:nvPr/>
        </p:nvSpPr>
        <p:spPr>
          <a:xfrm>
            <a:off x="869044" y="3680117"/>
            <a:ext cx="1440000" cy="538227"/>
          </a:xfrm>
          <a:prstGeom prst="rect">
            <a:avLst/>
          </a:prstGeom>
          <a:solidFill>
            <a:srgbClr val="F6F6F6">
              <a:alpha val="6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8" name="Rectangle 97">
            <a:extLst>
              <a:ext uri="{FF2B5EF4-FFF2-40B4-BE49-F238E27FC236}">
                <a16:creationId xmlns="" xmlns:a16="http://schemas.microsoft.com/office/drawing/2014/main" id="{FE3C6179-8057-504C-9EBC-210795961A75}"/>
              </a:ext>
            </a:extLst>
          </p:cNvPr>
          <p:cNvSpPr>
            <a:spLocks/>
          </p:cNvSpPr>
          <p:nvPr/>
        </p:nvSpPr>
        <p:spPr>
          <a:xfrm>
            <a:off x="869044" y="3680116"/>
            <a:ext cx="1440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99" name="Straight Connector 98">
            <a:extLst>
              <a:ext uri="{FF2B5EF4-FFF2-40B4-BE49-F238E27FC236}">
                <a16:creationId xmlns="" xmlns:a16="http://schemas.microsoft.com/office/drawing/2014/main" id="{E1DBDFD9-77B8-5742-A064-A70798533966}"/>
              </a:ext>
            </a:extLst>
          </p:cNvPr>
          <p:cNvCxnSpPr>
            <a:cxnSpLocks/>
          </p:cNvCxnSpPr>
          <p:nvPr/>
        </p:nvCxnSpPr>
        <p:spPr>
          <a:xfrm flipV="1">
            <a:off x="1578030" y="3276526"/>
            <a:ext cx="0" cy="42874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 xmlns:a16="http://schemas.microsoft.com/office/drawing/2014/main" id="{2E0F4D01-7C42-BF4F-9334-495C4D3F04FB}"/>
              </a:ext>
            </a:extLst>
          </p:cNvPr>
          <p:cNvCxnSpPr/>
          <p:nvPr/>
        </p:nvCxnSpPr>
        <p:spPr>
          <a:xfrm>
            <a:off x="869044" y="4216159"/>
            <a:ext cx="1440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 xmlns:a16="http://schemas.microsoft.com/office/drawing/2014/main" id="{02B2622B-7273-0446-966A-799597923644}"/>
              </a:ext>
            </a:extLst>
          </p:cNvPr>
          <p:cNvSpPr txBox="1"/>
          <p:nvPr/>
        </p:nvSpPr>
        <p:spPr>
          <a:xfrm>
            <a:off x="856421" y="3863486"/>
            <a:ext cx="1440000" cy="246221"/>
          </a:xfrm>
          <a:prstGeom prst="rect">
            <a:avLst/>
          </a:prstGeom>
          <a:noFill/>
        </p:spPr>
        <p:txBody>
          <a:bodyPr wrap="square" rtlCol="0">
            <a:spAutoFit/>
          </a:bodyPr>
          <a:lstStyle/>
          <a:p>
            <a:pPr algn="ctr"/>
            <a:r>
              <a:rPr lang="en-US" sz="1000" b="1" dirty="0">
                <a:solidFill>
                  <a:srgbClr val="B29169"/>
                </a:solidFill>
              </a:rPr>
              <a:t>Nearing completion</a:t>
            </a:r>
          </a:p>
        </p:txBody>
      </p:sp>
      <p:cxnSp>
        <p:nvCxnSpPr>
          <p:cNvPr id="107" name="Straight Connector 106">
            <a:extLst>
              <a:ext uri="{FF2B5EF4-FFF2-40B4-BE49-F238E27FC236}">
                <a16:creationId xmlns="" xmlns:a16="http://schemas.microsoft.com/office/drawing/2014/main" id="{1534C9EC-F5B3-4743-8A82-05F74CD64488}"/>
              </a:ext>
            </a:extLst>
          </p:cNvPr>
          <p:cNvCxnSpPr>
            <a:cxnSpLocks/>
          </p:cNvCxnSpPr>
          <p:nvPr/>
        </p:nvCxnSpPr>
        <p:spPr>
          <a:xfrm flipV="1">
            <a:off x="5670272" y="3122377"/>
            <a:ext cx="0" cy="58289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 xmlns:a16="http://schemas.microsoft.com/office/drawing/2014/main" id="{8B44854C-A835-204E-9200-757ACCE498BA}"/>
              </a:ext>
            </a:extLst>
          </p:cNvPr>
          <p:cNvSpPr>
            <a:spLocks/>
          </p:cNvSpPr>
          <p:nvPr/>
        </p:nvSpPr>
        <p:spPr>
          <a:xfrm>
            <a:off x="6990885" y="3680117"/>
            <a:ext cx="1440000" cy="538227"/>
          </a:xfrm>
          <a:prstGeom prst="rect">
            <a:avLst/>
          </a:prstGeom>
          <a:solidFill>
            <a:srgbClr val="F6F6F6">
              <a:alpha val="6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1" name="Rectangle 110">
            <a:extLst>
              <a:ext uri="{FF2B5EF4-FFF2-40B4-BE49-F238E27FC236}">
                <a16:creationId xmlns="" xmlns:a16="http://schemas.microsoft.com/office/drawing/2014/main" id="{23C5E5C5-E36F-6E46-81B6-466BE84C2AB4}"/>
              </a:ext>
            </a:extLst>
          </p:cNvPr>
          <p:cNvSpPr>
            <a:spLocks/>
          </p:cNvSpPr>
          <p:nvPr/>
        </p:nvSpPr>
        <p:spPr>
          <a:xfrm>
            <a:off x="6990885" y="3680116"/>
            <a:ext cx="1440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12" name="Straight Connector 111">
            <a:extLst>
              <a:ext uri="{FF2B5EF4-FFF2-40B4-BE49-F238E27FC236}">
                <a16:creationId xmlns="" xmlns:a16="http://schemas.microsoft.com/office/drawing/2014/main" id="{6B59C6B5-323D-4041-AAFF-853804A4B462}"/>
              </a:ext>
            </a:extLst>
          </p:cNvPr>
          <p:cNvCxnSpPr>
            <a:cxnSpLocks/>
          </p:cNvCxnSpPr>
          <p:nvPr/>
        </p:nvCxnSpPr>
        <p:spPr>
          <a:xfrm flipV="1">
            <a:off x="7709919" y="3281550"/>
            <a:ext cx="0" cy="42372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 xmlns:a16="http://schemas.microsoft.com/office/drawing/2014/main" id="{9B198AE8-D315-8B4C-9C17-7A28F2EC071F}"/>
              </a:ext>
            </a:extLst>
          </p:cNvPr>
          <p:cNvCxnSpPr/>
          <p:nvPr/>
        </p:nvCxnSpPr>
        <p:spPr>
          <a:xfrm>
            <a:off x="6990885" y="4216159"/>
            <a:ext cx="1440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 xmlns:a16="http://schemas.microsoft.com/office/drawing/2014/main" id="{ED35DAE8-61DA-564A-AA6D-C65ED18157ED}"/>
              </a:ext>
            </a:extLst>
          </p:cNvPr>
          <p:cNvSpPr txBox="1"/>
          <p:nvPr/>
        </p:nvSpPr>
        <p:spPr>
          <a:xfrm>
            <a:off x="6978262" y="3863486"/>
            <a:ext cx="1440000" cy="246221"/>
          </a:xfrm>
          <a:prstGeom prst="rect">
            <a:avLst/>
          </a:prstGeom>
          <a:noFill/>
        </p:spPr>
        <p:txBody>
          <a:bodyPr wrap="square" rtlCol="0">
            <a:spAutoFit/>
          </a:bodyPr>
          <a:lstStyle/>
          <a:p>
            <a:pPr algn="ctr"/>
            <a:r>
              <a:rPr lang="en-US" sz="1000" b="1" dirty="0">
                <a:solidFill>
                  <a:srgbClr val="B29169"/>
                </a:solidFill>
              </a:rPr>
              <a:t>2023</a:t>
            </a:r>
          </a:p>
        </p:txBody>
      </p:sp>
      <p:sp>
        <p:nvSpPr>
          <p:cNvPr id="124" name="Triangle 123">
            <a:extLst>
              <a:ext uri="{FF2B5EF4-FFF2-40B4-BE49-F238E27FC236}">
                <a16:creationId xmlns="" xmlns:a16="http://schemas.microsoft.com/office/drawing/2014/main" id="{A367DB20-45BB-2E49-A155-29829799043E}"/>
              </a:ext>
            </a:extLst>
          </p:cNvPr>
          <p:cNvSpPr/>
          <p:nvPr/>
        </p:nvSpPr>
        <p:spPr>
          <a:xfrm>
            <a:off x="5586059" y="4352672"/>
            <a:ext cx="168427" cy="85725"/>
          </a:xfrm>
          <a:prstGeom prst="triangle">
            <a:avLst>
              <a:gd name="adj" fmla="val 5277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6" name="Triangle 125">
            <a:extLst>
              <a:ext uri="{FF2B5EF4-FFF2-40B4-BE49-F238E27FC236}">
                <a16:creationId xmlns="" xmlns:a16="http://schemas.microsoft.com/office/drawing/2014/main" id="{26BD3A75-2010-CC4D-B1C6-D3951D6BAEDE}"/>
              </a:ext>
            </a:extLst>
          </p:cNvPr>
          <p:cNvSpPr/>
          <p:nvPr/>
        </p:nvSpPr>
        <p:spPr>
          <a:xfrm>
            <a:off x="1467884" y="4352672"/>
            <a:ext cx="168427" cy="85725"/>
          </a:xfrm>
          <a:prstGeom prst="triangle">
            <a:avLst>
              <a:gd name="adj" fmla="val 527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7" name="Triangle 126">
            <a:extLst>
              <a:ext uri="{FF2B5EF4-FFF2-40B4-BE49-F238E27FC236}">
                <a16:creationId xmlns="" xmlns:a16="http://schemas.microsoft.com/office/drawing/2014/main" id="{8A91A911-DC02-3B45-842D-4CBBF80D221E}"/>
              </a:ext>
            </a:extLst>
          </p:cNvPr>
          <p:cNvSpPr/>
          <p:nvPr/>
        </p:nvSpPr>
        <p:spPr>
          <a:xfrm>
            <a:off x="7639206" y="4352672"/>
            <a:ext cx="168427" cy="85725"/>
          </a:xfrm>
          <a:prstGeom prst="triangle">
            <a:avLst>
              <a:gd name="adj" fmla="val 527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32" name="Straight Connector 131">
            <a:extLst>
              <a:ext uri="{FF2B5EF4-FFF2-40B4-BE49-F238E27FC236}">
                <a16:creationId xmlns="" xmlns:a16="http://schemas.microsoft.com/office/drawing/2014/main" id="{60EF40A8-B60E-414D-A355-2F96BA3B4F3C}"/>
              </a:ext>
            </a:extLst>
          </p:cNvPr>
          <p:cNvCxnSpPr>
            <a:cxnSpLocks/>
          </p:cNvCxnSpPr>
          <p:nvPr/>
        </p:nvCxnSpPr>
        <p:spPr>
          <a:xfrm>
            <a:off x="2782742" y="5576422"/>
            <a:ext cx="0" cy="269343"/>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 xmlns:a16="http://schemas.microsoft.com/office/drawing/2014/main" id="{D61A5324-D8B7-514B-9806-5F4BEEA9171A}"/>
              </a:ext>
            </a:extLst>
          </p:cNvPr>
          <p:cNvCxnSpPr>
            <a:cxnSpLocks/>
          </p:cNvCxnSpPr>
          <p:nvPr/>
        </p:nvCxnSpPr>
        <p:spPr>
          <a:xfrm>
            <a:off x="6349975" y="5576422"/>
            <a:ext cx="0" cy="269343"/>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 xmlns:a16="http://schemas.microsoft.com/office/drawing/2014/main" id="{88031435-F5F3-C844-9011-A5B5601275BD}"/>
              </a:ext>
            </a:extLst>
          </p:cNvPr>
          <p:cNvSpPr txBox="1"/>
          <p:nvPr/>
        </p:nvSpPr>
        <p:spPr>
          <a:xfrm>
            <a:off x="1027671" y="348373"/>
            <a:ext cx="7308255" cy="430887"/>
          </a:xfrm>
          <a:prstGeom prst="rect">
            <a:avLst/>
          </a:prstGeom>
          <a:noFill/>
        </p:spPr>
        <p:txBody>
          <a:bodyPr wrap="square" rtlCol="0" anchor="t">
            <a:spAutoFit/>
          </a:bodyPr>
          <a:lstStyle/>
          <a:p>
            <a:pPr>
              <a:defRPr/>
            </a:pPr>
            <a:r>
              <a:rPr lang="en-GB" sz="2200" b="1" dirty="0">
                <a:solidFill>
                  <a:srgbClr val="1E4547"/>
                </a:solidFill>
                <a:cs typeface="Calibri" panose="020F0502020204030204" pitchFamily="34" charset="0"/>
              </a:rPr>
              <a:t>The Land Contamination Risk Management (LCRM) Process</a:t>
            </a:r>
            <a:endParaRPr lang="en-GB" sz="2200" dirty="0">
              <a:solidFill>
                <a:srgbClr val="830051"/>
              </a:solidFill>
              <a:cs typeface="Calibri" panose="020F0502020204030204" pitchFamily="34" charset="0"/>
            </a:endParaRPr>
          </a:p>
        </p:txBody>
      </p:sp>
      <p:cxnSp>
        <p:nvCxnSpPr>
          <p:cNvPr id="135" name="Straight Connector 134">
            <a:extLst>
              <a:ext uri="{FF2B5EF4-FFF2-40B4-BE49-F238E27FC236}">
                <a16:creationId xmlns="" xmlns:a16="http://schemas.microsoft.com/office/drawing/2014/main" id="{B7295160-2484-B843-86D3-9D91C10D291A}"/>
              </a:ext>
            </a:extLst>
          </p:cNvPr>
          <p:cNvCxnSpPr>
            <a:cxnSpLocks/>
          </p:cNvCxnSpPr>
          <p:nvPr/>
        </p:nvCxnSpPr>
        <p:spPr>
          <a:xfrm>
            <a:off x="1128177" y="723888"/>
            <a:ext cx="761615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5" name="Triangle 124">
            <a:extLst>
              <a:ext uri="{FF2B5EF4-FFF2-40B4-BE49-F238E27FC236}">
                <a16:creationId xmlns="" xmlns:a16="http://schemas.microsoft.com/office/drawing/2014/main" id="{F75FF74B-2D76-8F43-BAEF-CD7A13D4523F}"/>
              </a:ext>
            </a:extLst>
          </p:cNvPr>
          <p:cNvSpPr/>
          <p:nvPr/>
        </p:nvSpPr>
        <p:spPr>
          <a:xfrm>
            <a:off x="3545445" y="4352672"/>
            <a:ext cx="168427" cy="85725"/>
          </a:xfrm>
          <a:prstGeom prst="triangle">
            <a:avLst>
              <a:gd name="adj" fmla="val 5277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03" name="Straight Connector 102">
            <a:extLst>
              <a:ext uri="{FF2B5EF4-FFF2-40B4-BE49-F238E27FC236}">
                <a16:creationId xmlns="" xmlns:a16="http://schemas.microsoft.com/office/drawing/2014/main" id="{A8C8EB19-AF52-1C45-8C65-8215C3F76D7E}"/>
              </a:ext>
            </a:extLst>
          </p:cNvPr>
          <p:cNvCxnSpPr>
            <a:cxnSpLocks/>
          </p:cNvCxnSpPr>
          <p:nvPr/>
        </p:nvCxnSpPr>
        <p:spPr>
          <a:xfrm flipV="1">
            <a:off x="3629658" y="3122377"/>
            <a:ext cx="0" cy="58289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 xmlns:a16="http://schemas.microsoft.com/office/drawing/2014/main" id="{4CC02654-B2ED-4048-9422-25D3688006A8}"/>
              </a:ext>
            </a:extLst>
          </p:cNvPr>
          <p:cNvSpPr txBox="1"/>
          <p:nvPr/>
        </p:nvSpPr>
        <p:spPr>
          <a:xfrm>
            <a:off x="2909655" y="3787643"/>
            <a:ext cx="1440001" cy="461665"/>
          </a:xfrm>
          <a:prstGeom prst="rect">
            <a:avLst/>
          </a:prstGeom>
          <a:solidFill>
            <a:schemeClr val="accent1">
              <a:lumMod val="90000"/>
              <a:lumOff val="10000"/>
            </a:schemeClr>
          </a:solidFill>
          <a:ln>
            <a:noFill/>
          </a:ln>
        </p:spPr>
        <p:txBody>
          <a:bodyPr wrap="square" rtlCol="0">
            <a:spAutoFit/>
          </a:bodyPr>
          <a:lstStyle/>
          <a:p>
            <a:pPr algn="ctr"/>
            <a:r>
              <a:rPr lang="en-US" sz="1200" b="1" dirty="0">
                <a:solidFill>
                  <a:srgbClr val="FFFFFF"/>
                </a:solidFill>
              </a:rPr>
              <a:t>Feb to </a:t>
            </a:r>
          </a:p>
          <a:p>
            <a:pPr algn="ctr"/>
            <a:r>
              <a:rPr lang="en-US" sz="1200" b="1" dirty="0">
                <a:solidFill>
                  <a:srgbClr val="FFFFFF"/>
                </a:solidFill>
              </a:rPr>
              <a:t>Jul-22</a:t>
            </a:r>
          </a:p>
        </p:txBody>
      </p:sp>
      <p:sp>
        <p:nvSpPr>
          <p:cNvPr id="143" name="Rectangle 142">
            <a:extLst>
              <a:ext uri="{FF2B5EF4-FFF2-40B4-BE49-F238E27FC236}">
                <a16:creationId xmlns="" xmlns:a16="http://schemas.microsoft.com/office/drawing/2014/main" id="{8FFD436A-2470-B841-A980-58CD523D17A8}"/>
              </a:ext>
            </a:extLst>
          </p:cNvPr>
          <p:cNvSpPr/>
          <p:nvPr/>
        </p:nvSpPr>
        <p:spPr>
          <a:xfrm>
            <a:off x="0" y="4998203"/>
            <a:ext cx="9144000" cy="1452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6" name="TextBox 115">
            <a:extLst>
              <a:ext uri="{FF2B5EF4-FFF2-40B4-BE49-F238E27FC236}">
                <a16:creationId xmlns="" xmlns:a16="http://schemas.microsoft.com/office/drawing/2014/main" id="{6F3DBAF0-65B0-5447-B1F0-55CAF5776881}"/>
              </a:ext>
            </a:extLst>
          </p:cNvPr>
          <p:cNvSpPr txBox="1"/>
          <p:nvPr/>
        </p:nvSpPr>
        <p:spPr>
          <a:xfrm>
            <a:off x="1106743" y="2638639"/>
            <a:ext cx="1090246" cy="307777"/>
          </a:xfrm>
          <a:prstGeom prst="rect">
            <a:avLst/>
          </a:prstGeom>
          <a:noFill/>
        </p:spPr>
        <p:txBody>
          <a:bodyPr wrap="square" lIns="0" tIns="0" rIns="0" bIns="0">
            <a:spAutoFit/>
          </a:bodyPr>
          <a:lstStyle/>
          <a:p>
            <a:pPr algn="ctr"/>
            <a:r>
              <a:rPr lang="en-US" sz="1000" b="1" dirty="0">
                <a:solidFill>
                  <a:srgbClr val="1E4547"/>
                </a:solidFill>
              </a:rPr>
              <a:t>Further </a:t>
            </a:r>
          </a:p>
          <a:p>
            <a:pPr algn="ctr"/>
            <a:r>
              <a:rPr lang="en-US" sz="1000" b="1" dirty="0">
                <a:solidFill>
                  <a:srgbClr val="1E4547"/>
                </a:solidFill>
              </a:rPr>
              <a:t>GI &amp; DQRA</a:t>
            </a:r>
          </a:p>
        </p:txBody>
      </p:sp>
      <p:cxnSp>
        <p:nvCxnSpPr>
          <p:cNvPr id="131" name="Straight Connector 130">
            <a:extLst>
              <a:ext uri="{FF2B5EF4-FFF2-40B4-BE49-F238E27FC236}">
                <a16:creationId xmlns="" xmlns:a16="http://schemas.microsoft.com/office/drawing/2014/main" id="{5DFAC391-6DC6-0140-8CF2-446390AD665A}"/>
              </a:ext>
            </a:extLst>
          </p:cNvPr>
          <p:cNvCxnSpPr/>
          <p:nvPr/>
        </p:nvCxnSpPr>
        <p:spPr>
          <a:xfrm>
            <a:off x="1092986" y="2607543"/>
            <a:ext cx="9969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Shape, circle&#10;&#10;Description automatically generated">
            <a:extLst>
              <a:ext uri="{FF2B5EF4-FFF2-40B4-BE49-F238E27FC236}">
                <a16:creationId xmlns="" xmlns:a16="http://schemas.microsoft.com/office/drawing/2014/main" id="{1C92FA43-E7FF-0F42-A24E-8205411CB1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3882" y="1531377"/>
            <a:ext cx="1844040" cy="1615440"/>
          </a:xfrm>
          <a:prstGeom prst="rect">
            <a:avLst/>
          </a:prstGeom>
        </p:spPr>
      </p:pic>
      <p:pic>
        <p:nvPicPr>
          <p:cNvPr id="66" name="Picture 65" descr="Shape, circle&#10;&#10;Description automatically generated">
            <a:extLst>
              <a:ext uri="{FF2B5EF4-FFF2-40B4-BE49-F238E27FC236}">
                <a16:creationId xmlns="" xmlns:a16="http://schemas.microsoft.com/office/drawing/2014/main" id="{AC3D3736-41F2-D44D-84AD-22AC2B5FE6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15646" y="1531377"/>
            <a:ext cx="1844040" cy="1615440"/>
          </a:xfrm>
          <a:prstGeom prst="rect">
            <a:avLst/>
          </a:prstGeom>
        </p:spPr>
      </p:pic>
      <p:sp>
        <p:nvSpPr>
          <p:cNvPr id="117" name="TextBox 116">
            <a:extLst>
              <a:ext uri="{FF2B5EF4-FFF2-40B4-BE49-F238E27FC236}">
                <a16:creationId xmlns="" xmlns:a16="http://schemas.microsoft.com/office/drawing/2014/main" id="{394958C5-53AD-8645-B6A7-DE419D12E5EA}"/>
              </a:ext>
            </a:extLst>
          </p:cNvPr>
          <p:cNvSpPr txBox="1"/>
          <p:nvPr/>
        </p:nvSpPr>
        <p:spPr>
          <a:xfrm>
            <a:off x="5067191" y="2364113"/>
            <a:ext cx="1090246" cy="461665"/>
          </a:xfrm>
          <a:prstGeom prst="rect">
            <a:avLst/>
          </a:prstGeom>
          <a:noFill/>
        </p:spPr>
        <p:txBody>
          <a:bodyPr wrap="square" lIns="0" tIns="0" rIns="0" bIns="0">
            <a:spAutoFit/>
          </a:bodyPr>
          <a:lstStyle/>
          <a:p>
            <a:pPr algn="ctr"/>
            <a:r>
              <a:rPr lang="en-US" sz="1000" b="1" dirty="0">
                <a:solidFill>
                  <a:srgbClr val="1E4547"/>
                </a:solidFill>
              </a:rPr>
              <a:t>Optimum </a:t>
            </a:r>
            <a:br>
              <a:rPr lang="en-US" sz="1000" b="1" dirty="0">
                <a:solidFill>
                  <a:srgbClr val="1E4547"/>
                </a:solidFill>
              </a:rPr>
            </a:br>
            <a:r>
              <a:rPr lang="en-US" sz="1000" b="1" dirty="0">
                <a:solidFill>
                  <a:srgbClr val="1E4547"/>
                </a:solidFill>
              </a:rPr>
              <a:t>Remediation </a:t>
            </a:r>
            <a:br>
              <a:rPr lang="en-US" sz="1000" b="1" dirty="0">
                <a:solidFill>
                  <a:srgbClr val="1E4547"/>
                </a:solidFill>
              </a:rPr>
            </a:br>
            <a:r>
              <a:rPr lang="en-US" sz="1000" b="1" dirty="0">
                <a:solidFill>
                  <a:srgbClr val="1E4547"/>
                </a:solidFill>
              </a:rPr>
              <a:t>Strategy  + A6</a:t>
            </a:r>
          </a:p>
        </p:txBody>
      </p:sp>
      <p:cxnSp>
        <p:nvCxnSpPr>
          <p:cNvPr id="128" name="Straight Connector 127">
            <a:extLst>
              <a:ext uri="{FF2B5EF4-FFF2-40B4-BE49-F238E27FC236}">
                <a16:creationId xmlns="" xmlns:a16="http://schemas.microsoft.com/office/drawing/2014/main" id="{B04F8DBF-6A42-3643-83E5-4D6D04053686}"/>
              </a:ext>
            </a:extLst>
          </p:cNvPr>
          <p:cNvCxnSpPr>
            <a:cxnSpLocks/>
          </p:cNvCxnSpPr>
          <p:nvPr/>
        </p:nvCxnSpPr>
        <p:spPr>
          <a:xfrm>
            <a:off x="3083491" y="2339670"/>
            <a:ext cx="996950" cy="0"/>
          </a:xfrm>
          <a:prstGeom prst="line">
            <a:avLst/>
          </a:prstGeom>
          <a:ln w="6350">
            <a:solidFill>
              <a:srgbClr val="3D4F59"/>
            </a:solidFill>
          </a:ln>
        </p:spPr>
        <p:style>
          <a:lnRef idx="1">
            <a:schemeClr val="accent1"/>
          </a:lnRef>
          <a:fillRef idx="0">
            <a:schemeClr val="accent1"/>
          </a:fillRef>
          <a:effectRef idx="0">
            <a:schemeClr val="accent1"/>
          </a:effectRef>
          <a:fontRef idx="minor">
            <a:schemeClr val="tx1"/>
          </a:fontRef>
        </p:style>
      </p:cxnSp>
      <p:pic>
        <p:nvPicPr>
          <p:cNvPr id="140" name="Graphic 139">
            <a:extLst>
              <a:ext uri="{FF2B5EF4-FFF2-40B4-BE49-F238E27FC236}">
                <a16:creationId xmlns="" xmlns:a16="http://schemas.microsoft.com/office/drawing/2014/main" id="{3B21C27B-B95C-7D46-828F-8AC3A8069E3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p:blipFill>
        <p:spPr>
          <a:xfrm>
            <a:off x="5450003" y="1882012"/>
            <a:ext cx="375583" cy="356615"/>
          </a:xfrm>
          <a:prstGeom prst="rect">
            <a:avLst/>
          </a:prstGeom>
        </p:spPr>
      </p:pic>
      <p:sp>
        <p:nvSpPr>
          <p:cNvPr id="118" name="TextBox 117">
            <a:extLst>
              <a:ext uri="{FF2B5EF4-FFF2-40B4-BE49-F238E27FC236}">
                <a16:creationId xmlns="" xmlns:a16="http://schemas.microsoft.com/office/drawing/2014/main" id="{2B5E08AA-6320-3E44-B5E6-DF9C711567DF}"/>
              </a:ext>
            </a:extLst>
          </p:cNvPr>
          <p:cNvSpPr txBox="1"/>
          <p:nvPr/>
        </p:nvSpPr>
        <p:spPr>
          <a:xfrm>
            <a:off x="3036843" y="2402492"/>
            <a:ext cx="1090246" cy="307777"/>
          </a:xfrm>
          <a:prstGeom prst="rect">
            <a:avLst/>
          </a:prstGeom>
          <a:noFill/>
        </p:spPr>
        <p:txBody>
          <a:bodyPr wrap="square" lIns="0" tIns="0" rIns="0" bIns="0">
            <a:spAutoFit/>
          </a:bodyPr>
          <a:lstStyle/>
          <a:p>
            <a:pPr algn="ctr"/>
            <a:r>
              <a:rPr lang="en-US" sz="1000" b="1" dirty="0">
                <a:solidFill>
                  <a:srgbClr val="1E4547"/>
                </a:solidFill>
              </a:rPr>
              <a:t>Remedial Options Appraisal</a:t>
            </a:r>
          </a:p>
        </p:txBody>
      </p:sp>
      <p:pic>
        <p:nvPicPr>
          <p:cNvPr id="121" name="Graphic 120">
            <a:extLst>
              <a:ext uri="{FF2B5EF4-FFF2-40B4-BE49-F238E27FC236}">
                <a16:creationId xmlns="" xmlns:a16="http://schemas.microsoft.com/office/drawing/2014/main" id="{E5202053-7536-1249-B951-4AF308A1B2C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3346804" y="1853158"/>
            <a:ext cx="565708" cy="407310"/>
          </a:xfrm>
          <a:prstGeom prst="rect">
            <a:avLst/>
          </a:prstGeom>
        </p:spPr>
      </p:pic>
      <p:cxnSp>
        <p:nvCxnSpPr>
          <p:cNvPr id="129" name="Straight Connector 128">
            <a:extLst>
              <a:ext uri="{FF2B5EF4-FFF2-40B4-BE49-F238E27FC236}">
                <a16:creationId xmlns="" xmlns:a16="http://schemas.microsoft.com/office/drawing/2014/main" id="{EC4295D6-35BB-2740-9DA6-13BA3C6238D4}"/>
              </a:ext>
            </a:extLst>
          </p:cNvPr>
          <p:cNvCxnSpPr>
            <a:cxnSpLocks/>
          </p:cNvCxnSpPr>
          <p:nvPr/>
        </p:nvCxnSpPr>
        <p:spPr>
          <a:xfrm>
            <a:off x="5139320" y="2339670"/>
            <a:ext cx="996950" cy="0"/>
          </a:xfrm>
          <a:prstGeom prst="line">
            <a:avLst/>
          </a:prstGeom>
          <a:ln w="6350">
            <a:solidFill>
              <a:srgbClr val="3D4F59"/>
            </a:solidFill>
          </a:ln>
        </p:spPr>
        <p:style>
          <a:lnRef idx="1">
            <a:schemeClr val="accent1"/>
          </a:lnRef>
          <a:fillRef idx="0">
            <a:schemeClr val="accent1"/>
          </a:fillRef>
          <a:effectRef idx="0">
            <a:schemeClr val="accent1"/>
          </a:effectRef>
          <a:fontRef idx="minor">
            <a:schemeClr val="tx1"/>
          </a:fontRef>
        </p:style>
      </p:cxnSp>
      <p:pic>
        <p:nvPicPr>
          <p:cNvPr id="67" name="Picture 66" descr="Shape, circle&#10;&#10;Description automatically generated">
            <a:extLst>
              <a:ext uri="{FF2B5EF4-FFF2-40B4-BE49-F238E27FC236}">
                <a16:creationId xmlns="" xmlns:a16="http://schemas.microsoft.com/office/drawing/2014/main" id="{A0B10EE9-0994-BF4A-92F0-BD106644B1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8609" y="1919901"/>
            <a:ext cx="1731889" cy="1517192"/>
          </a:xfrm>
          <a:prstGeom prst="rect">
            <a:avLst/>
          </a:prstGeom>
        </p:spPr>
      </p:pic>
      <p:grpSp>
        <p:nvGrpSpPr>
          <p:cNvPr id="2" name="Group 1">
            <a:extLst>
              <a:ext uri="{FF2B5EF4-FFF2-40B4-BE49-F238E27FC236}">
                <a16:creationId xmlns="" xmlns:a16="http://schemas.microsoft.com/office/drawing/2014/main" id="{330A9852-B92E-7448-8877-59BD9BDC178F}"/>
              </a:ext>
            </a:extLst>
          </p:cNvPr>
          <p:cNvGrpSpPr/>
          <p:nvPr/>
        </p:nvGrpSpPr>
        <p:grpSpPr>
          <a:xfrm>
            <a:off x="7223350" y="2164836"/>
            <a:ext cx="1090246" cy="965762"/>
            <a:chOff x="6701621" y="1600528"/>
            <a:chExt cx="1090246" cy="965762"/>
          </a:xfrm>
        </p:grpSpPr>
        <p:sp>
          <p:nvSpPr>
            <p:cNvPr id="119" name="TextBox 118">
              <a:extLst>
                <a:ext uri="{FF2B5EF4-FFF2-40B4-BE49-F238E27FC236}">
                  <a16:creationId xmlns="" xmlns:a16="http://schemas.microsoft.com/office/drawing/2014/main" id="{8B56B894-6750-334A-AF46-1EAC6168712B}"/>
                </a:ext>
              </a:extLst>
            </p:cNvPr>
            <p:cNvSpPr txBox="1"/>
            <p:nvPr/>
          </p:nvSpPr>
          <p:spPr>
            <a:xfrm>
              <a:off x="6701621" y="2104625"/>
              <a:ext cx="1090246" cy="461665"/>
            </a:xfrm>
            <a:prstGeom prst="rect">
              <a:avLst/>
            </a:prstGeom>
            <a:noFill/>
          </p:spPr>
          <p:txBody>
            <a:bodyPr wrap="square" lIns="0" tIns="0" rIns="0" bIns="0">
              <a:spAutoFit/>
            </a:bodyPr>
            <a:lstStyle/>
            <a:p>
              <a:pPr algn="ctr"/>
              <a:r>
                <a:rPr lang="en-US" sz="1000" b="1" dirty="0">
                  <a:solidFill>
                    <a:srgbClr val="1E4547"/>
                  </a:solidFill>
                </a:rPr>
                <a:t>Business Case, Planning, Statutory Approvals</a:t>
              </a:r>
            </a:p>
          </p:txBody>
        </p:sp>
        <p:cxnSp>
          <p:nvCxnSpPr>
            <p:cNvPr id="130" name="Straight Connector 129">
              <a:extLst>
                <a:ext uri="{FF2B5EF4-FFF2-40B4-BE49-F238E27FC236}">
                  <a16:creationId xmlns="" xmlns:a16="http://schemas.microsoft.com/office/drawing/2014/main" id="{08AC1E45-96C1-F94C-89D8-19A3F2B766C4}"/>
                </a:ext>
              </a:extLst>
            </p:cNvPr>
            <p:cNvCxnSpPr/>
            <p:nvPr/>
          </p:nvCxnSpPr>
          <p:spPr>
            <a:xfrm>
              <a:off x="6748780" y="2059528"/>
              <a:ext cx="9969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1" name="Graphic 140">
              <a:extLst>
                <a:ext uri="{FF2B5EF4-FFF2-40B4-BE49-F238E27FC236}">
                  <a16:creationId xmlns="" xmlns:a16="http://schemas.microsoft.com/office/drawing/2014/main" id="{00ACF131-FA5F-664C-BDAC-29A0316EB59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6884306" y="1600528"/>
              <a:ext cx="534307" cy="406073"/>
            </a:xfrm>
            <a:prstGeom prst="rect">
              <a:avLst/>
            </a:prstGeom>
          </p:spPr>
        </p:pic>
      </p:grpSp>
      <p:cxnSp>
        <p:nvCxnSpPr>
          <p:cNvPr id="104" name="Straight Connector 103">
            <a:extLst>
              <a:ext uri="{FF2B5EF4-FFF2-40B4-BE49-F238E27FC236}">
                <a16:creationId xmlns="" xmlns:a16="http://schemas.microsoft.com/office/drawing/2014/main" id="{C6EACCD9-006D-A042-98E5-420C551C8A81}"/>
              </a:ext>
            </a:extLst>
          </p:cNvPr>
          <p:cNvCxnSpPr>
            <a:cxnSpLocks/>
          </p:cNvCxnSpPr>
          <p:nvPr/>
        </p:nvCxnSpPr>
        <p:spPr>
          <a:xfrm>
            <a:off x="2909658" y="4232970"/>
            <a:ext cx="144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 xmlns:a16="http://schemas.microsoft.com/office/drawing/2014/main" id="{A44DA1A2-4593-AC48-B0C1-B45A3B5E0653}"/>
              </a:ext>
            </a:extLst>
          </p:cNvPr>
          <p:cNvSpPr txBox="1"/>
          <p:nvPr/>
        </p:nvSpPr>
        <p:spPr>
          <a:xfrm>
            <a:off x="4947257" y="3771305"/>
            <a:ext cx="1439999" cy="461660"/>
          </a:xfrm>
          <a:prstGeom prst="rect">
            <a:avLst/>
          </a:prstGeom>
          <a:solidFill>
            <a:schemeClr val="accent1">
              <a:lumMod val="90000"/>
              <a:lumOff val="10000"/>
            </a:schemeClr>
          </a:solidFill>
          <a:ln>
            <a:noFill/>
          </a:ln>
        </p:spPr>
        <p:txBody>
          <a:bodyPr wrap="square" rtlCol="0" anchor="ctr">
            <a:noAutofit/>
          </a:bodyPr>
          <a:lstStyle/>
          <a:p>
            <a:pPr algn="ctr"/>
            <a:r>
              <a:rPr lang="en-US" sz="1200" b="1" dirty="0">
                <a:solidFill>
                  <a:srgbClr val="FFFFFF"/>
                </a:solidFill>
              </a:rPr>
              <a:t>Aug to </a:t>
            </a:r>
          </a:p>
          <a:p>
            <a:pPr algn="ctr"/>
            <a:r>
              <a:rPr lang="en-US" sz="1200" b="1" dirty="0">
                <a:solidFill>
                  <a:srgbClr val="FFFFFF"/>
                </a:solidFill>
              </a:rPr>
              <a:t>Oct 22</a:t>
            </a:r>
          </a:p>
        </p:txBody>
      </p:sp>
      <p:cxnSp>
        <p:nvCxnSpPr>
          <p:cNvPr id="82" name="Straight Connector 81">
            <a:extLst>
              <a:ext uri="{FF2B5EF4-FFF2-40B4-BE49-F238E27FC236}">
                <a16:creationId xmlns="" xmlns:a16="http://schemas.microsoft.com/office/drawing/2014/main" id="{E5567AFB-17F1-1942-A3F2-B955CB5333B1}"/>
              </a:ext>
            </a:extLst>
          </p:cNvPr>
          <p:cNvCxnSpPr>
            <a:cxnSpLocks/>
          </p:cNvCxnSpPr>
          <p:nvPr/>
        </p:nvCxnSpPr>
        <p:spPr>
          <a:xfrm>
            <a:off x="4947258" y="4232965"/>
            <a:ext cx="144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 xmlns:a16="http://schemas.microsoft.com/office/drawing/2014/main" id="{A7F227AC-8A8B-704F-8E55-CC15B61B6295}"/>
              </a:ext>
            </a:extLst>
          </p:cNvPr>
          <p:cNvSpPr>
            <a:spLocks/>
          </p:cNvSpPr>
          <p:nvPr/>
        </p:nvSpPr>
        <p:spPr>
          <a:xfrm>
            <a:off x="2609352" y="4435051"/>
            <a:ext cx="4073567" cy="303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3" name="TextBox 122">
            <a:extLst>
              <a:ext uri="{FF2B5EF4-FFF2-40B4-BE49-F238E27FC236}">
                <a16:creationId xmlns="" xmlns:a16="http://schemas.microsoft.com/office/drawing/2014/main" id="{902DC131-9CAD-8D49-9EBD-3DE6AA5F1430}"/>
              </a:ext>
            </a:extLst>
          </p:cNvPr>
          <p:cNvSpPr txBox="1"/>
          <p:nvPr/>
        </p:nvSpPr>
        <p:spPr>
          <a:xfrm>
            <a:off x="2902760" y="4469175"/>
            <a:ext cx="3375302" cy="246221"/>
          </a:xfrm>
          <a:prstGeom prst="rect">
            <a:avLst/>
          </a:prstGeom>
          <a:noFill/>
        </p:spPr>
        <p:txBody>
          <a:bodyPr wrap="square" rtlCol="0">
            <a:spAutoFit/>
          </a:bodyPr>
          <a:lstStyle/>
          <a:p>
            <a:pPr algn="ctr"/>
            <a:r>
              <a:rPr lang="en-GB" sz="1000" dirty="0">
                <a:solidFill>
                  <a:srgbClr val="FFFFFF"/>
                </a:solidFill>
              </a:rPr>
              <a:t>STAKEHOLDER ENGAGEMENT AND COLLABORATION</a:t>
            </a:r>
            <a:endParaRPr lang="en-US" sz="1000" dirty="0">
              <a:solidFill>
                <a:srgbClr val="FFFFFF"/>
              </a:solidFill>
            </a:endParaRPr>
          </a:p>
        </p:txBody>
      </p:sp>
      <p:sp>
        <p:nvSpPr>
          <p:cNvPr id="91" name="Triangle 90">
            <a:extLst>
              <a:ext uri="{FF2B5EF4-FFF2-40B4-BE49-F238E27FC236}">
                <a16:creationId xmlns="" xmlns:a16="http://schemas.microsoft.com/office/drawing/2014/main" id="{EA929FBD-7BC0-BD48-A7B9-C4EDCAFFB64A}"/>
              </a:ext>
            </a:extLst>
          </p:cNvPr>
          <p:cNvSpPr/>
          <p:nvPr/>
        </p:nvSpPr>
        <p:spPr>
          <a:xfrm rot="5400000">
            <a:off x="6615501" y="4502457"/>
            <a:ext cx="303262" cy="168426"/>
          </a:xfrm>
          <a:prstGeom prst="triangle">
            <a:avLst>
              <a:gd name="adj" fmla="val 52778"/>
            </a:avLst>
          </a:prstGeom>
          <a:gradFill>
            <a:gsLst>
              <a:gs pos="0">
                <a:schemeClr val="accent2"/>
              </a:gs>
              <a:gs pos="91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2" name="Rectangle 101">
            <a:extLst>
              <a:ext uri="{FF2B5EF4-FFF2-40B4-BE49-F238E27FC236}">
                <a16:creationId xmlns="" xmlns:a16="http://schemas.microsoft.com/office/drawing/2014/main" id="{6A9AC7E8-FB09-D045-83F8-D194779121AB}"/>
              </a:ext>
            </a:extLst>
          </p:cNvPr>
          <p:cNvSpPr>
            <a:spLocks/>
          </p:cNvSpPr>
          <p:nvPr/>
        </p:nvSpPr>
        <p:spPr>
          <a:xfrm>
            <a:off x="2909658" y="3680116"/>
            <a:ext cx="1440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3" name="Rectangle 82">
            <a:extLst>
              <a:ext uri="{FF2B5EF4-FFF2-40B4-BE49-F238E27FC236}">
                <a16:creationId xmlns="" xmlns:a16="http://schemas.microsoft.com/office/drawing/2014/main" id="{C957C6C7-640E-7A4B-BE94-6A6F8E96177F}"/>
              </a:ext>
            </a:extLst>
          </p:cNvPr>
          <p:cNvSpPr>
            <a:spLocks/>
          </p:cNvSpPr>
          <p:nvPr/>
        </p:nvSpPr>
        <p:spPr>
          <a:xfrm>
            <a:off x="4947258" y="3680116"/>
            <a:ext cx="1440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3" name="Rectangle 52">
            <a:extLst>
              <a:ext uri="{FF2B5EF4-FFF2-40B4-BE49-F238E27FC236}">
                <a16:creationId xmlns="" xmlns:a16="http://schemas.microsoft.com/office/drawing/2014/main" id="{1EA08967-28A9-4799-B59B-B943FDFC4A70}"/>
              </a:ext>
            </a:extLst>
          </p:cNvPr>
          <p:cNvSpPr>
            <a:spLocks/>
          </p:cNvSpPr>
          <p:nvPr/>
        </p:nvSpPr>
        <p:spPr>
          <a:xfrm>
            <a:off x="850729" y="1081435"/>
            <a:ext cx="7576241" cy="3032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4" name="Rectangle 53">
            <a:extLst>
              <a:ext uri="{FF2B5EF4-FFF2-40B4-BE49-F238E27FC236}">
                <a16:creationId xmlns="" xmlns:a16="http://schemas.microsoft.com/office/drawing/2014/main" id="{B4255184-CD42-4C59-9838-89F361704F07}"/>
              </a:ext>
            </a:extLst>
          </p:cNvPr>
          <p:cNvSpPr>
            <a:spLocks/>
          </p:cNvSpPr>
          <p:nvPr/>
        </p:nvSpPr>
        <p:spPr>
          <a:xfrm>
            <a:off x="2586119" y="1081423"/>
            <a:ext cx="4073567" cy="3018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5" name="TextBox 54">
            <a:extLst>
              <a:ext uri="{FF2B5EF4-FFF2-40B4-BE49-F238E27FC236}">
                <a16:creationId xmlns="" xmlns:a16="http://schemas.microsoft.com/office/drawing/2014/main" id="{DEABE429-3537-4DDD-A0EE-510914928F53}"/>
              </a:ext>
            </a:extLst>
          </p:cNvPr>
          <p:cNvSpPr txBox="1"/>
          <p:nvPr/>
        </p:nvSpPr>
        <p:spPr>
          <a:xfrm>
            <a:off x="3895583" y="1108491"/>
            <a:ext cx="1210787" cy="246221"/>
          </a:xfrm>
          <a:prstGeom prst="rect">
            <a:avLst/>
          </a:prstGeom>
          <a:noFill/>
        </p:spPr>
        <p:txBody>
          <a:bodyPr wrap="square" rtlCol="0">
            <a:spAutoFit/>
          </a:bodyPr>
          <a:lstStyle/>
          <a:p>
            <a:pPr algn="r"/>
            <a:r>
              <a:rPr lang="en-GB" sz="1000" dirty="0">
                <a:solidFill>
                  <a:srgbClr val="FFFFFF"/>
                </a:solidFill>
              </a:rPr>
              <a:t>Pre-Construction</a:t>
            </a:r>
            <a:endParaRPr lang="en-US" sz="1000" dirty="0">
              <a:solidFill>
                <a:srgbClr val="FFFFFF"/>
              </a:solidFill>
            </a:endParaRPr>
          </a:p>
        </p:txBody>
      </p:sp>
      <p:sp>
        <p:nvSpPr>
          <p:cNvPr id="57" name="TextBox 56">
            <a:extLst>
              <a:ext uri="{FF2B5EF4-FFF2-40B4-BE49-F238E27FC236}">
                <a16:creationId xmlns="" xmlns:a16="http://schemas.microsoft.com/office/drawing/2014/main" id="{1CCBBE5F-DA6D-48B4-97F4-B66BB02A19B2}"/>
              </a:ext>
            </a:extLst>
          </p:cNvPr>
          <p:cNvSpPr txBox="1"/>
          <p:nvPr/>
        </p:nvSpPr>
        <p:spPr>
          <a:xfrm>
            <a:off x="6721893" y="1099404"/>
            <a:ext cx="1530166" cy="246221"/>
          </a:xfrm>
          <a:prstGeom prst="rect">
            <a:avLst/>
          </a:prstGeom>
          <a:noFill/>
        </p:spPr>
        <p:txBody>
          <a:bodyPr wrap="square" rtlCol="0">
            <a:spAutoFit/>
          </a:bodyPr>
          <a:lstStyle/>
          <a:p>
            <a:pPr algn="r"/>
            <a:r>
              <a:rPr lang="en-GB" sz="1000" dirty="0">
                <a:solidFill>
                  <a:srgbClr val="FFFFFF"/>
                </a:solidFill>
              </a:rPr>
              <a:t>Contractor Procurement</a:t>
            </a:r>
            <a:endParaRPr lang="en-US" sz="1000" dirty="0">
              <a:solidFill>
                <a:srgbClr val="FFFFFF"/>
              </a:solidFill>
            </a:endParaRPr>
          </a:p>
        </p:txBody>
      </p:sp>
      <p:pic>
        <p:nvPicPr>
          <p:cNvPr id="58" name="Graphic 57">
            <a:extLst>
              <a:ext uri="{FF2B5EF4-FFF2-40B4-BE49-F238E27FC236}">
                <a16:creationId xmlns="" xmlns:a16="http://schemas.microsoft.com/office/drawing/2014/main" id="{C0B8A974-B702-4433-A4B3-5021C4B952B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245632" y="2175768"/>
            <a:ext cx="534307" cy="406073"/>
          </a:xfrm>
          <a:prstGeom prst="rect">
            <a:avLst/>
          </a:prstGeom>
        </p:spPr>
      </p:pic>
      <p:sp>
        <p:nvSpPr>
          <p:cNvPr id="59" name="TextBox 58">
            <a:extLst>
              <a:ext uri="{FF2B5EF4-FFF2-40B4-BE49-F238E27FC236}">
                <a16:creationId xmlns="" xmlns:a16="http://schemas.microsoft.com/office/drawing/2014/main" id="{358FB1AA-701E-43ED-A918-B7F2CAB66777}"/>
              </a:ext>
            </a:extLst>
          </p:cNvPr>
          <p:cNvSpPr txBox="1"/>
          <p:nvPr/>
        </p:nvSpPr>
        <p:spPr>
          <a:xfrm>
            <a:off x="-210948" y="4947740"/>
            <a:ext cx="9144000" cy="246221"/>
          </a:xfrm>
          <a:prstGeom prst="rect">
            <a:avLst/>
          </a:prstGeom>
          <a:noFill/>
        </p:spPr>
        <p:txBody>
          <a:bodyPr wrap="square" rtlCol="0">
            <a:spAutoFit/>
          </a:bodyPr>
          <a:lstStyle/>
          <a:p>
            <a:pPr algn="ctr"/>
            <a:r>
              <a:rPr lang="en-US" sz="1000" b="1" dirty="0">
                <a:solidFill>
                  <a:srgbClr val="1E4547"/>
                </a:solidFill>
              </a:rPr>
              <a:t>GI – Ground Investigation     DQRA – Detailed Quantitative Risk Assessment                                           * Timescales could be subject to change due to external factors</a:t>
            </a:r>
          </a:p>
        </p:txBody>
      </p:sp>
      <p:sp>
        <p:nvSpPr>
          <p:cNvPr id="60" name="Triangle 90">
            <a:extLst>
              <a:ext uri="{FF2B5EF4-FFF2-40B4-BE49-F238E27FC236}">
                <a16:creationId xmlns="" xmlns:a16="http://schemas.microsoft.com/office/drawing/2014/main" id="{3AD5F47F-92E6-4AF5-B661-E4A1D0463203}"/>
              </a:ext>
            </a:extLst>
          </p:cNvPr>
          <p:cNvSpPr/>
          <p:nvPr/>
        </p:nvSpPr>
        <p:spPr>
          <a:xfrm rot="5400000">
            <a:off x="2924393" y="1133144"/>
            <a:ext cx="294900" cy="168426"/>
          </a:xfrm>
          <a:prstGeom prst="triangle">
            <a:avLst>
              <a:gd name="adj" fmla="val 52778"/>
            </a:avLst>
          </a:prstGeom>
          <a:gradFill>
            <a:gsLst>
              <a:gs pos="0">
                <a:schemeClr val="accent2"/>
              </a:gs>
              <a:gs pos="91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2" name="Triangle 91">
            <a:extLst>
              <a:ext uri="{FF2B5EF4-FFF2-40B4-BE49-F238E27FC236}">
                <a16:creationId xmlns="" xmlns:a16="http://schemas.microsoft.com/office/drawing/2014/main" id="{21DF6FF1-5790-834D-8886-9670A2010BB3}"/>
              </a:ext>
            </a:extLst>
          </p:cNvPr>
          <p:cNvSpPr/>
          <p:nvPr/>
        </p:nvSpPr>
        <p:spPr>
          <a:xfrm rot="16200000">
            <a:off x="3095529" y="1131187"/>
            <a:ext cx="280692" cy="182654"/>
          </a:xfrm>
          <a:prstGeom prst="triangle">
            <a:avLst>
              <a:gd name="adj" fmla="val 52778"/>
            </a:avLst>
          </a:prstGeom>
          <a:gradFill>
            <a:gsLst>
              <a:gs pos="0">
                <a:schemeClr val="accent2"/>
              </a:gs>
              <a:gs pos="91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1" name="TextBox 60">
            <a:extLst>
              <a:ext uri="{FF2B5EF4-FFF2-40B4-BE49-F238E27FC236}">
                <a16:creationId xmlns="" xmlns:a16="http://schemas.microsoft.com/office/drawing/2014/main" id="{B826C0FE-30A6-4C21-9C8E-9FA41F5EF30F}"/>
              </a:ext>
            </a:extLst>
          </p:cNvPr>
          <p:cNvSpPr txBox="1"/>
          <p:nvPr/>
        </p:nvSpPr>
        <p:spPr>
          <a:xfrm>
            <a:off x="1574930" y="775338"/>
            <a:ext cx="1210787" cy="246221"/>
          </a:xfrm>
          <a:prstGeom prst="rect">
            <a:avLst/>
          </a:prstGeom>
          <a:noFill/>
        </p:spPr>
        <p:txBody>
          <a:bodyPr wrap="square" rtlCol="0">
            <a:spAutoFit/>
          </a:bodyPr>
          <a:lstStyle/>
          <a:p>
            <a:pPr algn="r"/>
            <a:r>
              <a:rPr lang="en-GB" sz="1000" dirty="0"/>
              <a:t>We are here</a:t>
            </a:r>
            <a:endParaRPr lang="en-US" sz="1000" dirty="0"/>
          </a:p>
        </p:txBody>
      </p:sp>
      <p:sp>
        <p:nvSpPr>
          <p:cNvPr id="64" name="TextBox 63">
            <a:extLst>
              <a:ext uri="{FF2B5EF4-FFF2-40B4-BE49-F238E27FC236}">
                <a16:creationId xmlns="" xmlns:a16="http://schemas.microsoft.com/office/drawing/2014/main" id="{EDCC3D49-0F4E-4BB1-95E6-9E73589BE359}"/>
              </a:ext>
            </a:extLst>
          </p:cNvPr>
          <p:cNvSpPr txBox="1"/>
          <p:nvPr/>
        </p:nvSpPr>
        <p:spPr>
          <a:xfrm>
            <a:off x="7250361" y="1538839"/>
            <a:ext cx="1357745" cy="153888"/>
          </a:xfrm>
          <a:prstGeom prst="rect">
            <a:avLst/>
          </a:prstGeom>
          <a:noFill/>
        </p:spPr>
        <p:txBody>
          <a:bodyPr wrap="square" lIns="0" tIns="0" rIns="0" bIns="0">
            <a:spAutoFit/>
          </a:bodyPr>
          <a:lstStyle/>
          <a:p>
            <a:r>
              <a:rPr lang="en-US" sz="1000" b="1" dirty="0">
                <a:solidFill>
                  <a:srgbClr val="FFFFFF"/>
                </a:solidFill>
              </a:rPr>
              <a:t>Planning Application</a:t>
            </a:r>
          </a:p>
        </p:txBody>
      </p:sp>
      <p:cxnSp>
        <p:nvCxnSpPr>
          <p:cNvPr id="4" name="Straight Arrow Connector 3">
            <a:extLst>
              <a:ext uri="{FF2B5EF4-FFF2-40B4-BE49-F238E27FC236}">
                <a16:creationId xmlns="" xmlns:a16="http://schemas.microsoft.com/office/drawing/2014/main" id="{97298CBC-EAC8-4A0E-A90B-65B828908E00}"/>
              </a:ext>
            </a:extLst>
          </p:cNvPr>
          <p:cNvCxnSpPr>
            <a:cxnSpLocks/>
          </p:cNvCxnSpPr>
          <p:nvPr/>
        </p:nvCxnSpPr>
        <p:spPr>
          <a:xfrm>
            <a:off x="2710037" y="920588"/>
            <a:ext cx="373454" cy="144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356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a:extLst>
              <a:ext uri="{FF2B5EF4-FFF2-40B4-BE49-F238E27FC236}">
                <a16:creationId xmlns="" xmlns:a16="http://schemas.microsoft.com/office/drawing/2014/main" id="{5B2CC2E9-8CE9-7A4C-AEF4-8BE57DE0CD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21013" y="-1378336"/>
            <a:ext cx="3069164" cy="2478941"/>
          </a:xfrm>
          <a:prstGeom prst="rect">
            <a:avLst/>
          </a:prstGeom>
        </p:spPr>
      </p:pic>
      <p:sp>
        <p:nvSpPr>
          <p:cNvPr id="52" name="Rectangle 51">
            <a:extLst>
              <a:ext uri="{FF2B5EF4-FFF2-40B4-BE49-F238E27FC236}">
                <a16:creationId xmlns="" xmlns:a16="http://schemas.microsoft.com/office/drawing/2014/main" id="{6014D84C-EC7F-9E49-890A-ABB4C81B1AF5}"/>
              </a:ext>
            </a:extLst>
          </p:cNvPr>
          <p:cNvSpPr/>
          <p:nvPr/>
        </p:nvSpPr>
        <p:spPr>
          <a:xfrm>
            <a:off x="0" y="4998202"/>
            <a:ext cx="9144000" cy="1452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3" name="TextBox 52">
            <a:extLst>
              <a:ext uri="{FF2B5EF4-FFF2-40B4-BE49-F238E27FC236}">
                <a16:creationId xmlns="" xmlns:a16="http://schemas.microsoft.com/office/drawing/2014/main" id="{D8FAC4B4-E99A-444A-A0C7-392B576EA9E0}"/>
              </a:ext>
            </a:extLst>
          </p:cNvPr>
          <p:cNvSpPr txBox="1"/>
          <p:nvPr/>
        </p:nvSpPr>
        <p:spPr>
          <a:xfrm>
            <a:off x="1027670" y="348373"/>
            <a:ext cx="7186689" cy="430887"/>
          </a:xfrm>
          <a:prstGeom prst="rect">
            <a:avLst/>
          </a:prstGeom>
          <a:noFill/>
        </p:spPr>
        <p:txBody>
          <a:bodyPr wrap="square" rtlCol="0" anchor="t">
            <a:spAutoFit/>
          </a:bodyPr>
          <a:lstStyle/>
          <a:p>
            <a:r>
              <a:rPr lang="en-GB" sz="2200" b="1" dirty="0">
                <a:solidFill>
                  <a:srgbClr val="1E4547"/>
                </a:solidFill>
                <a:cs typeface="Calibri" panose="020F0502020204030204" pitchFamily="34" charset="0"/>
              </a:rPr>
              <a:t>Land Contamination Risk Management (LCRM) Flow Chart</a:t>
            </a:r>
          </a:p>
        </p:txBody>
      </p:sp>
      <p:cxnSp>
        <p:nvCxnSpPr>
          <p:cNvPr id="54" name="Straight Connector 53">
            <a:extLst>
              <a:ext uri="{FF2B5EF4-FFF2-40B4-BE49-F238E27FC236}">
                <a16:creationId xmlns="" xmlns:a16="http://schemas.microsoft.com/office/drawing/2014/main" id="{A2C6A540-A129-7244-B6E3-852E71D85D20}"/>
              </a:ext>
            </a:extLst>
          </p:cNvPr>
          <p:cNvCxnSpPr>
            <a:cxnSpLocks/>
          </p:cNvCxnSpPr>
          <p:nvPr/>
        </p:nvCxnSpPr>
        <p:spPr>
          <a:xfrm>
            <a:off x="1128177" y="723888"/>
            <a:ext cx="761615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 xmlns:a16="http://schemas.microsoft.com/office/drawing/2014/main" id="{472E47CF-B343-4CB3-9033-F755FEE2CA63}"/>
              </a:ext>
            </a:extLst>
          </p:cNvPr>
          <p:cNvPicPr>
            <a:picLocks noChangeAspect="1"/>
          </p:cNvPicPr>
          <p:nvPr/>
        </p:nvPicPr>
        <p:blipFill>
          <a:blip r:embed="rId5"/>
          <a:stretch>
            <a:fillRect/>
          </a:stretch>
        </p:blipFill>
        <p:spPr>
          <a:xfrm>
            <a:off x="1128177" y="864148"/>
            <a:ext cx="4327290" cy="4049165"/>
          </a:xfrm>
          <a:prstGeom prst="rect">
            <a:avLst/>
          </a:prstGeom>
        </p:spPr>
      </p:pic>
      <p:cxnSp>
        <p:nvCxnSpPr>
          <p:cNvPr id="9" name="Straight Arrow Connector 8">
            <a:extLst>
              <a:ext uri="{FF2B5EF4-FFF2-40B4-BE49-F238E27FC236}">
                <a16:creationId xmlns="" xmlns:a16="http://schemas.microsoft.com/office/drawing/2014/main" id="{8B13460F-0700-4152-9EF0-59D6EABCB2EE}"/>
              </a:ext>
            </a:extLst>
          </p:cNvPr>
          <p:cNvCxnSpPr>
            <a:cxnSpLocks/>
          </p:cNvCxnSpPr>
          <p:nvPr/>
        </p:nvCxnSpPr>
        <p:spPr>
          <a:xfrm flipH="1" flipV="1">
            <a:off x="5455468" y="2269063"/>
            <a:ext cx="512653" cy="380052"/>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 xmlns:a16="http://schemas.microsoft.com/office/drawing/2014/main" id="{552797E3-9360-4A31-92C4-0619BD2E5CFB}"/>
              </a:ext>
            </a:extLst>
          </p:cNvPr>
          <p:cNvSpPr txBox="1"/>
          <p:nvPr/>
        </p:nvSpPr>
        <p:spPr>
          <a:xfrm>
            <a:off x="5953459" y="2602135"/>
            <a:ext cx="1250254" cy="323165"/>
          </a:xfrm>
          <a:prstGeom prst="rect">
            <a:avLst/>
          </a:prstGeom>
          <a:noFill/>
        </p:spPr>
        <p:txBody>
          <a:bodyPr wrap="square" rtlCol="0">
            <a:spAutoFit/>
          </a:bodyPr>
          <a:lstStyle/>
          <a:p>
            <a:r>
              <a:rPr lang="en-GB" sz="1500" dirty="0">
                <a:solidFill>
                  <a:srgbClr val="000000"/>
                </a:solidFill>
              </a:rPr>
              <a:t>We are here</a:t>
            </a:r>
          </a:p>
        </p:txBody>
      </p:sp>
      <p:sp>
        <p:nvSpPr>
          <p:cNvPr id="12" name="TextBox 11">
            <a:extLst>
              <a:ext uri="{FF2B5EF4-FFF2-40B4-BE49-F238E27FC236}">
                <a16:creationId xmlns="" xmlns:a16="http://schemas.microsoft.com/office/drawing/2014/main" id="{D0AEC7C1-9092-4AEA-9F6B-CC523B60B9A8}"/>
              </a:ext>
            </a:extLst>
          </p:cNvPr>
          <p:cNvSpPr txBox="1"/>
          <p:nvPr/>
        </p:nvSpPr>
        <p:spPr>
          <a:xfrm>
            <a:off x="5697854" y="4940045"/>
            <a:ext cx="5033010" cy="261610"/>
          </a:xfrm>
          <a:prstGeom prst="rect">
            <a:avLst/>
          </a:prstGeom>
          <a:noFill/>
        </p:spPr>
        <p:txBody>
          <a:bodyPr wrap="square">
            <a:spAutoFit/>
          </a:bodyPr>
          <a:lstStyle/>
          <a:p>
            <a:r>
              <a:rPr lang="en-GB" sz="1100" b="1" dirty="0">
                <a:solidFill>
                  <a:srgbClr val="1E4547"/>
                </a:solidFill>
                <a:cs typeface="Calibri" panose="020F0502020204030204" pitchFamily="34" charset="0"/>
              </a:rPr>
              <a:t>(UK Government Guidance, October 2020)</a:t>
            </a:r>
          </a:p>
        </p:txBody>
      </p:sp>
      <p:cxnSp>
        <p:nvCxnSpPr>
          <p:cNvPr id="11" name="Straight Arrow Connector 10">
            <a:extLst>
              <a:ext uri="{FF2B5EF4-FFF2-40B4-BE49-F238E27FC236}">
                <a16:creationId xmlns="" xmlns:a16="http://schemas.microsoft.com/office/drawing/2014/main" id="{8B13460F-0700-4152-9EF0-59D6EABCB2EE}"/>
              </a:ext>
            </a:extLst>
          </p:cNvPr>
          <p:cNvCxnSpPr>
            <a:cxnSpLocks/>
            <a:stCxn id="13" idx="1"/>
          </p:cNvCxnSpPr>
          <p:nvPr/>
        </p:nvCxnSpPr>
        <p:spPr>
          <a:xfrm flipH="1" flipV="1">
            <a:off x="5430806" y="3571805"/>
            <a:ext cx="768264" cy="381656"/>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 xmlns:a16="http://schemas.microsoft.com/office/drawing/2014/main" id="{552797E3-9360-4A31-92C4-0619BD2E5CFB}"/>
              </a:ext>
            </a:extLst>
          </p:cNvPr>
          <p:cNvSpPr txBox="1"/>
          <p:nvPr/>
        </p:nvSpPr>
        <p:spPr>
          <a:xfrm>
            <a:off x="6199070" y="3445629"/>
            <a:ext cx="2545258" cy="1015663"/>
          </a:xfrm>
          <a:prstGeom prst="rect">
            <a:avLst/>
          </a:prstGeom>
          <a:noFill/>
        </p:spPr>
        <p:txBody>
          <a:bodyPr wrap="square" rtlCol="0">
            <a:spAutoFit/>
          </a:bodyPr>
          <a:lstStyle/>
          <a:p>
            <a:r>
              <a:rPr lang="en-GB" sz="1500" i="1" dirty="0">
                <a:solidFill>
                  <a:srgbClr val="000000"/>
                </a:solidFill>
              </a:rPr>
              <a:t>Optimum remediation strategy will take account of the findings of the 2017 remediation </a:t>
            </a:r>
            <a:r>
              <a:rPr lang="en-GB" sz="1500" i="1" dirty="0" smtClean="0">
                <a:solidFill>
                  <a:srgbClr val="000000"/>
                </a:solidFill>
              </a:rPr>
              <a:t>strategy </a:t>
            </a:r>
            <a:endParaRPr lang="en-GB" sz="1500" i="1" dirty="0">
              <a:solidFill>
                <a:srgbClr val="000000"/>
              </a:solidFill>
            </a:endParaRPr>
          </a:p>
        </p:txBody>
      </p:sp>
      <p:cxnSp>
        <p:nvCxnSpPr>
          <p:cNvPr id="14" name="Straight Arrow Connector 13">
            <a:extLst>
              <a:ext uri="{FF2B5EF4-FFF2-40B4-BE49-F238E27FC236}">
                <a16:creationId xmlns="" xmlns:a16="http://schemas.microsoft.com/office/drawing/2014/main" id="{2107E611-333B-463F-84F1-0195163B806E}"/>
              </a:ext>
            </a:extLst>
          </p:cNvPr>
          <p:cNvCxnSpPr>
            <a:cxnSpLocks/>
          </p:cNvCxnSpPr>
          <p:nvPr/>
        </p:nvCxnSpPr>
        <p:spPr>
          <a:xfrm flipH="1">
            <a:off x="5430805" y="2908738"/>
            <a:ext cx="537316" cy="40829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49028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 xmlns:a16="http://schemas.microsoft.com/office/drawing/2014/main" id="{706C7D3E-8100-F049-ADEB-634BDAE169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21013" y="-1378336"/>
            <a:ext cx="3069164" cy="2478941"/>
          </a:xfrm>
          <a:prstGeom prst="rect">
            <a:avLst/>
          </a:prstGeom>
        </p:spPr>
      </p:pic>
      <p:sp>
        <p:nvSpPr>
          <p:cNvPr id="14" name="TextBox 13">
            <a:extLst>
              <a:ext uri="{FF2B5EF4-FFF2-40B4-BE49-F238E27FC236}">
                <a16:creationId xmlns="" xmlns:a16="http://schemas.microsoft.com/office/drawing/2014/main" id="{C4809DD8-A730-584D-BBDD-D42DA23A53DC}"/>
              </a:ext>
            </a:extLst>
          </p:cNvPr>
          <p:cNvSpPr txBox="1"/>
          <p:nvPr/>
        </p:nvSpPr>
        <p:spPr>
          <a:xfrm>
            <a:off x="1027671" y="258944"/>
            <a:ext cx="7487679" cy="523220"/>
          </a:xfrm>
          <a:prstGeom prst="rect">
            <a:avLst/>
          </a:prstGeom>
          <a:noFill/>
        </p:spPr>
        <p:txBody>
          <a:bodyPr wrap="square" rtlCol="0" anchor="t">
            <a:spAutoFit/>
          </a:bodyPr>
          <a:lstStyle/>
          <a:p>
            <a:pPr>
              <a:defRPr/>
            </a:pPr>
            <a:r>
              <a:rPr lang="en-GB" sz="2800" b="1" dirty="0">
                <a:solidFill>
                  <a:srgbClr val="1E4547"/>
                </a:solidFill>
                <a:cs typeface="Calibri" panose="020F0502020204030204" pitchFamily="34" charset="0"/>
              </a:rPr>
              <a:t>Remedial Scheme - Strategic Objectives </a:t>
            </a:r>
            <a:endParaRPr lang="en-GB" sz="2800" dirty="0">
              <a:solidFill>
                <a:srgbClr val="830051"/>
              </a:solidFill>
              <a:cs typeface="Calibri" panose="020F0502020204030204" pitchFamily="34" charset="0"/>
            </a:endParaRPr>
          </a:p>
        </p:txBody>
      </p:sp>
      <p:cxnSp>
        <p:nvCxnSpPr>
          <p:cNvPr id="15" name="Straight Connector 14">
            <a:extLst>
              <a:ext uri="{FF2B5EF4-FFF2-40B4-BE49-F238E27FC236}">
                <a16:creationId xmlns="" xmlns:a16="http://schemas.microsoft.com/office/drawing/2014/main" id="{FAAE0761-5FDC-1A4A-8741-5F2CBD80A06D}"/>
              </a:ext>
            </a:extLst>
          </p:cNvPr>
          <p:cNvCxnSpPr>
            <a:cxnSpLocks/>
          </p:cNvCxnSpPr>
          <p:nvPr/>
        </p:nvCxnSpPr>
        <p:spPr>
          <a:xfrm>
            <a:off x="1128177" y="723888"/>
            <a:ext cx="761615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 xmlns:a16="http://schemas.microsoft.com/office/drawing/2014/main" id="{735184E8-661C-0448-A076-2A70BDE3D400}"/>
              </a:ext>
            </a:extLst>
          </p:cNvPr>
          <p:cNvSpPr/>
          <p:nvPr/>
        </p:nvSpPr>
        <p:spPr>
          <a:xfrm>
            <a:off x="0" y="4998202"/>
            <a:ext cx="9144000" cy="1452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FFFF"/>
              </a:solidFill>
            </a:endParaRPr>
          </a:p>
        </p:txBody>
      </p:sp>
      <p:pic>
        <p:nvPicPr>
          <p:cNvPr id="3" name="Picture 2"/>
          <p:cNvPicPr>
            <a:picLocks noChangeAspect="1"/>
          </p:cNvPicPr>
          <p:nvPr/>
        </p:nvPicPr>
        <p:blipFill>
          <a:blip r:embed="rId5"/>
          <a:stretch>
            <a:fillRect/>
          </a:stretch>
        </p:blipFill>
        <p:spPr>
          <a:xfrm>
            <a:off x="0" y="4427173"/>
            <a:ext cx="9144000" cy="707136"/>
          </a:xfrm>
          <a:prstGeom prst="rect">
            <a:avLst/>
          </a:prstGeom>
        </p:spPr>
      </p:pic>
      <p:pic>
        <p:nvPicPr>
          <p:cNvPr id="4" name="Picture 3"/>
          <p:cNvPicPr>
            <a:picLocks noChangeAspect="1"/>
          </p:cNvPicPr>
          <p:nvPr/>
        </p:nvPicPr>
        <p:blipFill>
          <a:blip r:embed="rId6"/>
          <a:stretch>
            <a:fillRect/>
          </a:stretch>
        </p:blipFill>
        <p:spPr>
          <a:xfrm>
            <a:off x="419785" y="4602703"/>
            <a:ext cx="3456732" cy="402371"/>
          </a:xfrm>
          <a:prstGeom prst="rect">
            <a:avLst/>
          </a:prstGeom>
        </p:spPr>
      </p:pic>
      <p:pic>
        <p:nvPicPr>
          <p:cNvPr id="5" name="Picture 4"/>
          <p:cNvPicPr>
            <a:picLocks noChangeAspect="1"/>
          </p:cNvPicPr>
          <p:nvPr/>
        </p:nvPicPr>
        <p:blipFill>
          <a:blip r:embed="rId7"/>
          <a:stretch>
            <a:fillRect/>
          </a:stretch>
        </p:blipFill>
        <p:spPr>
          <a:xfrm>
            <a:off x="7250679" y="4616134"/>
            <a:ext cx="1493649" cy="329213"/>
          </a:xfrm>
          <a:prstGeom prst="rect">
            <a:avLst/>
          </a:prstGeom>
        </p:spPr>
      </p:pic>
      <p:sp>
        <p:nvSpPr>
          <p:cNvPr id="11" name="Rectangle 10">
            <a:extLst>
              <a:ext uri="{FF2B5EF4-FFF2-40B4-BE49-F238E27FC236}">
                <a16:creationId xmlns="" xmlns:a16="http://schemas.microsoft.com/office/drawing/2014/main" id="{2BD2350F-7EDD-4DE5-BC25-8A74A8EB798B}"/>
              </a:ext>
            </a:extLst>
          </p:cNvPr>
          <p:cNvSpPr/>
          <p:nvPr/>
        </p:nvSpPr>
        <p:spPr>
          <a:xfrm>
            <a:off x="1128177" y="1019619"/>
            <a:ext cx="7941743" cy="3170099"/>
          </a:xfrm>
          <a:prstGeom prst="rect">
            <a:avLst/>
          </a:prstGeom>
        </p:spPr>
        <p:txBody>
          <a:bodyPr wrap="square">
            <a:spAutoFit/>
          </a:bodyPr>
          <a:lstStyle/>
          <a:p>
            <a:pPr marL="285750" indent="-285750">
              <a:buFont typeface="Arial" panose="020B0604020202020204" pitchFamily="34" charset="0"/>
              <a:buChar char="•"/>
            </a:pPr>
            <a:r>
              <a:rPr lang="en-GB" sz="2000" dirty="0">
                <a:solidFill>
                  <a:schemeClr val="tx2"/>
                </a:solidFill>
              </a:rPr>
              <a:t>Protection of River Faughan water quality</a:t>
            </a:r>
          </a:p>
          <a:p>
            <a:endParaRPr lang="en-GB" sz="2000" dirty="0">
              <a:solidFill>
                <a:schemeClr val="tx2"/>
              </a:solidFill>
            </a:endParaRPr>
          </a:p>
          <a:p>
            <a:pPr marL="285750" indent="-285750">
              <a:buFont typeface="Arial" panose="020B0604020202020204" pitchFamily="34" charset="0"/>
              <a:buChar char="•"/>
            </a:pPr>
            <a:r>
              <a:rPr lang="en-GB" sz="2000" dirty="0">
                <a:solidFill>
                  <a:schemeClr val="tx2"/>
                </a:solidFill>
              </a:rPr>
              <a:t>Protection of NIW Drinking Water Supply</a:t>
            </a:r>
          </a:p>
          <a:p>
            <a:pPr marL="285750" indent="-285750">
              <a:buFont typeface="Arial" panose="020B0604020202020204" pitchFamily="34" charset="0"/>
              <a:buChar char="•"/>
            </a:pPr>
            <a:endParaRPr lang="en-GB" sz="2000" dirty="0">
              <a:solidFill>
                <a:schemeClr val="tx2"/>
              </a:solidFill>
            </a:endParaRPr>
          </a:p>
          <a:p>
            <a:pPr marL="285750" indent="-285750">
              <a:buFont typeface="Arial" panose="020B0604020202020204" pitchFamily="34" charset="0"/>
              <a:buChar char="•"/>
            </a:pPr>
            <a:r>
              <a:rPr lang="en-GB" sz="2000" dirty="0">
                <a:solidFill>
                  <a:schemeClr val="tx2"/>
                </a:solidFill>
              </a:rPr>
              <a:t>Improve groundwater quality </a:t>
            </a:r>
          </a:p>
          <a:p>
            <a:pPr marL="285750" indent="-285750">
              <a:buFont typeface="Arial" panose="020B0604020202020204" pitchFamily="34" charset="0"/>
              <a:buChar char="•"/>
            </a:pPr>
            <a:endParaRPr lang="en-GB" sz="2000" dirty="0">
              <a:solidFill>
                <a:schemeClr val="tx2"/>
              </a:solidFill>
            </a:endParaRPr>
          </a:p>
          <a:p>
            <a:pPr marL="285750" indent="-285750">
              <a:buFont typeface="Arial" panose="020B0604020202020204" pitchFamily="34" charset="0"/>
              <a:buChar char="•"/>
            </a:pPr>
            <a:r>
              <a:rPr lang="en-GB" sz="2000" dirty="0">
                <a:solidFill>
                  <a:schemeClr val="tx2"/>
                </a:solidFill>
              </a:rPr>
              <a:t>Reduce Landfill Gas to acceptable level to protect site users</a:t>
            </a:r>
          </a:p>
          <a:p>
            <a:pPr marL="285750" indent="-285750">
              <a:buFont typeface="Arial" panose="020B0604020202020204" pitchFamily="34" charset="0"/>
              <a:buChar char="•"/>
            </a:pPr>
            <a:endParaRPr lang="en-GB" sz="2000" dirty="0">
              <a:solidFill>
                <a:schemeClr val="tx2"/>
              </a:solidFill>
            </a:endParaRPr>
          </a:p>
          <a:p>
            <a:pPr marL="285750" indent="-285750">
              <a:buFont typeface="Arial" panose="020B0604020202020204" pitchFamily="34" charset="0"/>
              <a:buChar char="•"/>
            </a:pPr>
            <a:r>
              <a:rPr lang="en-GB" sz="2000" dirty="0">
                <a:solidFill>
                  <a:schemeClr val="tx2"/>
                </a:solidFill>
              </a:rPr>
              <a:t>Wider integration with other public interests (e.g. NI Water &amp; A6)</a:t>
            </a:r>
          </a:p>
          <a:p>
            <a:pPr marL="285750" indent="-285750">
              <a:buFont typeface="Arial" panose="020B0604020202020204" pitchFamily="34" charset="0"/>
              <a:buChar char="•"/>
            </a:pPr>
            <a:endParaRPr lang="en-GB" sz="2000" b="1" dirty="0">
              <a:solidFill>
                <a:srgbClr val="44546A"/>
              </a:solidFill>
            </a:endParaRPr>
          </a:p>
        </p:txBody>
      </p:sp>
    </p:spTree>
    <p:extLst>
      <p:ext uri="{BB962C8B-B14F-4D97-AF65-F5344CB8AC3E}">
        <p14:creationId xmlns:p14="http://schemas.microsoft.com/office/powerpoint/2010/main" val="2749372908"/>
      </p:ext>
    </p:extLst>
  </p:cSld>
  <p:clrMapOvr>
    <a:masterClrMapping/>
  </p:clrMapOvr>
</p:sld>
</file>

<file path=ppt/theme/theme1.xml><?xml version="1.0" encoding="utf-8"?>
<a:theme xmlns:a="http://schemas.openxmlformats.org/drawingml/2006/main" name="Office Theme">
  <a:themeElements>
    <a:clrScheme name="Custom 9">
      <a:dk1>
        <a:srgbClr val="000000"/>
      </a:dk1>
      <a:lt1>
        <a:srgbClr val="FFFFFF"/>
      </a:lt1>
      <a:dk2>
        <a:srgbClr val="44546A"/>
      </a:dk2>
      <a:lt2>
        <a:srgbClr val="E7E6E6"/>
      </a:lt2>
      <a:accent1>
        <a:srgbClr val="1E4547"/>
      </a:accent1>
      <a:accent2>
        <a:srgbClr val="B29169"/>
      </a:accent2>
      <a:accent3>
        <a:srgbClr val="A5A5A5"/>
      </a:accent3>
      <a:accent4>
        <a:srgbClr val="8AC6CF"/>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7871</TotalTime>
  <Words>631</Words>
  <Application>Microsoft Office PowerPoint</Application>
  <PresentationFormat>On-screen Show (16:9)</PresentationFormat>
  <Paragraphs>138</Paragraphs>
  <Slides>21</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GDS Transport</vt:lpstr>
      <vt:lpstr>Times New Roman</vt:lpstr>
      <vt:lpstr>Office Theme</vt:lpstr>
      <vt:lpstr>PowerPoint Presentation</vt:lpstr>
      <vt:lpstr>PowerPoint Presentation</vt:lpstr>
      <vt:lpstr>PowerPoint Presentation</vt:lpstr>
      <vt:lpstr>PowerPoint Presentation</vt:lpstr>
      <vt:lpstr>PowerPoint Presentation</vt:lpstr>
      <vt:lpstr>Ask of you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Ask of you today?</vt:lpstr>
      <vt:lpstr>PowerPoint Presentation</vt:lpstr>
      <vt:lpstr>PowerPoint Presentation</vt:lpstr>
    </vt:vector>
  </TitlesOfParts>
  <Company>NICS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Harkin, Gavin</dc:creator>
  <cp:lastModifiedBy>Harkin, Gavin</cp:lastModifiedBy>
  <cp:revision>269</cp:revision>
  <dcterms:created xsi:type="dcterms:W3CDTF">2021-10-10T23:11:51Z</dcterms:created>
  <dcterms:modified xsi:type="dcterms:W3CDTF">2022-05-31T10:20:14Z</dcterms:modified>
</cp:coreProperties>
</file>