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65" r:id="rId2"/>
    <p:sldMasterId id="2147483679" r:id="rId3"/>
    <p:sldMasterId id="2147483693" r:id="rId4"/>
    <p:sldMasterId id="2147483707" r:id="rId5"/>
    <p:sldMasterId id="2147483733" r:id="rId6"/>
    <p:sldMasterId id="2147483738" r:id="rId7"/>
  </p:sldMasterIdLst>
  <p:notesMasterIdLst>
    <p:notesMasterId r:id="rId80"/>
  </p:notesMasterIdLst>
  <p:sldIdLst>
    <p:sldId id="296" r:id="rId8"/>
    <p:sldId id="306" r:id="rId9"/>
    <p:sldId id="307" r:id="rId10"/>
    <p:sldId id="373" r:id="rId11"/>
    <p:sldId id="374" r:id="rId12"/>
    <p:sldId id="375" r:id="rId13"/>
    <p:sldId id="376"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65" r:id="rId31"/>
    <p:sldId id="466" r:id="rId32"/>
    <p:sldId id="467" r:id="rId33"/>
    <p:sldId id="468" r:id="rId34"/>
    <p:sldId id="469" r:id="rId35"/>
    <p:sldId id="470" r:id="rId36"/>
    <p:sldId id="471" r:id="rId37"/>
    <p:sldId id="472" r:id="rId38"/>
    <p:sldId id="410" r:id="rId39"/>
    <p:sldId id="414" r:id="rId40"/>
    <p:sldId id="415" r:id="rId41"/>
    <p:sldId id="416" r:id="rId42"/>
    <p:sldId id="417" r:id="rId43"/>
    <p:sldId id="418" r:id="rId44"/>
    <p:sldId id="419" r:id="rId45"/>
    <p:sldId id="420" r:id="rId46"/>
    <p:sldId id="421" r:id="rId47"/>
    <p:sldId id="422" r:id="rId48"/>
    <p:sldId id="423" r:id="rId49"/>
    <p:sldId id="424" r:id="rId50"/>
    <p:sldId id="425" r:id="rId51"/>
    <p:sldId id="426" r:id="rId52"/>
    <p:sldId id="427" r:id="rId53"/>
    <p:sldId id="428" r:id="rId54"/>
    <p:sldId id="429" r:id="rId55"/>
    <p:sldId id="430" r:id="rId56"/>
    <p:sldId id="448" r:id="rId57"/>
    <p:sldId id="432" r:id="rId58"/>
    <p:sldId id="433" r:id="rId59"/>
    <p:sldId id="434" r:id="rId60"/>
    <p:sldId id="435" r:id="rId61"/>
    <p:sldId id="436" r:id="rId62"/>
    <p:sldId id="437" r:id="rId63"/>
    <p:sldId id="438" r:id="rId64"/>
    <p:sldId id="439" r:id="rId65"/>
    <p:sldId id="440" r:id="rId66"/>
    <p:sldId id="441" r:id="rId67"/>
    <p:sldId id="442" r:id="rId68"/>
    <p:sldId id="443" r:id="rId69"/>
    <p:sldId id="444" r:id="rId70"/>
    <p:sldId id="445" r:id="rId71"/>
    <p:sldId id="446" r:id="rId72"/>
    <p:sldId id="447" r:id="rId73"/>
    <p:sldId id="474" r:id="rId74"/>
    <p:sldId id="413" r:id="rId75"/>
    <p:sldId id="411" r:id="rId76"/>
    <p:sldId id="412" r:id="rId77"/>
    <p:sldId id="320" r:id="rId78"/>
    <p:sldId id="321"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521415D9-36F7-43E2-AB2F-B90AF26B5E84}">
      <p14:sectionLst xmlns:p14="http://schemas.microsoft.com/office/powerpoint/2010/main">
        <p14:section name="Introduction" id="{3FBD2DF8-9AF3-47DF-98DD-B23B14DB622D}">
          <p14:sldIdLst>
            <p14:sldId id="296"/>
            <p14:sldId id="306"/>
            <p14:sldId id="307"/>
          </p14:sldIdLst>
        </p14:section>
        <p14:section name="Mark O'Neill FSA" id="{CD2F2C3A-B8A6-44AB-A262-122329666F28}">
          <p14:sldIdLst>
            <p14:sldId id="373"/>
            <p14:sldId id="374"/>
            <p14:sldId id="375"/>
            <p14:sldId id="376"/>
          </p14:sldIdLst>
        </p14:section>
        <p14:section name="Timothy McKillen BCC" id="{817EC1FC-2AC2-4A1D-A339-DA5FD69EE985}">
          <p14:sldIdLst>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Lst>
        </p14:section>
        <p14:section name="Heather Boyd DAERA" id="{917AD311-A310-4C13-ADCB-423E8A073EA1}">
          <p14:sldIdLst>
            <p14:sldId id="410"/>
          </p14:sldIdLst>
        </p14:section>
        <p14:section name="Sinead Murphy NMD" id="{F269B869-3D62-4DC4-919C-3090C1B4CFC1}">
          <p14:sldIdLst>
            <p14:sldId id="414"/>
            <p14:sldId id="415"/>
            <p14:sldId id="416"/>
            <p14:sldId id="417"/>
            <p14:sldId id="418"/>
            <p14:sldId id="419"/>
            <p14:sldId id="420"/>
            <p14:sldId id="421"/>
            <p14:sldId id="422"/>
            <p14:sldId id="423"/>
            <p14:sldId id="424"/>
            <p14:sldId id="425"/>
            <p14:sldId id="426"/>
            <p14:sldId id="427"/>
            <p14:sldId id="428"/>
            <p14:sldId id="429"/>
            <p14:sldId id="430"/>
            <p14:sldId id="448"/>
            <p14:sldId id="432"/>
            <p14:sldId id="433"/>
            <p14:sldId id="434"/>
            <p14:sldId id="435"/>
            <p14:sldId id="436"/>
            <p14:sldId id="437"/>
            <p14:sldId id="438"/>
            <p14:sldId id="439"/>
            <p14:sldId id="440"/>
            <p14:sldId id="441"/>
            <p14:sldId id="442"/>
            <p14:sldId id="443"/>
            <p14:sldId id="444"/>
            <p14:sldId id="445"/>
            <p14:sldId id="446"/>
            <p14:sldId id="447"/>
          </p14:sldIdLst>
        </p14:section>
        <p14:section name="Ciaran Cunningham" id="{1E119FE7-427D-4BC6-A552-D019B76ED287}">
          <p14:sldIdLst>
            <p14:sldId id="474"/>
            <p14:sldId id="413"/>
            <p14:sldId id="411"/>
            <p14:sldId id="412"/>
          </p14:sldIdLst>
        </p14:section>
        <p14:section name="Useful Links" id="{8CBB01CC-0745-4A62-B5DF-8F54266BFC99}">
          <p14:sldIdLst/>
        </p14:section>
        <p14:section name="Question and Answer Session" id="{8F3D60A1-FFC5-4ED4-BF23-9F668E19D0C3}">
          <p14:sldIdLst>
            <p14:sldId id="320"/>
            <p14:sldId id="321"/>
          </p14:sldIdLst>
        </p14:section>
      </p14:sectionLst>
    </p:ext>
    <p:ext uri="{EFAFB233-063F-42B5-8137-9DF3F51BA10A}">
      <p15:sldGuideLst xmlns:p15="http://schemas.microsoft.com/office/powerpoint/2012/main">
        <p15:guide id="1" orient="horz" pos="144">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42062"/>
    <a:srgbClr val="091B59"/>
    <a:srgbClr val="333399"/>
    <a:srgbClr val="4B8517"/>
    <a:srgbClr val="089A54"/>
    <a:srgbClr val="028F36"/>
    <a:srgbClr val="4A861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8"/>
    <p:restoredTop sz="85397" autoAdjust="0"/>
  </p:normalViewPr>
  <p:slideViewPr>
    <p:cSldViewPr showGuides="1">
      <p:cViewPr varScale="1">
        <p:scale>
          <a:sx n="64" d="100"/>
          <a:sy n="64" d="100"/>
        </p:scale>
        <p:origin x="869" y="58"/>
      </p:cViewPr>
      <p:guideLst>
        <p:guide orient="horz" pos="144"/>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8A2D3D9-B938-AB43-AF9A-78E54573AE1A}" type="slidenum">
              <a:rPr lang="en-US"/>
              <a:pPr>
                <a:defRPr/>
              </a:pPr>
              <a:t>‹#›</a:t>
            </a:fld>
            <a:endParaRPr lang="en-US"/>
          </a:p>
        </p:txBody>
      </p:sp>
    </p:spTree>
    <p:extLst>
      <p:ext uri="{BB962C8B-B14F-4D97-AF65-F5344CB8AC3E}">
        <p14:creationId xmlns:p14="http://schemas.microsoft.com/office/powerpoint/2010/main" val="6546740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pPr>
                <a:defRPr/>
              </a:pPr>
              <a:t>2</a:t>
            </a:fld>
            <a:endParaRPr lang="en-US"/>
          </a:p>
        </p:txBody>
      </p:sp>
    </p:spTree>
    <p:extLst>
      <p:ext uri="{BB962C8B-B14F-4D97-AF65-F5344CB8AC3E}">
        <p14:creationId xmlns:p14="http://schemas.microsoft.com/office/powerpoint/2010/main" val="448420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fishing vessels (registered or approved) catch and land fresh fish that is limited to primary production and transport them directly to a logistics hub, the Certifying Officer (CO) at the logistics hub will not require supporting information from another CO to issue the Export Health Certificate (EHC). Instead, the following will allow the CO at the logistics hub to issue the EHC: a. A commercial document and the required food chain information; and b. The necessary controls and processes to ensure the safety of the product would have to be undertaken at the logistics hub and verified by the CO at the logistics hub</a:t>
            </a:r>
            <a:endParaRPr lang="en-GB" dirty="0"/>
          </a:p>
          <a:p>
            <a:endParaRPr lang="en-US" dirty="0"/>
          </a:p>
          <a:p>
            <a:r>
              <a:rPr lang="en-US" dirty="0"/>
              <a:t>Suppliers should discuss and agree what food chain information they need to provide to the COs at logistics hubs, to ensure that their products can be certified. </a:t>
            </a:r>
            <a:endParaRPr lang="en-GB" dirty="0"/>
          </a:p>
        </p:txBody>
      </p:sp>
      <p:sp>
        <p:nvSpPr>
          <p:cNvPr id="4" name="Slide Number Placeholder 3"/>
          <p:cNvSpPr>
            <a:spLocks noGrp="1"/>
          </p:cNvSpPr>
          <p:nvPr>
            <p:ph type="sldNum" sz="quarter" idx="10"/>
          </p:nvPr>
        </p:nvSpPr>
        <p:spPr/>
        <p:txBody>
          <a:bodyPr/>
          <a:lstStyle/>
          <a:p>
            <a:fld id="{CF6E65CA-7020-4E73-9DD8-A562D1D155ED}" type="slidenum">
              <a:rPr lang="en-GB" smtClean="0"/>
              <a:t>42</a:t>
            </a:fld>
            <a:endParaRPr lang="en-GB"/>
          </a:p>
        </p:txBody>
      </p:sp>
    </p:spTree>
    <p:extLst>
      <p:ext uri="{BB962C8B-B14F-4D97-AF65-F5344CB8AC3E}">
        <p14:creationId xmlns:p14="http://schemas.microsoft.com/office/powerpoint/2010/main" val="270711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6E65CA-7020-4E73-9DD8-A562D1D155ED}" type="slidenum">
              <a:rPr lang="en-GB" smtClean="0"/>
              <a:t>43</a:t>
            </a:fld>
            <a:endParaRPr lang="en-GB"/>
          </a:p>
        </p:txBody>
      </p:sp>
    </p:spTree>
    <p:extLst>
      <p:ext uri="{BB962C8B-B14F-4D97-AF65-F5344CB8AC3E}">
        <p14:creationId xmlns:p14="http://schemas.microsoft.com/office/powerpoint/2010/main" val="3695043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44</a:t>
            </a:fld>
            <a:endParaRPr lang="en-GB"/>
          </a:p>
        </p:txBody>
      </p:sp>
    </p:spTree>
    <p:extLst>
      <p:ext uri="{BB962C8B-B14F-4D97-AF65-F5344CB8AC3E}">
        <p14:creationId xmlns:p14="http://schemas.microsoft.com/office/powerpoint/2010/main" val="1288531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45</a:t>
            </a:fld>
            <a:endParaRPr lang="en-GB"/>
          </a:p>
        </p:txBody>
      </p:sp>
    </p:spTree>
    <p:extLst>
      <p:ext uri="{BB962C8B-B14F-4D97-AF65-F5344CB8AC3E}">
        <p14:creationId xmlns:p14="http://schemas.microsoft.com/office/powerpoint/2010/main" val="1455629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46</a:t>
            </a:fld>
            <a:endParaRPr lang="en-GB"/>
          </a:p>
        </p:txBody>
      </p:sp>
    </p:spTree>
    <p:extLst>
      <p:ext uri="{BB962C8B-B14F-4D97-AF65-F5344CB8AC3E}">
        <p14:creationId xmlns:p14="http://schemas.microsoft.com/office/powerpoint/2010/main" val="628374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47</a:t>
            </a:fld>
            <a:endParaRPr lang="en-GB"/>
          </a:p>
        </p:txBody>
      </p:sp>
    </p:spTree>
    <p:extLst>
      <p:ext uri="{BB962C8B-B14F-4D97-AF65-F5344CB8AC3E}">
        <p14:creationId xmlns:p14="http://schemas.microsoft.com/office/powerpoint/2010/main" val="383182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54</a:t>
            </a:fld>
            <a:endParaRPr lang="en-GB"/>
          </a:p>
        </p:txBody>
      </p:sp>
    </p:spTree>
    <p:extLst>
      <p:ext uri="{BB962C8B-B14F-4D97-AF65-F5344CB8AC3E}">
        <p14:creationId xmlns:p14="http://schemas.microsoft.com/office/powerpoint/2010/main" val="2092294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55</a:t>
            </a:fld>
            <a:endParaRPr lang="en-GB"/>
          </a:p>
        </p:txBody>
      </p:sp>
    </p:spTree>
    <p:extLst>
      <p:ext uri="{BB962C8B-B14F-4D97-AF65-F5344CB8AC3E}">
        <p14:creationId xmlns:p14="http://schemas.microsoft.com/office/powerpoint/2010/main" val="1060990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56</a:t>
            </a:fld>
            <a:endParaRPr lang="en-GB"/>
          </a:p>
        </p:txBody>
      </p:sp>
    </p:spTree>
    <p:extLst>
      <p:ext uri="{BB962C8B-B14F-4D97-AF65-F5344CB8AC3E}">
        <p14:creationId xmlns:p14="http://schemas.microsoft.com/office/powerpoint/2010/main" val="2282964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57</a:t>
            </a:fld>
            <a:endParaRPr lang="en-GB"/>
          </a:p>
        </p:txBody>
      </p:sp>
    </p:spTree>
    <p:extLst>
      <p:ext uri="{BB962C8B-B14F-4D97-AF65-F5344CB8AC3E}">
        <p14:creationId xmlns:p14="http://schemas.microsoft.com/office/powerpoint/2010/main" val="230267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A72E34-D5DC-445F-B884-F8F8D276711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79620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58</a:t>
            </a:fld>
            <a:endParaRPr lang="en-GB"/>
          </a:p>
        </p:txBody>
      </p:sp>
    </p:spTree>
    <p:extLst>
      <p:ext uri="{BB962C8B-B14F-4D97-AF65-F5344CB8AC3E}">
        <p14:creationId xmlns:p14="http://schemas.microsoft.com/office/powerpoint/2010/main" val="428536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624402C-1509-4D55-BF32-17C8858DFD4F}" type="slidenum">
              <a:rPr lang="en-GB" smtClean="0"/>
              <a:t>59</a:t>
            </a:fld>
            <a:endParaRPr lang="en-GB"/>
          </a:p>
        </p:txBody>
      </p:sp>
    </p:spTree>
    <p:extLst>
      <p:ext uri="{BB962C8B-B14F-4D97-AF65-F5344CB8AC3E}">
        <p14:creationId xmlns:p14="http://schemas.microsoft.com/office/powerpoint/2010/main" val="357328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60</a:t>
            </a:fld>
            <a:endParaRPr lang="en-GB"/>
          </a:p>
        </p:txBody>
      </p:sp>
    </p:spTree>
    <p:extLst>
      <p:ext uri="{BB962C8B-B14F-4D97-AF65-F5344CB8AC3E}">
        <p14:creationId xmlns:p14="http://schemas.microsoft.com/office/powerpoint/2010/main" val="431725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61</a:t>
            </a:fld>
            <a:endParaRPr lang="en-GB"/>
          </a:p>
        </p:txBody>
      </p:sp>
    </p:spTree>
    <p:extLst>
      <p:ext uri="{BB962C8B-B14F-4D97-AF65-F5344CB8AC3E}">
        <p14:creationId xmlns:p14="http://schemas.microsoft.com/office/powerpoint/2010/main" val="118301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62</a:t>
            </a:fld>
            <a:endParaRPr lang="en-GB"/>
          </a:p>
        </p:txBody>
      </p:sp>
    </p:spTree>
    <p:extLst>
      <p:ext uri="{BB962C8B-B14F-4D97-AF65-F5344CB8AC3E}">
        <p14:creationId xmlns:p14="http://schemas.microsoft.com/office/powerpoint/2010/main" val="2866776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63</a:t>
            </a:fld>
            <a:endParaRPr lang="en-GB"/>
          </a:p>
        </p:txBody>
      </p:sp>
    </p:spTree>
    <p:extLst>
      <p:ext uri="{BB962C8B-B14F-4D97-AF65-F5344CB8AC3E}">
        <p14:creationId xmlns:p14="http://schemas.microsoft.com/office/powerpoint/2010/main" val="4248878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64</a:t>
            </a:fld>
            <a:endParaRPr lang="en-GB"/>
          </a:p>
        </p:txBody>
      </p:sp>
    </p:spTree>
    <p:extLst>
      <p:ext uri="{BB962C8B-B14F-4D97-AF65-F5344CB8AC3E}">
        <p14:creationId xmlns:p14="http://schemas.microsoft.com/office/powerpoint/2010/main" val="2760804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624402C-1509-4D55-BF32-17C8858DFD4F}" type="slidenum">
              <a:rPr lang="en-GB" smtClean="0"/>
              <a:t>65</a:t>
            </a:fld>
            <a:endParaRPr lang="en-GB"/>
          </a:p>
        </p:txBody>
      </p:sp>
    </p:spTree>
    <p:extLst>
      <p:ext uri="{BB962C8B-B14F-4D97-AF65-F5344CB8AC3E}">
        <p14:creationId xmlns:p14="http://schemas.microsoft.com/office/powerpoint/2010/main" val="3530896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66</a:t>
            </a:fld>
            <a:endParaRPr lang="en-GB"/>
          </a:p>
        </p:txBody>
      </p:sp>
    </p:spTree>
    <p:extLst>
      <p:ext uri="{BB962C8B-B14F-4D97-AF65-F5344CB8AC3E}">
        <p14:creationId xmlns:p14="http://schemas.microsoft.com/office/powerpoint/2010/main" val="3471665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solidFill>
                  <a:srgbClr val="000000"/>
                </a:solidFill>
              </a:rPr>
              <a:pPr>
                <a:defRPr/>
              </a:pPr>
              <a:t>68</a:t>
            </a:fld>
            <a:endParaRPr lang="en-US">
              <a:solidFill>
                <a:srgbClr val="000000"/>
              </a:solidFill>
            </a:endParaRPr>
          </a:p>
        </p:txBody>
      </p:sp>
    </p:spTree>
    <p:extLst>
      <p:ext uri="{BB962C8B-B14F-4D97-AF65-F5344CB8AC3E}">
        <p14:creationId xmlns:p14="http://schemas.microsoft.com/office/powerpoint/2010/main" val="97120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72E34-D5DC-445F-B884-F8F8D276711F}"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11330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solidFill>
                  <a:srgbClr val="000000"/>
                </a:solidFill>
              </a:rPr>
              <a:pPr>
                <a:defRPr/>
              </a:pPr>
              <a:t>69</a:t>
            </a:fld>
            <a:endParaRPr lang="en-US">
              <a:solidFill>
                <a:srgbClr val="000000"/>
              </a:solidFill>
            </a:endParaRPr>
          </a:p>
        </p:txBody>
      </p:sp>
    </p:spTree>
    <p:extLst>
      <p:ext uri="{BB962C8B-B14F-4D97-AF65-F5344CB8AC3E}">
        <p14:creationId xmlns:p14="http://schemas.microsoft.com/office/powerpoint/2010/main" val="3599945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solidFill>
                  <a:srgbClr val="000000"/>
                </a:solidFill>
              </a:rPr>
              <a:pPr>
                <a:defRPr/>
              </a:pPr>
              <a:t>70</a:t>
            </a:fld>
            <a:endParaRPr lang="en-US">
              <a:solidFill>
                <a:srgbClr val="000000"/>
              </a:solidFill>
            </a:endParaRPr>
          </a:p>
        </p:txBody>
      </p:sp>
    </p:spTree>
    <p:extLst>
      <p:ext uri="{BB962C8B-B14F-4D97-AF65-F5344CB8AC3E}">
        <p14:creationId xmlns:p14="http://schemas.microsoft.com/office/powerpoint/2010/main" val="31091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24402C-1509-4D55-BF32-17C8858DFD4F}" type="slidenum">
              <a:rPr lang="en-GB" smtClean="0"/>
              <a:t>35</a:t>
            </a:fld>
            <a:endParaRPr lang="en-GB"/>
          </a:p>
        </p:txBody>
      </p:sp>
    </p:spTree>
    <p:extLst>
      <p:ext uri="{BB962C8B-B14F-4D97-AF65-F5344CB8AC3E}">
        <p14:creationId xmlns:p14="http://schemas.microsoft.com/office/powerpoint/2010/main" val="554873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SHA for RBFEC is coming soon</a:t>
            </a:r>
            <a:endParaRPr lang="en-GB" dirty="0"/>
          </a:p>
        </p:txBody>
      </p:sp>
      <p:sp>
        <p:nvSpPr>
          <p:cNvPr id="4" name="Slide Number Placeholder 3"/>
          <p:cNvSpPr>
            <a:spLocks noGrp="1"/>
          </p:cNvSpPr>
          <p:nvPr>
            <p:ph type="sldNum" sz="quarter" idx="10"/>
          </p:nvPr>
        </p:nvSpPr>
        <p:spPr/>
        <p:txBody>
          <a:bodyPr/>
          <a:lstStyle/>
          <a:p>
            <a:fld id="{CF6E65CA-7020-4E73-9DD8-A562D1D155ED}" type="slidenum">
              <a:rPr lang="en-GB" smtClean="0"/>
              <a:t>37</a:t>
            </a:fld>
            <a:endParaRPr lang="en-GB"/>
          </a:p>
        </p:txBody>
      </p:sp>
    </p:spTree>
    <p:extLst>
      <p:ext uri="{BB962C8B-B14F-4D97-AF65-F5344CB8AC3E}">
        <p14:creationId xmlns:p14="http://schemas.microsoft.com/office/powerpoint/2010/main" val="198407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6E65CA-7020-4E73-9DD8-A562D1D155ED}" type="slidenum">
              <a:rPr lang="en-GB" smtClean="0"/>
              <a:t>38</a:t>
            </a:fld>
            <a:endParaRPr lang="en-GB"/>
          </a:p>
        </p:txBody>
      </p:sp>
    </p:spTree>
    <p:extLst>
      <p:ext uri="{BB962C8B-B14F-4D97-AF65-F5344CB8AC3E}">
        <p14:creationId xmlns:p14="http://schemas.microsoft.com/office/powerpoint/2010/main" val="1173406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Check with your local authority for details of your individual score and exports risk rating.  They can talk you through any compliance issues and steps you need to take to reduce your risk rating.</a:t>
            </a:r>
            <a:endParaRPr lang="en-GB" dirty="0"/>
          </a:p>
        </p:txBody>
      </p:sp>
      <p:sp>
        <p:nvSpPr>
          <p:cNvPr id="4" name="Slide Number Placeholder 3"/>
          <p:cNvSpPr>
            <a:spLocks noGrp="1"/>
          </p:cNvSpPr>
          <p:nvPr>
            <p:ph type="sldNum" sz="quarter" idx="10"/>
          </p:nvPr>
        </p:nvSpPr>
        <p:spPr/>
        <p:txBody>
          <a:bodyPr/>
          <a:lstStyle/>
          <a:p>
            <a:fld id="{CF6E65CA-7020-4E73-9DD8-A562D1D155ED}" type="slidenum">
              <a:rPr lang="en-GB" smtClean="0"/>
              <a:t>39</a:t>
            </a:fld>
            <a:endParaRPr lang="en-GB"/>
          </a:p>
        </p:txBody>
      </p:sp>
    </p:spTree>
    <p:extLst>
      <p:ext uri="{BB962C8B-B14F-4D97-AF65-F5344CB8AC3E}">
        <p14:creationId xmlns:p14="http://schemas.microsoft.com/office/powerpoint/2010/main" val="91936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It sets out how FBOs and Certifying Officers (COs) can fill the gap in the evidence required between the place of origin and the place of dispatch, to facilitate the provision of information that the CO responsible for certifying the goods requires to issue the relevant EHCs</a:t>
            </a:r>
            <a:endParaRPr lang="en-GB" dirty="0"/>
          </a:p>
        </p:txBody>
      </p:sp>
      <p:sp>
        <p:nvSpPr>
          <p:cNvPr id="4" name="Slide Number Placeholder 3"/>
          <p:cNvSpPr>
            <a:spLocks noGrp="1"/>
          </p:cNvSpPr>
          <p:nvPr>
            <p:ph type="sldNum" sz="quarter" idx="10"/>
          </p:nvPr>
        </p:nvSpPr>
        <p:spPr/>
        <p:txBody>
          <a:bodyPr/>
          <a:lstStyle/>
          <a:p>
            <a:fld id="{CF6E65CA-7020-4E73-9DD8-A562D1D155ED}" type="slidenum">
              <a:rPr lang="en-GB" smtClean="0"/>
              <a:t>40</a:t>
            </a:fld>
            <a:endParaRPr lang="en-GB"/>
          </a:p>
        </p:txBody>
      </p:sp>
    </p:spTree>
    <p:extLst>
      <p:ext uri="{BB962C8B-B14F-4D97-AF65-F5344CB8AC3E}">
        <p14:creationId xmlns:p14="http://schemas.microsoft.com/office/powerpoint/2010/main" val="3971788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Consolidation of consignments (as referred to in point 19) results in fewer EHCs that need to be checked at Border Control Posts (BCPs) and therefore reduces the potential for delays at BCPs. However, it is important to note that if one batch of products within a consignment (covered by a single EHC) fails inspection at the BCP all associated batches will fail, meaning the entire consignment will either be required to be returned, destroyed or re-purposed. However, if there were other consignments on the same transport (covered by other EHCs), these could be released for onward movement but may require logistics to provide additional transportation options. </a:t>
            </a:r>
            <a:endParaRPr lang="en-GB" dirty="0"/>
          </a:p>
        </p:txBody>
      </p:sp>
      <p:sp>
        <p:nvSpPr>
          <p:cNvPr id="4" name="Slide Number Placeholder 3"/>
          <p:cNvSpPr>
            <a:spLocks noGrp="1"/>
          </p:cNvSpPr>
          <p:nvPr>
            <p:ph type="sldNum" sz="quarter" idx="10"/>
          </p:nvPr>
        </p:nvSpPr>
        <p:spPr/>
        <p:txBody>
          <a:bodyPr/>
          <a:lstStyle/>
          <a:p>
            <a:fld id="{CF6E65CA-7020-4E73-9DD8-A562D1D155ED}" type="slidenum">
              <a:rPr lang="en-GB" smtClean="0"/>
              <a:t>41</a:t>
            </a:fld>
            <a:endParaRPr lang="en-GB"/>
          </a:p>
        </p:txBody>
      </p:sp>
    </p:spTree>
    <p:extLst>
      <p:ext uri="{BB962C8B-B14F-4D97-AF65-F5344CB8AC3E}">
        <p14:creationId xmlns:p14="http://schemas.microsoft.com/office/powerpoint/2010/main" val="66730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30266" y="1587368"/>
            <a:ext cx="3433763" cy="63976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0266" y="2227131"/>
            <a:ext cx="3433763" cy="3403735"/>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918078" y="1587368"/>
            <a:ext cx="3417889" cy="63976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918078" y="2227131"/>
            <a:ext cx="3417889" cy="3403735"/>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9AE5092A-8F09-4706-9652-C7D0B5D28D8E}" type="datetime1">
              <a:rPr lang="en-US" altLang="en-US"/>
              <a:pPr/>
              <a:t>1/14/2021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901DC8A-5293-4C65-9521-574D32A87564}" type="slidenum">
              <a:rPr lang="en-US" altLang="en-US"/>
              <a:pPr/>
              <a:t>‹#›</a:t>
            </a:fld>
            <a:endParaRPr lang="en-US" altLang="en-US"/>
          </a:p>
        </p:txBody>
      </p:sp>
    </p:spTree>
    <p:extLst>
      <p:ext uri="{BB962C8B-B14F-4D97-AF65-F5344CB8AC3E}">
        <p14:creationId xmlns:p14="http://schemas.microsoft.com/office/powerpoint/2010/main" val="1106097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D03C240-514D-4E4C-8A70-F6C15ADFC312}" type="datetime1">
              <a:rPr lang="en-US" altLang="en-US"/>
              <a:pPr/>
              <a:t>1/14/2021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D8B7077-B4E8-46E1-9952-2AC06DBDA505}" type="slidenum">
              <a:rPr lang="en-US" altLang="en-US"/>
              <a:pPr/>
              <a:t>‹#›</a:t>
            </a:fld>
            <a:endParaRPr lang="en-US" altLang="en-US"/>
          </a:p>
        </p:txBody>
      </p:sp>
    </p:spTree>
    <p:extLst>
      <p:ext uri="{BB962C8B-B14F-4D97-AF65-F5344CB8AC3E}">
        <p14:creationId xmlns:p14="http://schemas.microsoft.com/office/powerpoint/2010/main" val="1420086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E6BE334-D154-4668-A4E3-45BE81BE0072}" type="datetime1">
              <a:rPr lang="en-US" altLang="en-US"/>
              <a:pPr/>
              <a:t>1/14/2021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4237851-B30C-491F-A3FA-79915C52BF6A}" type="slidenum">
              <a:rPr lang="en-US" altLang="en-US"/>
              <a:pPr/>
              <a:t>‹#›</a:t>
            </a:fld>
            <a:endParaRPr lang="en-US" altLang="en-US"/>
          </a:p>
        </p:txBody>
      </p:sp>
    </p:spTree>
    <p:extLst>
      <p:ext uri="{BB962C8B-B14F-4D97-AF65-F5344CB8AC3E}">
        <p14:creationId xmlns:p14="http://schemas.microsoft.com/office/powerpoint/2010/main" val="2626993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249048"/>
            <a:ext cx="8432800" cy="6362265"/>
            <a:chOff x="355600" y="355599"/>
            <a:chExt cx="8432800" cy="4771699"/>
          </a:xfrm>
          <a:solidFill>
            <a:srgbClr val="00A3A9"/>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accent6"/>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4389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2">
    <p:bg>
      <p:bgPr>
        <a:solidFill>
          <a:srgbClr val="8DC8E8"/>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249048"/>
            <a:ext cx="8432800" cy="6362265"/>
            <a:chOff x="355600" y="355599"/>
            <a:chExt cx="8432800" cy="4771699"/>
          </a:xfrm>
          <a:solidFill>
            <a:srgbClr val="80B6E6"/>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bg2">
                    <a:lumMod val="50000"/>
                  </a:schemeClr>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0181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3">
    <p:bg>
      <p:bgPr>
        <a:solidFill>
          <a:srgbClr val="EF3340"/>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177801"/>
            <a:ext cx="8432800" cy="6362265"/>
            <a:chOff x="355600" y="355599"/>
            <a:chExt cx="8432800" cy="4771699"/>
          </a:xfrm>
          <a:solidFill>
            <a:srgbClr val="D62143"/>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accent2">
                    <a:lumMod val="75000"/>
                  </a:schemeClr>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73711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p:spTree>
      <p:nvGrpSpPr>
        <p:cNvPr id="1" name=""/>
        <p:cNvGrpSpPr/>
        <p:nvPr/>
      </p:nvGrpSpPr>
      <p:grpSpPr>
        <a:xfrm>
          <a:off x="0" y="0"/>
          <a:ext cx="0" cy="0"/>
          <a:chOff x="0" y="0"/>
          <a:chExt cx="0" cy="0"/>
        </a:xfrm>
      </p:grpSpPr>
      <p:pic>
        <p:nvPicPr>
          <p:cNvPr id="9" name="Picture 9" descr="MASTER FSA colour log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8301" y="292400"/>
            <a:ext cx="1014413" cy="67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9"/>
          <p:cNvSpPr>
            <a:spLocks noGrp="1"/>
          </p:cNvSpPr>
          <p:nvPr>
            <p:ph type="pic" sz="quarter" idx="13"/>
          </p:nvPr>
        </p:nvSpPr>
        <p:spPr>
          <a:xfrm>
            <a:off x="360004" y="1082675"/>
            <a:ext cx="8423999" cy="5422416"/>
          </a:xfrm>
        </p:spPr>
        <p:txBody>
          <a:bodyPr/>
          <a:lstStyle/>
          <a:p>
            <a:endParaRPr lang="en-GB"/>
          </a:p>
        </p:txBody>
      </p:sp>
      <p:sp>
        <p:nvSpPr>
          <p:cNvPr id="2" name="Title 1"/>
          <p:cNvSpPr>
            <a:spLocks noGrp="1"/>
          </p:cNvSpPr>
          <p:nvPr>
            <p:ph type="ctrTitle" hasCustomPrompt="1"/>
          </p:nvPr>
        </p:nvSpPr>
        <p:spPr>
          <a:xfrm>
            <a:off x="667502" y="2036765"/>
            <a:ext cx="2156665" cy="1003735"/>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420035" y="393480"/>
            <a:ext cx="2355669" cy="538339"/>
          </a:xfrm>
        </p:spPr>
        <p:txBody>
          <a:bodyPr/>
          <a:lstStyle>
            <a:lvl1pPr marL="0" indent="0" algn="r">
              <a:lnSpc>
                <a:spcPct val="87000"/>
              </a:lnSpc>
              <a:spcBef>
                <a:spcPts val="400"/>
              </a:spcBef>
              <a:buNone/>
              <a:defRPr sz="1200" b="1">
                <a:solidFill>
                  <a:srgbClr val="B04A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Tree>
    <p:extLst>
      <p:ext uri="{BB962C8B-B14F-4D97-AF65-F5344CB8AC3E}">
        <p14:creationId xmlns:p14="http://schemas.microsoft.com/office/powerpoint/2010/main" val="1993403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lt Title Slide">
    <p:spTree>
      <p:nvGrpSpPr>
        <p:cNvPr id="1" name=""/>
        <p:cNvGrpSpPr/>
        <p:nvPr/>
      </p:nvGrpSpPr>
      <p:grpSpPr>
        <a:xfrm>
          <a:off x="0" y="0"/>
          <a:ext cx="0" cy="0"/>
          <a:chOff x="0" y="0"/>
          <a:chExt cx="0" cy="0"/>
        </a:xfrm>
      </p:grpSpPr>
      <p:pic>
        <p:nvPicPr>
          <p:cNvPr id="20" name="Picture 3" descr="C:\Users\sbenjamin\Desktop\AS_FSA_281116_L1_150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283" t="46391" r="15241" b="8171"/>
          <a:stretch/>
        </p:blipFill>
        <p:spPr bwMode="auto">
          <a:xfrm>
            <a:off x="357272" y="1114870"/>
            <a:ext cx="8412078" cy="53585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MASTER FSA colour logo.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8301" y="292400"/>
            <a:ext cx="1014413" cy="67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6420035" y="393480"/>
            <a:ext cx="2355669" cy="538339"/>
          </a:xfrm>
        </p:spPr>
        <p:txBody>
          <a:bodyPr/>
          <a:lstStyle>
            <a:lvl1pPr marL="0" indent="0" algn="r">
              <a:lnSpc>
                <a:spcPct val="87000"/>
              </a:lnSpc>
              <a:spcBef>
                <a:spcPts val="400"/>
              </a:spcBef>
              <a:buNone/>
              <a:defRPr sz="1200" b="1">
                <a:solidFill>
                  <a:srgbClr val="B04A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4" name="Picture 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85904" y="1259408"/>
            <a:ext cx="3802394" cy="506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V="1">
            <a:off x="3469375" y="2847260"/>
            <a:ext cx="2009796" cy="1"/>
          </a:xfrm>
          <a:prstGeom prst="line">
            <a:avLst/>
          </a:prstGeom>
          <a:ln w="50800" cap="rnd" cmpd="sng">
            <a:solidFill>
              <a:srgbClr val="B04A5A"/>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3469375" y="4506726"/>
            <a:ext cx="2009796" cy="1"/>
          </a:xfrm>
          <a:prstGeom prst="line">
            <a:avLst/>
          </a:prstGeom>
          <a:ln w="50800" cap="rnd" cmpd="sng">
            <a:solidFill>
              <a:srgbClr val="B04A5A"/>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ctrTitle" hasCustomPrompt="1"/>
          </p:nvPr>
        </p:nvSpPr>
        <p:spPr>
          <a:xfrm>
            <a:off x="2705634" y="3084116"/>
            <a:ext cx="3792713" cy="1422609"/>
          </a:xfrm>
        </p:spPr>
        <p:txBody>
          <a:bodyPr/>
          <a:lstStyle>
            <a:lvl1pPr algn="ctr">
              <a:lnSpc>
                <a:spcPct val="87000"/>
              </a:lnSpc>
              <a:defRPr sz="2400" b="1" cap="none" baseline="0">
                <a:solidFill>
                  <a:srgbClr val="B04A5A"/>
                </a:solidFill>
              </a:defRPr>
            </a:lvl1pPr>
          </a:lstStyle>
          <a:p>
            <a:r>
              <a:rPr lang="en-GB"/>
              <a:t>CLICK TO EDIT MASTER TITLE STYLE</a:t>
            </a:r>
            <a:endParaRPr lang="en-US"/>
          </a:p>
        </p:txBody>
      </p:sp>
      <p:cxnSp>
        <p:nvCxnSpPr>
          <p:cNvPr id="19" name="Straight Connector 18"/>
          <p:cNvCxnSpPr/>
          <p:nvPr userDrawn="1"/>
        </p:nvCxnSpPr>
        <p:spPr>
          <a:xfrm flipV="1">
            <a:off x="3806804" y="4207702"/>
            <a:ext cx="2009796" cy="1"/>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Box 9"/>
          <p:cNvSpPr txBox="1">
            <a:spLocks noChangeArrowheads="1"/>
          </p:cNvSpPr>
          <p:nvPr userDrawn="1"/>
        </p:nvSpPr>
        <p:spPr bwMode="auto">
          <a:xfrm>
            <a:off x="3146961" y="4966970"/>
            <a:ext cx="292133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lnSpc>
                <a:spcPct val="90000"/>
              </a:lnSpc>
            </a:pPr>
            <a:r>
              <a:rPr lang="en-US" sz="1800">
                <a:solidFill>
                  <a:srgbClr val="B04A5A"/>
                </a:solidFill>
                <a:cs typeface="Arial" charset="0"/>
              </a:rPr>
              <a:t>SUB HEADING </a:t>
            </a:r>
            <a:br>
              <a:rPr lang="en-US" sz="1800">
                <a:solidFill>
                  <a:srgbClr val="B04A5A"/>
                </a:solidFill>
                <a:cs typeface="Arial" charset="0"/>
              </a:rPr>
            </a:br>
            <a:r>
              <a:rPr lang="en-US" sz="1800">
                <a:solidFill>
                  <a:srgbClr val="B04A5A"/>
                </a:solidFill>
                <a:cs typeface="Arial" charset="0"/>
              </a:rPr>
              <a:t>GOES HERE</a:t>
            </a:r>
          </a:p>
        </p:txBody>
      </p:sp>
    </p:spTree>
    <p:extLst>
      <p:ext uri="{BB962C8B-B14F-4D97-AF65-F5344CB8AC3E}">
        <p14:creationId xmlns:p14="http://schemas.microsoft.com/office/powerpoint/2010/main" val="382786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lt Title Slide 2">
    <p:spTree>
      <p:nvGrpSpPr>
        <p:cNvPr id="1" name=""/>
        <p:cNvGrpSpPr/>
        <p:nvPr/>
      </p:nvGrpSpPr>
      <p:grpSpPr>
        <a:xfrm>
          <a:off x="0" y="0"/>
          <a:ext cx="0" cy="0"/>
          <a:chOff x="0" y="0"/>
          <a:chExt cx="0" cy="0"/>
        </a:xfrm>
      </p:grpSpPr>
      <p:pic>
        <p:nvPicPr>
          <p:cNvPr id="17" name="Picture 3" descr="C:\Users\sbenjamin\Desktop\AS_FSA_050117_67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82" t="14039" r="11631" b="18482"/>
          <a:stretch/>
        </p:blipFill>
        <p:spPr bwMode="auto">
          <a:xfrm>
            <a:off x="370168" y="362859"/>
            <a:ext cx="8399183" cy="614421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
        <p:nvSpPr>
          <p:cNvPr id="11" name="Oval 10"/>
          <p:cNvSpPr/>
          <p:nvPr userDrawn="1"/>
        </p:nvSpPr>
        <p:spPr>
          <a:xfrm>
            <a:off x="658813" y="753123"/>
            <a:ext cx="2165350" cy="2887133"/>
          </a:xfrm>
          <a:prstGeom prst="ellipse">
            <a:avLst/>
          </a:prstGeom>
          <a:solidFill>
            <a:schemeClr val="accent2">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12"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cxnSp>
        <p:nvCxnSpPr>
          <p:cNvPr id="14" name="Straight Connector 13"/>
          <p:cNvCxnSpPr/>
          <p:nvPr userDrawn="1"/>
        </p:nvCxnSpPr>
        <p:spPr>
          <a:xfrm>
            <a:off x="1006476" y="1539907"/>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006476" y="2882489"/>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257225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lt Title Slide 3">
    <p:spTree>
      <p:nvGrpSpPr>
        <p:cNvPr id="1" name=""/>
        <p:cNvGrpSpPr/>
        <p:nvPr/>
      </p:nvGrpSpPr>
      <p:grpSpPr>
        <a:xfrm>
          <a:off x="0" y="0"/>
          <a:ext cx="0" cy="0"/>
          <a:chOff x="0" y="0"/>
          <a:chExt cx="0" cy="0"/>
        </a:xfrm>
      </p:grpSpPr>
      <p:pic>
        <p:nvPicPr>
          <p:cNvPr id="11" name="Picture 2" descr="C:\Users\sbenjamin\Desktop\AS_FSA_291116_L2_25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1824" r="19071" b="21898"/>
          <a:stretch/>
        </p:blipFill>
        <p:spPr bwMode="auto">
          <a:xfrm>
            <a:off x="353608" y="370214"/>
            <a:ext cx="8402863" cy="612386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
        <p:nvSpPr>
          <p:cNvPr id="13" name="Oval 12"/>
          <p:cNvSpPr/>
          <p:nvPr userDrawn="1"/>
        </p:nvSpPr>
        <p:spPr>
          <a:xfrm>
            <a:off x="658813" y="723387"/>
            <a:ext cx="2165350" cy="2887133"/>
          </a:xfrm>
          <a:prstGeom prst="ellipse">
            <a:avLst/>
          </a:prstGeom>
          <a:solidFill>
            <a:schemeClr val="accent6">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cxnSp>
        <p:nvCxnSpPr>
          <p:cNvPr id="16" name="Straight Connector 15"/>
          <p:cNvCxnSpPr/>
          <p:nvPr userDrawn="1"/>
        </p:nvCxnSpPr>
        <p:spPr>
          <a:xfrm>
            <a:off x="1006476" y="1525604"/>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006476" y="2883620"/>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19"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56846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EB7454B-2EAD-4F35-9071-3474F94DDA2B}" type="datetimeFigureOut">
              <a:rPr lang="en-GB" smtClean="0"/>
              <a:t>14/01/2021</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4BE3755-7EF9-433D-A94A-08BA8414237F}" type="slidenum">
              <a:rPr lang="en-GB" smtClean="0"/>
              <a:t>‹#›</a:t>
            </a:fld>
            <a:endParaRPr lang="en-GB"/>
          </a:p>
        </p:txBody>
      </p:sp>
    </p:spTree>
    <p:extLst>
      <p:ext uri="{BB962C8B-B14F-4D97-AF65-F5344CB8AC3E}">
        <p14:creationId xmlns:p14="http://schemas.microsoft.com/office/powerpoint/2010/main" val="334523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lt Title Slide 4">
    <p:spTree>
      <p:nvGrpSpPr>
        <p:cNvPr id="1" name=""/>
        <p:cNvGrpSpPr/>
        <p:nvPr/>
      </p:nvGrpSpPr>
      <p:grpSpPr>
        <a:xfrm>
          <a:off x="0" y="0"/>
          <a:ext cx="0" cy="0"/>
          <a:chOff x="0" y="0"/>
          <a:chExt cx="0" cy="0"/>
        </a:xfrm>
      </p:grpSpPr>
      <p:pic>
        <p:nvPicPr>
          <p:cNvPr id="11" name="Picture 2" descr="C:\Users\sbenjamin\Desktop\AS_FSA_281116_L2_21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3642" r="23540" b="13237"/>
          <a:stretch/>
        </p:blipFill>
        <p:spPr bwMode="auto">
          <a:xfrm>
            <a:off x="366483" y="333831"/>
            <a:ext cx="8402864" cy="617323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userDrawn="1"/>
        </p:nvSpPr>
        <p:spPr>
          <a:xfrm>
            <a:off x="658813" y="693651"/>
            <a:ext cx="2165350" cy="2887133"/>
          </a:xfrm>
          <a:prstGeom prst="ellipse">
            <a:avLst/>
          </a:prstGeom>
          <a:solidFill>
            <a:srgbClr val="79258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0"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21"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cxnSp>
        <p:nvCxnSpPr>
          <p:cNvPr id="23" name="Straight Connector 22"/>
          <p:cNvCxnSpPr/>
          <p:nvPr userDrawn="1"/>
        </p:nvCxnSpPr>
        <p:spPr>
          <a:xfrm>
            <a:off x="1006479" y="1533513"/>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006479" y="2889720"/>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424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B0C8D8C6-6ACE-4BF2-9B21-EF915DD32D02}" type="datetime1">
              <a:rPr lang="en-US" altLang="en-US"/>
              <a:pPr/>
              <a:t>1/14/2021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979227-8DA4-4A5E-929B-72A2B375D62E}" type="slidenum">
              <a:rPr lang="en-US" altLang="en-US"/>
              <a:pPr/>
              <a:t>‹#›</a:t>
            </a:fld>
            <a:endParaRPr lang="en-US" altLang="en-US"/>
          </a:p>
        </p:txBody>
      </p:sp>
    </p:spTree>
    <p:extLst>
      <p:ext uri="{BB962C8B-B14F-4D97-AF65-F5344CB8AC3E}">
        <p14:creationId xmlns:p14="http://schemas.microsoft.com/office/powerpoint/2010/main" val="3825408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0263" y="1822451"/>
            <a:ext cx="3433762" cy="3808415"/>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902201" y="1822451"/>
            <a:ext cx="3433762" cy="3808415"/>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705724F1-83F9-4C90-9564-577DD2230FBC}" type="datetime1">
              <a:rPr lang="en-US" altLang="en-US"/>
              <a:pPr/>
              <a:t>1/14/2021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BEAB512-B7E4-452C-9069-EEEA34EBB457}" type="slidenum">
              <a:rPr lang="en-US" altLang="en-US"/>
              <a:pPr/>
              <a:t>‹#›</a:t>
            </a:fld>
            <a:endParaRPr lang="en-US" altLang="en-US"/>
          </a:p>
        </p:txBody>
      </p:sp>
    </p:spTree>
    <p:extLst>
      <p:ext uri="{BB962C8B-B14F-4D97-AF65-F5344CB8AC3E}">
        <p14:creationId xmlns:p14="http://schemas.microsoft.com/office/powerpoint/2010/main" val="1990988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30266" y="1587368"/>
            <a:ext cx="3433763" cy="63976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0266" y="2227131"/>
            <a:ext cx="3433763" cy="3403735"/>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918078" y="1587368"/>
            <a:ext cx="3417889" cy="63976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918078" y="2227131"/>
            <a:ext cx="3417889" cy="3403735"/>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9AE5092A-8F09-4706-9652-C7D0B5D28D8E}" type="datetime1">
              <a:rPr lang="en-US" altLang="en-US"/>
              <a:pPr/>
              <a:t>1/14/2021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901DC8A-5293-4C65-9521-574D32A87564}" type="slidenum">
              <a:rPr lang="en-US" altLang="en-US"/>
              <a:pPr/>
              <a:t>‹#›</a:t>
            </a:fld>
            <a:endParaRPr lang="en-US" altLang="en-US"/>
          </a:p>
        </p:txBody>
      </p:sp>
    </p:spTree>
    <p:extLst>
      <p:ext uri="{BB962C8B-B14F-4D97-AF65-F5344CB8AC3E}">
        <p14:creationId xmlns:p14="http://schemas.microsoft.com/office/powerpoint/2010/main" val="3689811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D03C240-514D-4E4C-8A70-F6C15ADFC312}" type="datetime1">
              <a:rPr lang="en-US" altLang="en-US"/>
              <a:pPr/>
              <a:t>1/14/2021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D8B7077-B4E8-46E1-9952-2AC06DBDA505}" type="slidenum">
              <a:rPr lang="en-US" altLang="en-US"/>
              <a:pPr/>
              <a:t>‹#›</a:t>
            </a:fld>
            <a:endParaRPr lang="en-US" altLang="en-US"/>
          </a:p>
        </p:txBody>
      </p:sp>
    </p:spTree>
    <p:extLst>
      <p:ext uri="{BB962C8B-B14F-4D97-AF65-F5344CB8AC3E}">
        <p14:creationId xmlns:p14="http://schemas.microsoft.com/office/powerpoint/2010/main" val="2706253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E6BE334-D154-4668-A4E3-45BE81BE0072}" type="datetime1">
              <a:rPr lang="en-US" altLang="en-US"/>
              <a:pPr/>
              <a:t>1/14/2021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4237851-B30C-491F-A3FA-79915C52BF6A}" type="slidenum">
              <a:rPr lang="en-US" altLang="en-US"/>
              <a:pPr/>
              <a:t>‹#›</a:t>
            </a:fld>
            <a:endParaRPr lang="en-US" altLang="en-US"/>
          </a:p>
        </p:txBody>
      </p:sp>
    </p:spTree>
    <p:extLst>
      <p:ext uri="{BB962C8B-B14F-4D97-AF65-F5344CB8AC3E}">
        <p14:creationId xmlns:p14="http://schemas.microsoft.com/office/powerpoint/2010/main" val="2231416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249048"/>
            <a:ext cx="8432800" cy="6362265"/>
            <a:chOff x="355600" y="355599"/>
            <a:chExt cx="8432800" cy="4771699"/>
          </a:xfrm>
          <a:solidFill>
            <a:srgbClr val="00A3A9"/>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accent6"/>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84670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2">
    <p:bg>
      <p:bgPr>
        <a:solidFill>
          <a:srgbClr val="8DC8E8"/>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249048"/>
            <a:ext cx="8432800" cy="6362265"/>
            <a:chOff x="355600" y="355599"/>
            <a:chExt cx="8432800" cy="4771699"/>
          </a:xfrm>
          <a:solidFill>
            <a:srgbClr val="80B6E6"/>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bg2">
                    <a:lumMod val="50000"/>
                  </a:schemeClr>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62401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3">
    <p:bg>
      <p:bgPr>
        <a:solidFill>
          <a:srgbClr val="EF3340"/>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177801"/>
            <a:ext cx="8432800" cy="6362265"/>
            <a:chOff x="355600" y="355599"/>
            <a:chExt cx="8432800" cy="4771699"/>
          </a:xfrm>
          <a:solidFill>
            <a:srgbClr val="D62143"/>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accent2">
                    <a:lumMod val="75000"/>
                  </a:schemeClr>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31006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p:spTree>
      <p:nvGrpSpPr>
        <p:cNvPr id="1" name=""/>
        <p:cNvGrpSpPr/>
        <p:nvPr/>
      </p:nvGrpSpPr>
      <p:grpSpPr>
        <a:xfrm>
          <a:off x="0" y="0"/>
          <a:ext cx="0" cy="0"/>
          <a:chOff x="0" y="0"/>
          <a:chExt cx="0" cy="0"/>
        </a:xfrm>
      </p:grpSpPr>
      <p:pic>
        <p:nvPicPr>
          <p:cNvPr id="9" name="Picture 9" descr="MASTER FSA colour log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8301" y="292400"/>
            <a:ext cx="1014413" cy="67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9"/>
          <p:cNvSpPr>
            <a:spLocks noGrp="1"/>
          </p:cNvSpPr>
          <p:nvPr>
            <p:ph type="pic" sz="quarter" idx="13"/>
          </p:nvPr>
        </p:nvSpPr>
        <p:spPr>
          <a:xfrm>
            <a:off x="360004" y="1082675"/>
            <a:ext cx="8423999" cy="5422416"/>
          </a:xfrm>
        </p:spPr>
        <p:txBody>
          <a:bodyPr/>
          <a:lstStyle/>
          <a:p>
            <a:endParaRPr lang="en-GB"/>
          </a:p>
        </p:txBody>
      </p:sp>
      <p:sp>
        <p:nvSpPr>
          <p:cNvPr id="2" name="Title 1"/>
          <p:cNvSpPr>
            <a:spLocks noGrp="1"/>
          </p:cNvSpPr>
          <p:nvPr>
            <p:ph type="ctrTitle" hasCustomPrompt="1"/>
          </p:nvPr>
        </p:nvSpPr>
        <p:spPr>
          <a:xfrm>
            <a:off x="667502" y="2036765"/>
            <a:ext cx="2156665" cy="1003735"/>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420035" y="393480"/>
            <a:ext cx="2355669" cy="538339"/>
          </a:xfrm>
        </p:spPr>
        <p:txBody>
          <a:bodyPr/>
          <a:lstStyle>
            <a:lvl1pPr marL="0" indent="0" algn="r">
              <a:lnSpc>
                <a:spcPct val="87000"/>
              </a:lnSpc>
              <a:spcBef>
                <a:spcPts val="400"/>
              </a:spcBef>
              <a:buNone/>
              <a:defRPr sz="1200" b="1">
                <a:solidFill>
                  <a:srgbClr val="B04A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Tree>
    <p:extLst>
      <p:ext uri="{BB962C8B-B14F-4D97-AF65-F5344CB8AC3E}">
        <p14:creationId xmlns:p14="http://schemas.microsoft.com/office/powerpoint/2010/main" val="1151325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p:spTree>
      <p:nvGrpSpPr>
        <p:cNvPr id="1" name=""/>
        <p:cNvGrpSpPr/>
        <p:nvPr/>
      </p:nvGrpSpPr>
      <p:grpSpPr>
        <a:xfrm>
          <a:off x="0" y="0"/>
          <a:ext cx="0" cy="0"/>
          <a:chOff x="0" y="0"/>
          <a:chExt cx="0" cy="0"/>
        </a:xfrm>
      </p:grpSpPr>
      <p:pic>
        <p:nvPicPr>
          <p:cNvPr id="9" name="Picture 9" descr="MASTER FSA colour log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8301" y="292400"/>
            <a:ext cx="1014413" cy="67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9"/>
          <p:cNvSpPr>
            <a:spLocks noGrp="1"/>
          </p:cNvSpPr>
          <p:nvPr>
            <p:ph type="pic" sz="quarter" idx="13"/>
          </p:nvPr>
        </p:nvSpPr>
        <p:spPr>
          <a:xfrm>
            <a:off x="360004" y="1082675"/>
            <a:ext cx="8423999" cy="5422416"/>
          </a:xfrm>
        </p:spPr>
        <p:txBody>
          <a:bodyPr/>
          <a:lstStyle/>
          <a:p>
            <a:endParaRPr lang="en-GB"/>
          </a:p>
        </p:txBody>
      </p:sp>
      <p:sp>
        <p:nvSpPr>
          <p:cNvPr id="2" name="Title 1"/>
          <p:cNvSpPr>
            <a:spLocks noGrp="1"/>
          </p:cNvSpPr>
          <p:nvPr>
            <p:ph type="ctrTitle" hasCustomPrompt="1"/>
          </p:nvPr>
        </p:nvSpPr>
        <p:spPr>
          <a:xfrm>
            <a:off x="667502" y="2036765"/>
            <a:ext cx="2156665" cy="1003735"/>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420035" y="393480"/>
            <a:ext cx="2355669" cy="538339"/>
          </a:xfrm>
        </p:spPr>
        <p:txBody>
          <a:bodyPr/>
          <a:lstStyle>
            <a:lvl1pPr marL="0" indent="0" algn="r">
              <a:lnSpc>
                <a:spcPct val="87000"/>
              </a:lnSpc>
              <a:spcBef>
                <a:spcPts val="400"/>
              </a:spcBef>
              <a:buNone/>
              <a:defRPr sz="1200" b="1">
                <a:solidFill>
                  <a:srgbClr val="B04A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Tree>
    <p:extLst>
      <p:ext uri="{BB962C8B-B14F-4D97-AF65-F5344CB8AC3E}">
        <p14:creationId xmlns:p14="http://schemas.microsoft.com/office/powerpoint/2010/main" val="2586247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lt Title Slide">
    <p:spTree>
      <p:nvGrpSpPr>
        <p:cNvPr id="1" name=""/>
        <p:cNvGrpSpPr/>
        <p:nvPr/>
      </p:nvGrpSpPr>
      <p:grpSpPr>
        <a:xfrm>
          <a:off x="0" y="0"/>
          <a:ext cx="0" cy="0"/>
          <a:chOff x="0" y="0"/>
          <a:chExt cx="0" cy="0"/>
        </a:xfrm>
      </p:grpSpPr>
      <p:pic>
        <p:nvPicPr>
          <p:cNvPr id="20" name="Picture 3" descr="C:\Users\sbenjamin\Desktop\AS_FSA_281116_L1_150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283" t="46391" r="15241" b="8171"/>
          <a:stretch/>
        </p:blipFill>
        <p:spPr bwMode="auto">
          <a:xfrm>
            <a:off x="357272" y="1114870"/>
            <a:ext cx="8412078" cy="53585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MASTER FSA colour logo.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8301" y="292400"/>
            <a:ext cx="1014413" cy="67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6420035" y="393480"/>
            <a:ext cx="2355669" cy="538339"/>
          </a:xfrm>
        </p:spPr>
        <p:txBody>
          <a:bodyPr/>
          <a:lstStyle>
            <a:lvl1pPr marL="0" indent="0" algn="r">
              <a:lnSpc>
                <a:spcPct val="87000"/>
              </a:lnSpc>
              <a:spcBef>
                <a:spcPts val="400"/>
              </a:spcBef>
              <a:buNone/>
              <a:defRPr sz="1200" b="1">
                <a:solidFill>
                  <a:srgbClr val="B04A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4" name="Picture 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85904" y="1259408"/>
            <a:ext cx="3802394" cy="506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V="1">
            <a:off x="3469375" y="2847260"/>
            <a:ext cx="2009796" cy="1"/>
          </a:xfrm>
          <a:prstGeom prst="line">
            <a:avLst/>
          </a:prstGeom>
          <a:ln w="50800" cap="rnd" cmpd="sng">
            <a:solidFill>
              <a:srgbClr val="B04A5A"/>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3469375" y="4506726"/>
            <a:ext cx="2009796" cy="1"/>
          </a:xfrm>
          <a:prstGeom prst="line">
            <a:avLst/>
          </a:prstGeom>
          <a:ln w="50800" cap="rnd" cmpd="sng">
            <a:solidFill>
              <a:srgbClr val="B04A5A"/>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ctrTitle" hasCustomPrompt="1"/>
          </p:nvPr>
        </p:nvSpPr>
        <p:spPr>
          <a:xfrm>
            <a:off x="2705634" y="3084116"/>
            <a:ext cx="3792713" cy="1422609"/>
          </a:xfrm>
        </p:spPr>
        <p:txBody>
          <a:bodyPr/>
          <a:lstStyle>
            <a:lvl1pPr algn="ctr">
              <a:lnSpc>
                <a:spcPct val="87000"/>
              </a:lnSpc>
              <a:defRPr sz="2400" b="1" cap="none" baseline="0">
                <a:solidFill>
                  <a:srgbClr val="B04A5A"/>
                </a:solidFill>
              </a:defRPr>
            </a:lvl1pPr>
          </a:lstStyle>
          <a:p>
            <a:r>
              <a:rPr lang="en-GB"/>
              <a:t>CLICK TO EDIT MASTER TITLE STYLE</a:t>
            </a:r>
            <a:endParaRPr lang="en-US"/>
          </a:p>
        </p:txBody>
      </p:sp>
      <p:cxnSp>
        <p:nvCxnSpPr>
          <p:cNvPr id="19" name="Straight Connector 18"/>
          <p:cNvCxnSpPr/>
          <p:nvPr userDrawn="1"/>
        </p:nvCxnSpPr>
        <p:spPr>
          <a:xfrm flipV="1">
            <a:off x="3806804" y="4207702"/>
            <a:ext cx="2009796" cy="1"/>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Box 9"/>
          <p:cNvSpPr txBox="1">
            <a:spLocks noChangeArrowheads="1"/>
          </p:cNvSpPr>
          <p:nvPr userDrawn="1"/>
        </p:nvSpPr>
        <p:spPr bwMode="auto">
          <a:xfrm>
            <a:off x="3146961" y="4966970"/>
            <a:ext cx="292133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lnSpc>
                <a:spcPct val="90000"/>
              </a:lnSpc>
            </a:pPr>
            <a:r>
              <a:rPr lang="en-US" sz="1800">
                <a:solidFill>
                  <a:srgbClr val="B04A5A"/>
                </a:solidFill>
                <a:cs typeface="Arial" charset="0"/>
              </a:rPr>
              <a:t>SUB HEADING </a:t>
            </a:r>
            <a:br>
              <a:rPr lang="en-US" sz="1800">
                <a:solidFill>
                  <a:srgbClr val="B04A5A"/>
                </a:solidFill>
                <a:cs typeface="Arial" charset="0"/>
              </a:rPr>
            </a:br>
            <a:r>
              <a:rPr lang="en-US" sz="1800">
                <a:solidFill>
                  <a:srgbClr val="B04A5A"/>
                </a:solidFill>
                <a:cs typeface="Arial" charset="0"/>
              </a:rPr>
              <a:t>GOES HERE</a:t>
            </a:r>
          </a:p>
        </p:txBody>
      </p:sp>
    </p:spTree>
    <p:extLst>
      <p:ext uri="{BB962C8B-B14F-4D97-AF65-F5344CB8AC3E}">
        <p14:creationId xmlns:p14="http://schemas.microsoft.com/office/powerpoint/2010/main" val="101109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lt Title Slide 2">
    <p:spTree>
      <p:nvGrpSpPr>
        <p:cNvPr id="1" name=""/>
        <p:cNvGrpSpPr/>
        <p:nvPr/>
      </p:nvGrpSpPr>
      <p:grpSpPr>
        <a:xfrm>
          <a:off x="0" y="0"/>
          <a:ext cx="0" cy="0"/>
          <a:chOff x="0" y="0"/>
          <a:chExt cx="0" cy="0"/>
        </a:xfrm>
      </p:grpSpPr>
      <p:pic>
        <p:nvPicPr>
          <p:cNvPr id="17" name="Picture 3" descr="C:\Users\sbenjamin\Desktop\AS_FSA_050117_67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82" t="14039" r="11631" b="18482"/>
          <a:stretch/>
        </p:blipFill>
        <p:spPr bwMode="auto">
          <a:xfrm>
            <a:off x="370168" y="362859"/>
            <a:ext cx="8399183" cy="614421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
        <p:nvSpPr>
          <p:cNvPr id="11" name="Oval 10"/>
          <p:cNvSpPr/>
          <p:nvPr userDrawn="1"/>
        </p:nvSpPr>
        <p:spPr>
          <a:xfrm>
            <a:off x="658813" y="753123"/>
            <a:ext cx="2165350" cy="2887133"/>
          </a:xfrm>
          <a:prstGeom prst="ellipse">
            <a:avLst/>
          </a:prstGeom>
          <a:solidFill>
            <a:schemeClr val="accent2">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12"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cxnSp>
        <p:nvCxnSpPr>
          <p:cNvPr id="14" name="Straight Connector 13"/>
          <p:cNvCxnSpPr/>
          <p:nvPr userDrawn="1"/>
        </p:nvCxnSpPr>
        <p:spPr>
          <a:xfrm>
            <a:off x="1006476" y="1539907"/>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006476" y="2882489"/>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230108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lt Title Slide 3">
    <p:spTree>
      <p:nvGrpSpPr>
        <p:cNvPr id="1" name=""/>
        <p:cNvGrpSpPr/>
        <p:nvPr/>
      </p:nvGrpSpPr>
      <p:grpSpPr>
        <a:xfrm>
          <a:off x="0" y="0"/>
          <a:ext cx="0" cy="0"/>
          <a:chOff x="0" y="0"/>
          <a:chExt cx="0" cy="0"/>
        </a:xfrm>
      </p:grpSpPr>
      <p:pic>
        <p:nvPicPr>
          <p:cNvPr id="11" name="Picture 2" descr="C:\Users\sbenjamin\Desktop\AS_FSA_291116_L2_25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1824" r="19071" b="21898"/>
          <a:stretch/>
        </p:blipFill>
        <p:spPr bwMode="auto">
          <a:xfrm>
            <a:off x="353608" y="370214"/>
            <a:ext cx="8402863" cy="612386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
        <p:nvSpPr>
          <p:cNvPr id="13" name="Oval 12"/>
          <p:cNvSpPr/>
          <p:nvPr userDrawn="1"/>
        </p:nvSpPr>
        <p:spPr>
          <a:xfrm>
            <a:off x="658813" y="723387"/>
            <a:ext cx="2165350" cy="2887133"/>
          </a:xfrm>
          <a:prstGeom prst="ellipse">
            <a:avLst/>
          </a:prstGeom>
          <a:solidFill>
            <a:schemeClr val="accent6">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cxnSp>
        <p:nvCxnSpPr>
          <p:cNvPr id="16" name="Straight Connector 15"/>
          <p:cNvCxnSpPr/>
          <p:nvPr userDrawn="1"/>
        </p:nvCxnSpPr>
        <p:spPr>
          <a:xfrm>
            <a:off x="1006476" y="1525604"/>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006476" y="2883620"/>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19"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408025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lt Title Slide 4">
    <p:spTree>
      <p:nvGrpSpPr>
        <p:cNvPr id="1" name=""/>
        <p:cNvGrpSpPr/>
        <p:nvPr/>
      </p:nvGrpSpPr>
      <p:grpSpPr>
        <a:xfrm>
          <a:off x="0" y="0"/>
          <a:ext cx="0" cy="0"/>
          <a:chOff x="0" y="0"/>
          <a:chExt cx="0" cy="0"/>
        </a:xfrm>
      </p:grpSpPr>
      <p:pic>
        <p:nvPicPr>
          <p:cNvPr id="11" name="Picture 2" descr="C:\Users\sbenjamin\Desktop\AS_FSA_281116_L2_21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3642" r="23540" b="13237"/>
          <a:stretch/>
        </p:blipFill>
        <p:spPr bwMode="auto">
          <a:xfrm>
            <a:off x="366483" y="333831"/>
            <a:ext cx="8402864" cy="617323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userDrawn="1"/>
        </p:nvSpPr>
        <p:spPr>
          <a:xfrm>
            <a:off x="658813" y="693651"/>
            <a:ext cx="2165350" cy="2887133"/>
          </a:xfrm>
          <a:prstGeom prst="ellipse">
            <a:avLst/>
          </a:prstGeom>
          <a:solidFill>
            <a:srgbClr val="79258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0"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21"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cxnSp>
        <p:nvCxnSpPr>
          <p:cNvPr id="23" name="Straight Connector 22"/>
          <p:cNvCxnSpPr/>
          <p:nvPr userDrawn="1"/>
        </p:nvCxnSpPr>
        <p:spPr>
          <a:xfrm>
            <a:off x="1006479" y="1533513"/>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006479" y="2889720"/>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2111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B0C8D8C6-6ACE-4BF2-9B21-EF915DD32D02}" type="datetime1">
              <a:rPr lang="en-US" altLang="en-US"/>
              <a:pPr/>
              <a:t>1/14/2021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979227-8DA4-4A5E-929B-72A2B375D62E}" type="slidenum">
              <a:rPr lang="en-US" altLang="en-US"/>
              <a:pPr/>
              <a:t>‹#›</a:t>
            </a:fld>
            <a:endParaRPr lang="en-US" altLang="en-US"/>
          </a:p>
        </p:txBody>
      </p:sp>
    </p:spTree>
    <p:extLst>
      <p:ext uri="{BB962C8B-B14F-4D97-AF65-F5344CB8AC3E}">
        <p14:creationId xmlns:p14="http://schemas.microsoft.com/office/powerpoint/2010/main" val="3252577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0263" y="1822451"/>
            <a:ext cx="3433762" cy="3808415"/>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902201" y="1822451"/>
            <a:ext cx="3433762" cy="3808415"/>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705724F1-83F9-4C90-9564-577DD2230FBC}" type="datetime1">
              <a:rPr lang="en-US" altLang="en-US"/>
              <a:pPr/>
              <a:t>1/14/2021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BEAB512-B7E4-452C-9069-EEEA34EBB457}" type="slidenum">
              <a:rPr lang="en-US" altLang="en-US"/>
              <a:pPr/>
              <a:t>‹#›</a:t>
            </a:fld>
            <a:endParaRPr lang="en-US" altLang="en-US"/>
          </a:p>
        </p:txBody>
      </p:sp>
    </p:spTree>
    <p:extLst>
      <p:ext uri="{BB962C8B-B14F-4D97-AF65-F5344CB8AC3E}">
        <p14:creationId xmlns:p14="http://schemas.microsoft.com/office/powerpoint/2010/main" val="4052605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30266" y="1587368"/>
            <a:ext cx="3433763" cy="63976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0266" y="2227131"/>
            <a:ext cx="3433763" cy="3403735"/>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918078" y="1587368"/>
            <a:ext cx="3417889" cy="63976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918078" y="2227131"/>
            <a:ext cx="3417889" cy="3403735"/>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9AE5092A-8F09-4706-9652-C7D0B5D28D8E}" type="datetime1">
              <a:rPr lang="en-US" altLang="en-US"/>
              <a:pPr/>
              <a:t>1/14/2021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901DC8A-5293-4C65-9521-574D32A87564}" type="slidenum">
              <a:rPr lang="en-US" altLang="en-US"/>
              <a:pPr/>
              <a:t>‹#›</a:t>
            </a:fld>
            <a:endParaRPr lang="en-US" altLang="en-US"/>
          </a:p>
        </p:txBody>
      </p:sp>
    </p:spTree>
    <p:extLst>
      <p:ext uri="{BB962C8B-B14F-4D97-AF65-F5344CB8AC3E}">
        <p14:creationId xmlns:p14="http://schemas.microsoft.com/office/powerpoint/2010/main" val="2098015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D03C240-514D-4E4C-8A70-F6C15ADFC312}" type="datetime1">
              <a:rPr lang="en-US" altLang="en-US"/>
              <a:pPr/>
              <a:t>1/14/2021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D8B7077-B4E8-46E1-9952-2AC06DBDA505}" type="slidenum">
              <a:rPr lang="en-US" altLang="en-US"/>
              <a:pPr/>
              <a:t>‹#›</a:t>
            </a:fld>
            <a:endParaRPr lang="en-US" altLang="en-US"/>
          </a:p>
        </p:txBody>
      </p:sp>
    </p:spTree>
    <p:extLst>
      <p:ext uri="{BB962C8B-B14F-4D97-AF65-F5344CB8AC3E}">
        <p14:creationId xmlns:p14="http://schemas.microsoft.com/office/powerpoint/2010/main" val="2637625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E6BE334-D154-4668-A4E3-45BE81BE0072}" type="datetime1">
              <a:rPr lang="en-US" altLang="en-US"/>
              <a:pPr/>
              <a:t>1/14/2021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4237851-B30C-491F-A3FA-79915C52BF6A}" type="slidenum">
              <a:rPr lang="en-US" altLang="en-US"/>
              <a:pPr/>
              <a:t>‹#›</a:t>
            </a:fld>
            <a:endParaRPr lang="en-US" altLang="en-US"/>
          </a:p>
        </p:txBody>
      </p:sp>
    </p:spTree>
    <p:extLst>
      <p:ext uri="{BB962C8B-B14F-4D97-AF65-F5344CB8AC3E}">
        <p14:creationId xmlns:p14="http://schemas.microsoft.com/office/powerpoint/2010/main" val="2644870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249048"/>
            <a:ext cx="8432800" cy="6362265"/>
            <a:chOff x="355600" y="355599"/>
            <a:chExt cx="8432800" cy="4771699"/>
          </a:xfrm>
          <a:solidFill>
            <a:srgbClr val="00A3A9"/>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accent6"/>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552140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 Title Slide">
    <p:spTree>
      <p:nvGrpSpPr>
        <p:cNvPr id="1" name=""/>
        <p:cNvGrpSpPr/>
        <p:nvPr/>
      </p:nvGrpSpPr>
      <p:grpSpPr>
        <a:xfrm>
          <a:off x="0" y="0"/>
          <a:ext cx="0" cy="0"/>
          <a:chOff x="0" y="0"/>
          <a:chExt cx="0" cy="0"/>
        </a:xfrm>
      </p:grpSpPr>
      <p:pic>
        <p:nvPicPr>
          <p:cNvPr id="20" name="Picture 3" descr="C:\Users\sbenjamin\Desktop\AS_FSA_281116_L1_150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283" t="46391" r="15241" b="8171"/>
          <a:stretch/>
        </p:blipFill>
        <p:spPr bwMode="auto">
          <a:xfrm>
            <a:off x="357272" y="1114870"/>
            <a:ext cx="8412078" cy="53585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MASTER FSA colour logo.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8301" y="292400"/>
            <a:ext cx="1014413" cy="67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6420035" y="393480"/>
            <a:ext cx="2355669" cy="538339"/>
          </a:xfrm>
        </p:spPr>
        <p:txBody>
          <a:bodyPr/>
          <a:lstStyle>
            <a:lvl1pPr marL="0" indent="0" algn="r">
              <a:lnSpc>
                <a:spcPct val="87000"/>
              </a:lnSpc>
              <a:spcBef>
                <a:spcPts val="400"/>
              </a:spcBef>
              <a:buNone/>
              <a:defRPr sz="1200" b="1">
                <a:solidFill>
                  <a:srgbClr val="B04A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4" name="Picture 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85904" y="1259408"/>
            <a:ext cx="3802394" cy="506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V="1">
            <a:off x="3469375" y="2847260"/>
            <a:ext cx="2009796" cy="1"/>
          </a:xfrm>
          <a:prstGeom prst="line">
            <a:avLst/>
          </a:prstGeom>
          <a:ln w="50800" cap="rnd" cmpd="sng">
            <a:solidFill>
              <a:srgbClr val="B04A5A"/>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3469375" y="4506726"/>
            <a:ext cx="2009796" cy="1"/>
          </a:xfrm>
          <a:prstGeom prst="line">
            <a:avLst/>
          </a:prstGeom>
          <a:ln w="50800" cap="rnd" cmpd="sng">
            <a:solidFill>
              <a:srgbClr val="B04A5A"/>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ctrTitle" hasCustomPrompt="1"/>
          </p:nvPr>
        </p:nvSpPr>
        <p:spPr>
          <a:xfrm>
            <a:off x="2705634" y="3084116"/>
            <a:ext cx="3792713" cy="1422609"/>
          </a:xfrm>
        </p:spPr>
        <p:txBody>
          <a:bodyPr/>
          <a:lstStyle>
            <a:lvl1pPr algn="ctr">
              <a:lnSpc>
                <a:spcPct val="87000"/>
              </a:lnSpc>
              <a:defRPr sz="2400" b="1" cap="none" baseline="0">
                <a:solidFill>
                  <a:srgbClr val="B04A5A"/>
                </a:solidFill>
              </a:defRPr>
            </a:lvl1pPr>
          </a:lstStyle>
          <a:p>
            <a:r>
              <a:rPr lang="en-GB"/>
              <a:t>CLICK TO EDIT MASTER TITLE STYLE</a:t>
            </a:r>
            <a:endParaRPr lang="en-US"/>
          </a:p>
        </p:txBody>
      </p:sp>
      <p:cxnSp>
        <p:nvCxnSpPr>
          <p:cNvPr id="19" name="Straight Connector 18"/>
          <p:cNvCxnSpPr/>
          <p:nvPr userDrawn="1"/>
        </p:nvCxnSpPr>
        <p:spPr>
          <a:xfrm flipV="1">
            <a:off x="3806804" y="4207702"/>
            <a:ext cx="2009796" cy="1"/>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Box 9"/>
          <p:cNvSpPr txBox="1">
            <a:spLocks noChangeArrowheads="1"/>
          </p:cNvSpPr>
          <p:nvPr userDrawn="1"/>
        </p:nvSpPr>
        <p:spPr bwMode="auto">
          <a:xfrm>
            <a:off x="3146961" y="4966970"/>
            <a:ext cx="292133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lnSpc>
                <a:spcPct val="90000"/>
              </a:lnSpc>
            </a:pPr>
            <a:r>
              <a:rPr lang="en-US" sz="1800">
                <a:solidFill>
                  <a:srgbClr val="B04A5A"/>
                </a:solidFill>
                <a:cs typeface="Arial" charset="0"/>
              </a:rPr>
              <a:t>SUB HEADING </a:t>
            </a:r>
            <a:br>
              <a:rPr lang="en-US" sz="1800">
                <a:solidFill>
                  <a:srgbClr val="B04A5A"/>
                </a:solidFill>
                <a:cs typeface="Arial" charset="0"/>
              </a:rPr>
            </a:br>
            <a:r>
              <a:rPr lang="en-US" sz="1800">
                <a:solidFill>
                  <a:srgbClr val="B04A5A"/>
                </a:solidFill>
                <a:cs typeface="Arial" charset="0"/>
              </a:rPr>
              <a:t>GOES HERE</a:t>
            </a:r>
          </a:p>
        </p:txBody>
      </p:sp>
    </p:spTree>
    <p:extLst>
      <p:ext uri="{BB962C8B-B14F-4D97-AF65-F5344CB8AC3E}">
        <p14:creationId xmlns:p14="http://schemas.microsoft.com/office/powerpoint/2010/main" val="2850345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2">
    <p:bg>
      <p:bgPr>
        <a:solidFill>
          <a:srgbClr val="8DC8E8"/>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249048"/>
            <a:ext cx="8432800" cy="6362265"/>
            <a:chOff x="355600" y="355599"/>
            <a:chExt cx="8432800" cy="4771699"/>
          </a:xfrm>
          <a:solidFill>
            <a:srgbClr val="80B6E6"/>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bg2">
                    <a:lumMod val="50000"/>
                  </a:schemeClr>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72493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3">
    <p:bg>
      <p:bgPr>
        <a:solidFill>
          <a:srgbClr val="EF3340"/>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177801"/>
            <a:ext cx="8432800" cy="6362265"/>
            <a:chOff x="355600" y="355599"/>
            <a:chExt cx="8432800" cy="4771699"/>
          </a:xfrm>
          <a:solidFill>
            <a:srgbClr val="D62143"/>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accent2">
                    <a:lumMod val="75000"/>
                  </a:schemeClr>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766174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ditable Title Slide">
    <p:spTree>
      <p:nvGrpSpPr>
        <p:cNvPr id="1" name=""/>
        <p:cNvGrpSpPr/>
        <p:nvPr/>
      </p:nvGrpSpPr>
      <p:grpSpPr>
        <a:xfrm>
          <a:off x="0" y="0"/>
          <a:ext cx="0" cy="0"/>
          <a:chOff x="0" y="0"/>
          <a:chExt cx="0" cy="0"/>
        </a:xfrm>
      </p:grpSpPr>
      <p:pic>
        <p:nvPicPr>
          <p:cNvPr id="9" name="Picture 9" descr="MASTER FSA colour logo.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8301" y="292400"/>
            <a:ext cx="1014413" cy="67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9"/>
          <p:cNvSpPr>
            <a:spLocks noGrp="1"/>
          </p:cNvSpPr>
          <p:nvPr>
            <p:ph type="pic" sz="quarter" idx="13"/>
          </p:nvPr>
        </p:nvSpPr>
        <p:spPr>
          <a:xfrm>
            <a:off x="360004" y="1082675"/>
            <a:ext cx="8423999" cy="5422416"/>
          </a:xfrm>
        </p:spPr>
        <p:txBody>
          <a:bodyPr/>
          <a:lstStyle/>
          <a:p>
            <a:endParaRPr lang="en-GB"/>
          </a:p>
        </p:txBody>
      </p:sp>
      <p:sp>
        <p:nvSpPr>
          <p:cNvPr id="2" name="Title 1"/>
          <p:cNvSpPr>
            <a:spLocks noGrp="1"/>
          </p:cNvSpPr>
          <p:nvPr>
            <p:ph type="ctrTitle" hasCustomPrompt="1"/>
          </p:nvPr>
        </p:nvSpPr>
        <p:spPr>
          <a:xfrm>
            <a:off x="667502" y="2036765"/>
            <a:ext cx="2156665" cy="1003735"/>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420035" y="393480"/>
            <a:ext cx="2355669" cy="538339"/>
          </a:xfrm>
        </p:spPr>
        <p:txBody>
          <a:bodyPr/>
          <a:lstStyle>
            <a:lvl1pPr marL="0" indent="0" algn="r">
              <a:lnSpc>
                <a:spcPct val="87000"/>
              </a:lnSpc>
              <a:spcBef>
                <a:spcPts val="400"/>
              </a:spcBef>
              <a:buNone/>
              <a:defRPr sz="1200" b="1">
                <a:solidFill>
                  <a:srgbClr val="B04A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Tree>
    <p:extLst>
      <p:ext uri="{BB962C8B-B14F-4D97-AF65-F5344CB8AC3E}">
        <p14:creationId xmlns:p14="http://schemas.microsoft.com/office/powerpoint/2010/main" val="4280868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lt Title Slide">
    <p:spTree>
      <p:nvGrpSpPr>
        <p:cNvPr id="1" name=""/>
        <p:cNvGrpSpPr/>
        <p:nvPr/>
      </p:nvGrpSpPr>
      <p:grpSpPr>
        <a:xfrm>
          <a:off x="0" y="0"/>
          <a:ext cx="0" cy="0"/>
          <a:chOff x="0" y="0"/>
          <a:chExt cx="0" cy="0"/>
        </a:xfrm>
      </p:grpSpPr>
      <p:pic>
        <p:nvPicPr>
          <p:cNvPr id="20" name="Picture 3" descr="C:\Users\sbenjamin\Desktop\AS_FSA_281116_L1_150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283" t="46391" r="15241" b="8171"/>
          <a:stretch/>
        </p:blipFill>
        <p:spPr bwMode="auto">
          <a:xfrm>
            <a:off x="357272" y="1114870"/>
            <a:ext cx="8412078" cy="53585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MASTER FSA colour logo.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8301" y="292400"/>
            <a:ext cx="1014413" cy="67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6420035" y="393480"/>
            <a:ext cx="2355669" cy="538339"/>
          </a:xfrm>
        </p:spPr>
        <p:txBody>
          <a:bodyPr/>
          <a:lstStyle>
            <a:lvl1pPr marL="0" indent="0" algn="r">
              <a:lnSpc>
                <a:spcPct val="87000"/>
              </a:lnSpc>
              <a:spcBef>
                <a:spcPts val="400"/>
              </a:spcBef>
              <a:buNone/>
              <a:defRPr sz="1200" b="1">
                <a:solidFill>
                  <a:srgbClr val="B04A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4" name="Picture 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85904" y="1259408"/>
            <a:ext cx="3802394" cy="506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V="1">
            <a:off x="3469375" y="2847260"/>
            <a:ext cx="2009796" cy="1"/>
          </a:xfrm>
          <a:prstGeom prst="line">
            <a:avLst/>
          </a:prstGeom>
          <a:ln w="50800" cap="rnd" cmpd="sng">
            <a:solidFill>
              <a:srgbClr val="B04A5A"/>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3469375" y="4506726"/>
            <a:ext cx="2009796" cy="1"/>
          </a:xfrm>
          <a:prstGeom prst="line">
            <a:avLst/>
          </a:prstGeom>
          <a:ln w="50800" cap="rnd" cmpd="sng">
            <a:solidFill>
              <a:srgbClr val="B04A5A"/>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ctrTitle" hasCustomPrompt="1"/>
          </p:nvPr>
        </p:nvSpPr>
        <p:spPr>
          <a:xfrm>
            <a:off x="2705634" y="3084116"/>
            <a:ext cx="3792713" cy="1422609"/>
          </a:xfrm>
        </p:spPr>
        <p:txBody>
          <a:bodyPr/>
          <a:lstStyle>
            <a:lvl1pPr algn="ctr">
              <a:lnSpc>
                <a:spcPct val="87000"/>
              </a:lnSpc>
              <a:defRPr sz="2400" b="1" cap="none" baseline="0">
                <a:solidFill>
                  <a:srgbClr val="B04A5A"/>
                </a:solidFill>
              </a:defRPr>
            </a:lvl1pPr>
          </a:lstStyle>
          <a:p>
            <a:r>
              <a:rPr lang="en-GB"/>
              <a:t>CLICK TO EDIT MASTER TITLE STYLE</a:t>
            </a:r>
            <a:endParaRPr lang="en-US"/>
          </a:p>
        </p:txBody>
      </p:sp>
      <p:cxnSp>
        <p:nvCxnSpPr>
          <p:cNvPr id="19" name="Straight Connector 18"/>
          <p:cNvCxnSpPr/>
          <p:nvPr userDrawn="1"/>
        </p:nvCxnSpPr>
        <p:spPr>
          <a:xfrm flipV="1">
            <a:off x="3806804" y="4207702"/>
            <a:ext cx="2009796" cy="1"/>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Box 9"/>
          <p:cNvSpPr txBox="1">
            <a:spLocks noChangeArrowheads="1"/>
          </p:cNvSpPr>
          <p:nvPr userDrawn="1"/>
        </p:nvSpPr>
        <p:spPr bwMode="auto">
          <a:xfrm>
            <a:off x="3146961" y="4966970"/>
            <a:ext cx="292133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lnSpc>
                <a:spcPct val="90000"/>
              </a:lnSpc>
            </a:pPr>
            <a:r>
              <a:rPr lang="en-US" sz="1800">
                <a:solidFill>
                  <a:srgbClr val="B04A5A"/>
                </a:solidFill>
                <a:cs typeface="Arial" charset="0"/>
              </a:rPr>
              <a:t>SUB HEADING </a:t>
            </a:r>
            <a:br>
              <a:rPr lang="en-US" sz="1800">
                <a:solidFill>
                  <a:srgbClr val="B04A5A"/>
                </a:solidFill>
                <a:cs typeface="Arial" charset="0"/>
              </a:rPr>
            </a:br>
            <a:r>
              <a:rPr lang="en-US" sz="1800">
                <a:solidFill>
                  <a:srgbClr val="B04A5A"/>
                </a:solidFill>
                <a:cs typeface="Arial" charset="0"/>
              </a:rPr>
              <a:t>GOES HERE</a:t>
            </a:r>
          </a:p>
        </p:txBody>
      </p:sp>
    </p:spTree>
    <p:extLst>
      <p:ext uri="{BB962C8B-B14F-4D97-AF65-F5344CB8AC3E}">
        <p14:creationId xmlns:p14="http://schemas.microsoft.com/office/powerpoint/2010/main" val="2419194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lt Title Slide 2">
    <p:spTree>
      <p:nvGrpSpPr>
        <p:cNvPr id="1" name=""/>
        <p:cNvGrpSpPr/>
        <p:nvPr/>
      </p:nvGrpSpPr>
      <p:grpSpPr>
        <a:xfrm>
          <a:off x="0" y="0"/>
          <a:ext cx="0" cy="0"/>
          <a:chOff x="0" y="0"/>
          <a:chExt cx="0" cy="0"/>
        </a:xfrm>
      </p:grpSpPr>
      <p:pic>
        <p:nvPicPr>
          <p:cNvPr id="17" name="Picture 3" descr="C:\Users\sbenjamin\Desktop\AS_FSA_050117_67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82" t="14039" r="11631" b="18482"/>
          <a:stretch/>
        </p:blipFill>
        <p:spPr bwMode="auto">
          <a:xfrm>
            <a:off x="370168" y="362859"/>
            <a:ext cx="8399183" cy="614421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
        <p:nvSpPr>
          <p:cNvPr id="11" name="Oval 10"/>
          <p:cNvSpPr/>
          <p:nvPr userDrawn="1"/>
        </p:nvSpPr>
        <p:spPr>
          <a:xfrm>
            <a:off x="658813" y="753123"/>
            <a:ext cx="2165350" cy="2887133"/>
          </a:xfrm>
          <a:prstGeom prst="ellipse">
            <a:avLst/>
          </a:prstGeom>
          <a:solidFill>
            <a:schemeClr val="accent2">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12"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cxnSp>
        <p:nvCxnSpPr>
          <p:cNvPr id="14" name="Straight Connector 13"/>
          <p:cNvCxnSpPr/>
          <p:nvPr userDrawn="1"/>
        </p:nvCxnSpPr>
        <p:spPr>
          <a:xfrm>
            <a:off x="1006476" y="1539907"/>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006476" y="2882489"/>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647168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lt Title Slide 3">
    <p:spTree>
      <p:nvGrpSpPr>
        <p:cNvPr id="1" name=""/>
        <p:cNvGrpSpPr/>
        <p:nvPr/>
      </p:nvGrpSpPr>
      <p:grpSpPr>
        <a:xfrm>
          <a:off x="0" y="0"/>
          <a:ext cx="0" cy="0"/>
          <a:chOff x="0" y="0"/>
          <a:chExt cx="0" cy="0"/>
        </a:xfrm>
      </p:grpSpPr>
      <p:pic>
        <p:nvPicPr>
          <p:cNvPr id="11" name="Picture 2" descr="C:\Users\sbenjamin\Desktop\AS_FSA_291116_L2_25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1824" r="19071" b="21898"/>
          <a:stretch/>
        </p:blipFill>
        <p:spPr bwMode="auto">
          <a:xfrm>
            <a:off x="353608" y="370214"/>
            <a:ext cx="8402863" cy="612386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
        <p:nvSpPr>
          <p:cNvPr id="13" name="Oval 12"/>
          <p:cNvSpPr/>
          <p:nvPr userDrawn="1"/>
        </p:nvSpPr>
        <p:spPr>
          <a:xfrm>
            <a:off x="658813" y="723387"/>
            <a:ext cx="2165350" cy="2887133"/>
          </a:xfrm>
          <a:prstGeom prst="ellipse">
            <a:avLst/>
          </a:prstGeom>
          <a:solidFill>
            <a:schemeClr val="accent6">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cxnSp>
        <p:nvCxnSpPr>
          <p:cNvPr id="16" name="Straight Connector 15"/>
          <p:cNvCxnSpPr/>
          <p:nvPr userDrawn="1"/>
        </p:nvCxnSpPr>
        <p:spPr>
          <a:xfrm>
            <a:off x="1006476" y="1525604"/>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006476" y="2883620"/>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19"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850779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lt Title Slide 4">
    <p:spTree>
      <p:nvGrpSpPr>
        <p:cNvPr id="1" name=""/>
        <p:cNvGrpSpPr/>
        <p:nvPr/>
      </p:nvGrpSpPr>
      <p:grpSpPr>
        <a:xfrm>
          <a:off x="0" y="0"/>
          <a:ext cx="0" cy="0"/>
          <a:chOff x="0" y="0"/>
          <a:chExt cx="0" cy="0"/>
        </a:xfrm>
      </p:grpSpPr>
      <p:pic>
        <p:nvPicPr>
          <p:cNvPr id="11" name="Picture 2" descr="C:\Users\sbenjamin\Desktop\AS_FSA_281116_L2_21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3642" r="23540" b="13237"/>
          <a:stretch/>
        </p:blipFill>
        <p:spPr bwMode="auto">
          <a:xfrm>
            <a:off x="366483" y="333831"/>
            <a:ext cx="8402864" cy="617323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userDrawn="1"/>
        </p:nvSpPr>
        <p:spPr>
          <a:xfrm>
            <a:off x="658813" y="693651"/>
            <a:ext cx="2165350" cy="2887133"/>
          </a:xfrm>
          <a:prstGeom prst="ellipse">
            <a:avLst/>
          </a:prstGeom>
          <a:solidFill>
            <a:srgbClr val="79258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0"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21"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cxnSp>
        <p:nvCxnSpPr>
          <p:cNvPr id="23" name="Straight Connector 22"/>
          <p:cNvCxnSpPr/>
          <p:nvPr userDrawn="1"/>
        </p:nvCxnSpPr>
        <p:spPr>
          <a:xfrm>
            <a:off x="1006479" y="1533513"/>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006479" y="2889720"/>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0380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B0C8D8C6-6ACE-4BF2-9B21-EF915DD32D02}" type="datetime1">
              <a:rPr lang="en-US" altLang="en-US"/>
              <a:pPr/>
              <a:t>1/14/2021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979227-8DA4-4A5E-929B-72A2B375D62E}" type="slidenum">
              <a:rPr lang="en-US" altLang="en-US"/>
              <a:pPr/>
              <a:t>‹#›</a:t>
            </a:fld>
            <a:endParaRPr lang="en-US" altLang="en-US"/>
          </a:p>
        </p:txBody>
      </p:sp>
    </p:spTree>
    <p:extLst>
      <p:ext uri="{BB962C8B-B14F-4D97-AF65-F5344CB8AC3E}">
        <p14:creationId xmlns:p14="http://schemas.microsoft.com/office/powerpoint/2010/main" val="639460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0263" y="1822451"/>
            <a:ext cx="3433762" cy="3808415"/>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902201" y="1822451"/>
            <a:ext cx="3433762" cy="3808415"/>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705724F1-83F9-4C90-9564-577DD2230FBC}" type="datetime1">
              <a:rPr lang="en-US" altLang="en-US"/>
              <a:pPr/>
              <a:t>1/14/2021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BEAB512-B7E4-452C-9069-EEEA34EBB457}" type="slidenum">
              <a:rPr lang="en-US" altLang="en-US"/>
              <a:pPr/>
              <a:t>‹#›</a:t>
            </a:fld>
            <a:endParaRPr lang="en-US" altLang="en-US"/>
          </a:p>
        </p:txBody>
      </p:sp>
    </p:spTree>
    <p:extLst>
      <p:ext uri="{BB962C8B-B14F-4D97-AF65-F5344CB8AC3E}">
        <p14:creationId xmlns:p14="http://schemas.microsoft.com/office/powerpoint/2010/main" val="199505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30266" y="1587368"/>
            <a:ext cx="3433763" cy="63976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0266" y="2227131"/>
            <a:ext cx="3433763" cy="3403735"/>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918078" y="1587368"/>
            <a:ext cx="3417889" cy="63976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918078" y="2227131"/>
            <a:ext cx="3417889" cy="3403735"/>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9AE5092A-8F09-4706-9652-C7D0B5D28D8E}" type="datetime1">
              <a:rPr lang="en-US" altLang="en-US"/>
              <a:pPr/>
              <a:t>1/14/2021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901DC8A-5293-4C65-9521-574D32A87564}" type="slidenum">
              <a:rPr lang="en-US" altLang="en-US"/>
              <a:pPr/>
              <a:t>‹#›</a:t>
            </a:fld>
            <a:endParaRPr lang="en-US" altLang="en-US"/>
          </a:p>
        </p:txBody>
      </p:sp>
    </p:spTree>
    <p:extLst>
      <p:ext uri="{BB962C8B-B14F-4D97-AF65-F5344CB8AC3E}">
        <p14:creationId xmlns:p14="http://schemas.microsoft.com/office/powerpoint/2010/main" val="73371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t Title Slide 2">
    <p:spTree>
      <p:nvGrpSpPr>
        <p:cNvPr id="1" name=""/>
        <p:cNvGrpSpPr/>
        <p:nvPr/>
      </p:nvGrpSpPr>
      <p:grpSpPr>
        <a:xfrm>
          <a:off x="0" y="0"/>
          <a:ext cx="0" cy="0"/>
          <a:chOff x="0" y="0"/>
          <a:chExt cx="0" cy="0"/>
        </a:xfrm>
      </p:grpSpPr>
      <p:pic>
        <p:nvPicPr>
          <p:cNvPr id="17" name="Picture 3" descr="C:\Users\sbenjamin\Desktop\AS_FSA_050117_67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82" t="14039" r="11631" b="18482"/>
          <a:stretch/>
        </p:blipFill>
        <p:spPr bwMode="auto">
          <a:xfrm>
            <a:off x="370168" y="362859"/>
            <a:ext cx="8399183" cy="614421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
        <p:nvSpPr>
          <p:cNvPr id="11" name="Oval 10"/>
          <p:cNvSpPr/>
          <p:nvPr userDrawn="1"/>
        </p:nvSpPr>
        <p:spPr>
          <a:xfrm>
            <a:off x="658813" y="753123"/>
            <a:ext cx="2165350" cy="2887133"/>
          </a:xfrm>
          <a:prstGeom prst="ellipse">
            <a:avLst/>
          </a:prstGeom>
          <a:solidFill>
            <a:schemeClr val="accent2">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12"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cxnSp>
        <p:nvCxnSpPr>
          <p:cNvPr id="14" name="Straight Connector 13"/>
          <p:cNvCxnSpPr/>
          <p:nvPr userDrawn="1"/>
        </p:nvCxnSpPr>
        <p:spPr>
          <a:xfrm>
            <a:off x="1006476" y="1539907"/>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006476" y="2882489"/>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704475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D03C240-514D-4E4C-8A70-F6C15ADFC312}" type="datetime1">
              <a:rPr lang="en-US" altLang="en-US"/>
              <a:pPr/>
              <a:t>1/14/2021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D8B7077-B4E8-46E1-9952-2AC06DBDA505}" type="slidenum">
              <a:rPr lang="en-US" altLang="en-US"/>
              <a:pPr/>
              <a:t>‹#›</a:t>
            </a:fld>
            <a:endParaRPr lang="en-US" altLang="en-US"/>
          </a:p>
        </p:txBody>
      </p:sp>
    </p:spTree>
    <p:extLst>
      <p:ext uri="{BB962C8B-B14F-4D97-AF65-F5344CB8AC3E}">
        <p14:creationId xmlns:p14="http://schemas.microsoft.com/office/powerpoint/2010/main" val="3105924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E6BE334-D154-4668-A4E3-45BE81BE0072}" type="datetime1">
              <a:rPr lang="en-US" altLang="en-US"/>
              <a:pPr/>
              <a:t>1/14/2021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4237851-B30C-491F-A3FA-79915C52BF6A}" type="slidenum">
              <a:rPr lang="en-US" altLang="en-US"/>
              <a:pPr/>
              <a:t>‹#›</a:t>
            </a:fld>
            <a:endParaRPr lang="en-US" altLang="en-US"/>
          </a:p>
        </p:txBody>
      </p:sp>
    </p:spTree>
    <p:extLst>
      <p:ext uri="{BB962C8B-B14F-4D97-AF65-F5344CB8AC3E}">
        <p14:creationId xmlns:p14="http://schemas.microsoft.com/office/powerpoint/2010/main" val="1049234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249048"/>
            <a:ext cx="8432800" cy="6362265"/>
            <a:chOff x="355600" y="355599"/>
            <a:chExt cx="8432800" cy="4771699"/>
          </a:xfrm>
          <a:solidFill>
            <a:srgbClr val="00A3A9"/>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accent6"/>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716309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2">
    <p:bg>
      <p:bgPr>
        <a:solidFill>
          <a:srgbClr val="8DC8E8"/>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249048"/>
            <a:ext cx="8432800" cy="6362265"/>
            <a:chOff x="355600" y="355599"/>
            <a:chExt cx="8432800" cy="4771699"/>
          </a:xfrm>
          <a:solidFill>
            <a:srgbClr val="80B6E6"/>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bg2">
                    <a:lumMod val="50000"/>
                  </a:schemeClr>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21963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3">
    <p:bg>
      <p:bgPr>
        <a:solidFill>
          <a:srgbClr val="EF3340"/>
        </a:solidFill>
        <a:effectLst/>
      </p:bgPr>
    </p:bg>
    <p:spTree>
      <p:nvGrpSpPr>
        <p:cNvPr id="1" name=""/>
        <p:cNvGrpSpPr/>
        <p:nvPr/>
      </p:nvGrpSpPr>
      <p:grpSpPr>
        <a:xfrm>
          <a:off x="0" y="0"/>
          <a:ext cx="0" cy="0"/>
          <a:chOff x="0" y="0"/>
          <a:chExt cx="0" cy="0"/>
        </a:xfrm>
      </p:grpSpPr>
      <p:grpSp>
        <p:nvGrpSpPr>
          <p:cNvPr id="698" name="Group 697"/>
          <p:cNvGrpSpPr/>
          <p:nvPr userDrawn="1"/>
        </p:nvGrpSpPr>
        <p:grpSpPr>
          <a:xfrm>
            <a:off x="355600" y="177801"/>
            <a:ext cx="8432800" cy="6362265"/>
            <a:chOff x="355600" y="355599"/>
            <a:chExt cx="8432800" cy="4771699"/>
          </a:xfrm>
          <a:solidFill>
            <a:srgbClr val="D62143"/>
          </a:solidFill>
        </p:grpSpPr>
        <p:grpSp>
          <p:nvGrpSpPr>
            <p:cNvPr id="699" name="Group 698"/>
            <p:cNvGrpSpPr/>
            <p:nvPr/>
          </p:nvGrpSpPr>
          <p:grpSpPr>
            <a:xfrm>
              <a:off x="355600" y="355599"/>
              <a:ext cx="8432800" cy="281093"/>
              <a:chOff x="355600" y="355600"/>
              <a:chExt cx="8382000" cy="279400"/>
            </a:xfrm>
            <a:grpFill/>
          </p:grpSpPr>
          <p:sp>
            <p:nvSpPr>
              <p:cNvPr id="1351" name="Oval 13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2" name="Oval 13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3" name="Oval 13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4" name="Oval 13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5" name="Oval 13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6" name="Oval 13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7" name="Oval 13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8" name="Oval 13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9" name="Oval 13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0" name="Oval 13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1" name="Oval 13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2" name="Oval 13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3" name="Oval 13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4" name="Oval 13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5" name="Oval 13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6" name="Oval 13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7" name="Oval 13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8" name="Oval 13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69" name="Oval 13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0" name="Oval 13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1" name="Oval 13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2" name="Oval 13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3" name="Oval 13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4" name="Oval 13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5" name="Oval 13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6" name="Oval 13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7" name="Oval 13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8" name="Oval 13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79" name="Oval 13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80" name="Oval 13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0" name="Group 699"/>
            <p:cNvGrpSpPr/>
            <p:nvPr/>
          </p:nvGrpSpPr>
          <p:grpSpPr>
            <a:xfrm>
              <a:off x="355600" y="636692"/>
              <a:ext cx="8432800" cy="281093"/>
              <a:chOff x="355600" y="355600"/>
              <a:chExt cx="8382000" cy="279400"/>
            </a:xfrm>
            <a:grpFill/>
          </p:grpSpPr>
          <p:sp>
            <p:nvSpPr>
              <p:cNvPr id="1321" name="Oval 13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2" name="Oval 13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3" name="Oval 13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4" name="Oval 13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5" name="Oval 13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6" name="Oval 13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7" name="Oval 13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8" name="Oval 13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9" name="Oval 13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0" name="Oval 13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1" name="Oval 13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2" name="Oval 13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3" name="Oval 13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4" name="Oval 13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5" name="Oval 13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6" name="Oval 13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7" name="Oval 13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8" name="Oval 13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39" name="Oval 13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0" name="Oval 13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1" name="Oval 13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2" name="Oval 13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3" name="Oval 13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4" name="Oval 13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5" name="Oval 13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6" name="Oval 13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7" name="Oval 13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8" name="Oval 13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49" name="Oval 13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50" name="Oval 13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1" name="Group 700"/>
            <p:cNvGrpSpPr/>
            <p:nvPr/>
          </p:nvGrpSpPr>
          <p:grpSpPr>
            <a:xfrm>
              <a:off x="355600" y="917785"/>
              <a:ext cx="8432800" cy="281093"/>
              <a:chOff x="355600" y="355600"/>
              <a:chExt cx="8382000" cy="279400"/>
            </a:xfrm>
            <a:grpFill/>
          </p:grpSpPr>
          <p:sp>
            <p:nvSpPr>
              <p:cNvPr id="1291" name="Oval 12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2" name="Oval 12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3" name="Oval 12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4" name="Oval 12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5" name="Oval 12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6" name="Oval 12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7" name="Oval 12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8" name="Oval 12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9" name="Oval 12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0" name="Oval 12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1" name="Oval 13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2" name="Oval 13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3" name="Oval 13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4" name="Oval 13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5" name="Oval 13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6" name="Oval 13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7" name="Oval 13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8" name="Oval 13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09" name="Oval 13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0" name="Oval 13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1" name="Oval 13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2" name="Oval 13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3" name="Oval 13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4" name="Oval 13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5" name="Oval 13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6" name="Oval 13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7" name="Oval 13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8" name="Oval 13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19" name="Oval 13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320" name="Oval 13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2" name="Group 701"/>
            <p:cNvGrpSpPr/>
            <p:nvPr/>
          </p:nvGrpSpPr>
          <p:grpSpPr>
            <a:xfrm>
              <a:off x="355600" y="1198878"/>
              <a:ext cx="8432800" cy="281093"/>
              <a:chOff x="355600" y="355600"/>
              <a:chExt cx="8382000" cy="279400"/>
            </a:xfrm>
            <a:grpFill/>
          </p:grpSpPr>
          <p:sp>
            <p:nvSpPr>
              <p:cNvPr id="1261" name="Oval 12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2" name="Oval 12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3" name="Oval 12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4" name="Oval 12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5" name="Oval 12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6" name="Oval 12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7" name="Oval 12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8" name="Oval 12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9" name="Oval 12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0" name="Oval 12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1" name="Oval 12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2" name="Oval 12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3" name="Oval 12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4" name="Oval 12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5" name="Oval 12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6" name="Oval 12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7" name="Oval 12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8" name="Oval 12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79" name="Oval 12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0" name="Oval 12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1" name="Oval 12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2" name="Oval 12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3" name="Oval 12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4" name="Oval 12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5" name="Oval 12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6" name="Oval 12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7" name="Oval 12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8" name="Oval 12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89" name="Oval 12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90" name="Oval 12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3" name="Group 702"/>
            <p:cNvGrpSpPr/>
            <p:nvPr/>
          </p:nvGrpSpPr>
          <p:grpSpPr>
            <a:xfrm>
              <a:off x="355600" y="1479971"/>
              <a:ext cx="8432800" cy="281093"/>
              <a:chOff x="355600" y="355600"/>
              <a:chExt cx="8382000" cy="279400"/>
            </a:xfrm>
            <a:grpFill/>
          </p:grpSpPr>
          <p:sp>
            <p:nvSpPr>
              <p:cNvPr id="1231" name="Oval 12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2" name="Oval 12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3" name="Oval 12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4" name="Oval 12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5" name="Oval 12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6" name="Oval 12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7" name="Oval 12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8" name="Oval 12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9" name="Oval 12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0" name="Oval 12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1" name="Oval 12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2" name="Oval 12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3" name="Oval 12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4" name="Oval 12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5" name="Oval 12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6" name="Oval 12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7" name="Oval 12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8" name="Oval 12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49" name="Oval 12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0" name="Oval 12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1" name="Oval 12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2" name="Oval 12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3" name="Oval 12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4" name="Oval 12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5" name="Oval 12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6" name="Oval 12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7" name="Oval 12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8" name="Oval 12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59" name="Oval 12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60" name="Oval 12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4" name="Group 703"/>
            <p:cNvGrpSpPr/>
            <p:nvPr/>
          </p:nvGrpSpPr>
          <p:grpSpPr>
            <a:xfrm>
              <a:off x="355600" y="1761064"/>
              <a:ext cx="8432800" cy="281093"/>
              <a:chOff x="355600" y="355600"/>
              <a:chExt cx="8382000" cy="279400"/>
            </a:xfrm>
            <a:grpFill/>
          </p:grpSpPr>
          <p:sp>
            <p:nvSpPr>
              <p:cNvPr id="1201" name="Oval 12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2" name="Oval 12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3" name="Oval 12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4" name="Oval 12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5" name="Oval 12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6" name="Oval 12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7" name="Oval 12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8" name="Oval 12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9" name="Oval 12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0" name="Oval 12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1" name="Oval 12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2" name="Oval 12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3" name="Oval 12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4" name="Oval 12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5" name="Oval 12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6" name="Oval 12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7" name="Oval 12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8" name="Oval 12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19" name="Oval 12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0" name="Oval 12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1" name="Oval 12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2" name="Oval 12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3" name="Oval 12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4" name="Oval 12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5" name="Oval 12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6" name="Oval 12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7" name="Oval 12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8" name="Oval 12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29" name="Oval 12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30" name="Oval 12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5" name="Group 704"/>
            <p:cNvGrpSpPr/>
            <p:nvPr/>
          </p:nvGrpSpPr>
          <p:grpSpPr>
            <a:xfrm>
              <a:off x="355600" y="2042157"/>
              <a:ext cx="8432800" cy="281093"/>
              <a:chOff x="355600" y="355600"/>
              <a:chExt cx="8382000" cy="279400"/>
            </a:xfrm>
            <a:grpFill/>
          </p:grpSpPr>
          <p:sp>
            <p:nvSpPr>
              <p:cNvPr id="1171" name="Oval 11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2" name="Oval 11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3" name="Oval 11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4" name="Oval 11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5" name="Oval 11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6" name="Oval 11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7" name="Oval 11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8" name="Oval 11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9" name="Oval 11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0" name="Oval 11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1" name="Oval 11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2" name="Oval 11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3" name="Oval 11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4" name="Oval 11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5" name="Oval 11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6" name="Oval 11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7" name="Oval 11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8" name="Oval 11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89" name="Oval 11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0" name="Oval 11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1" name="Oval 11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2" name="Oval 11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3" name="Oval 11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4" name="Oval 11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5" name="Oval 11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6" name="Oval 11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7" name="Oval 11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8" name="Oval 11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99" name="Oval 11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200" name="Oval 11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6" name="Group 705"/>
            <p:cNvGrpSpPr/>
            <p:nvPr/>
          </p:nvGrpSpPr>
          <p:grpSpPr>
            <a:xfrm>
              <a:off x="355600" y="2323250"/>
              <a:ext cx="8432800" cy="281093"/>
              <a:chOff x="355600" y="355600"/>
              <a:chExt cx="8382000" cy="279400"/>
            </a:xfrm>
            <a:grpFill/>
          </p:grpSpPr>
          <p:sp>
            <p:nvSpPr>
              <p:cNvPr id="1141" name="Oval 114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2" name="Oval 114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3" name="Oval 114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4" name="Oval 114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5" name="Oval 114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6" name="Oval 114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7" name="Oval 114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8" name="Oval 114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9" name="Oval 114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0" name="Oval 114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1" name="Oval 115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2" name="Oval 115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3" name="Oval 115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4" name="Oval 115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5" name="Oval 115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6" name="Oval 115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7" name="Oval 115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8" name="Oval 115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59" name="Oval 115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0" name="Oval 115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1" name="Oval 116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2" name="Oval 116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3" name="Oval 116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4" name="Oval 116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5" name="Oval 116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6" name="Oval 116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7" name="Oval 116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8" name="Oval 116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69" name="Oval 116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70" name="Oval 116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7" name="Group 706"/>
            <p:cNvGrpSpPr/>
            <p:nvPr/>
          </p:nvGrpSpPr>
          <p:grpSpPr>
            <a:xfrm>
              <a:off x="355600" y="2597461"/>
              <a:ext cx="8432800" cy="281093"/>
              <a:chOff x="355600" y="355600"/>
              <a:chExt cx="8382000" cy="279400"/>
            </a:xfrm>
            <a:grpFill/>
          </p:grpSpPr>
          <p:sp>
            <p:nvSpPr>
              <p:cNvPr id="1111" name="Oval 111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2" name="Oval 111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3" name="Oval 111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4" name="Oval 111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5" name="Oval 111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6" name="Oval 111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7" name="Oval 111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8" name="Oval 111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9" name="Oval 111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0" name="Oval 111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1" name="Oval 112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2" name="Oval 112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3" name="Oval 112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4" name="Oval 112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5" name="Oval 112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6" name="Oval 112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7" name="Oval 112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8" name="Oval 112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29" name="Oval 112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0" name="Oval 112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1" name="Oval 113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2" name="Oval 113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3" name="Oval 113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4" name="Oval 113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5" name="Oval 113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6" name="Oval 113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7" name="Oval 113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8" name="Oval 113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39" name="Oval 113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40" name="Oval 113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8" name="Group 707"/>
            <p:cNvGrpSpPr/>
            <p:nvPr/>
          </p:nvGrpSpPr>
          <p:grpSpPr>
            <a:xfrm>
              <a:off x="355600" y="2878554"/>
              <a:ext cx="8432800" cy="281093"/>
              <a:chOff x="355600" y="355600"/>
              <a:chExt cx="8382000" cy="279400"/>
            </a:xfrm>
            <a:grpFill/>
          </p:grpSpPr>
          <p:sp>
            <p:nvSpPr>
              <p:cNvPr id="1081" name="Oval 108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2" name="Oval 108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3" name="Oval 108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4" name="Oval 108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5" name="Oval 108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6" name="Oval 108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7" name="Oval 108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8" name="Oval 108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9" name="Oval 108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0" name="Oval 108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1" name="Oval 109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2" name="Oval 109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3" name="Oval 109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4" name="Oval 109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5" name="Oval 109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6" name="Oval 109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7" name="Oval 109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8" name="Oval 109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99" name="Oval 109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0" name="Oval 109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1" name="Oval 110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2" name="Oval 110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3" name="Oval 110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4" name="Oval 110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5" name="Oval 110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6" name="Oval 110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7" name="Oval 110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8" name="Oval 110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09" name="Oval 110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110" name="Oval 110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09" name="Group 708"/>
            <p:cNvGrpSpPr/>
            <p:nvPr/>
          </p:nvGrpSpPr>
          <p:grpSpPr>
            <a:xfrm>
              <a:off x="355600" y="3159647"/>
              <a:ext cx="8432800" cy="281093"/>
              <a:chOff x="355600" y="355600"/>
              <a:chExt cx="8382000" cy="279400"/>
            </a:xfrm>
            <a:grpFill/>
          </p:grpSpPr>
          <p:sp>
            <p:nvSpPr>
              <p:cNvPr id="1051" name="Oval 105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2" name="Oval 105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3" name="Oval 105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4" name="Oval 105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5" name="Oval 105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6" name="Oval 105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7" name="Oval 105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8" name="Oval 105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9" name="Oval 105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0" name="Oval 105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1" name="Oval 106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2" name="Oval 106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3" name="Oval 106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4" name="Oval 106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5" name="Oval 106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6" name="Oval 106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7" name="Oval 106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8" name="Oval 106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69" name="Oval 106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0" name="Oval 106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1" name="Oval 107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2" name="Oval 107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3" name="Oval 107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4" name="Oval 107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5" name="Oval 107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6" name="Oval 107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7" name="Oval 107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8" name="Oval 107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79" name="Oval 107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80" name="Oval 107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0" name="Group 709"/>
            <p:cNvGrpSpPr/>
            <p:nvPr/>
          </p:nvGrpSpPr>
          <p:grpSpPr>
            <a:xfrm>
              <a:off x="355600" y="3440740"/>
              <a:ext cx="8432800" cy="281093"/>
              <a:chOff x="355600" y="355600"/>
              <a:chExt cx="8382000" cy="279400"/>
            </a:xfrm>
            <a:grpFill/>
          </p:grpSpPr>
          <p:sp>
            <p:nvSpPr>
              <p:cNvPr id="1021" name="Oval 102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2" name="Oval 102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3" name="Oval 102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4" name="Oval 102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5" name="Oval 102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6" name="Oval 102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7" name="Oval 102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8" name="Oval 102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9" name="Oval 102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0" name="Oval 102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1" name="Oval 103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2" name="Oval 103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3" name="Oval 103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4" name="Oval 103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5" name="Oval 103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6" name="Oval 103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7" name="Oval 103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8" name="Oval 103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39" name="Oval 103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0" name="Oval 103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1" name="Oval 104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2" name="Oval 104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3" name="Oval 104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4" name="Oval 104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5" name="Oval 104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6" name="Oval 104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7" name="Oval 104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8" name="Oval 104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49" name="Oval 104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50" name="Oval 104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1" name="Group 710"/>
            <p:cNvGrpSpPr/>
            <p:nvPr/>
          </p:nvGrpSpPr>
          <p:grpSpPr>
            <a:xfrm>
              <a:off x="355600" y="3721833"/>
              <a:ext cx="8432800" cy="281093"/>
              <a:chOff x="355600" y="355600"/>
              <a:chExt cx="8382000" cy="279400"/>
            </a:xfrm>
            <a:grpFill/>
          </p:grpSpPr>
          <p:sp>
            <p:nvSpPr>
              <p:cNvPr id="991" name="Oval 99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2" name="Oval 99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3" name="Oval 99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4" name="Oval 99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5" name="Oval 99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6" name="Oval 99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7" name="Oval 99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8" name="Oval 99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9" name="Oval 99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0" name="Oval 99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1" name="Oval 100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2" name="Oval 100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3" name="Oval 100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4" name="Oval 100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5" name="Oval 100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6" name="Oval 100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7" name="Oval 100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8" name="Oval 100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09" name="Oval 100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0" name="Oval 100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1" name="Oval 101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2" name="Oval 101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3" name="Oval 101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4" name="Oval 101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5" name="Oval 101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6" name="Oval 101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7" name="Oval 101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8" name="Oval 101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19" name="Oval 101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1020" name="Oval 101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2" name="Group 711"/>
            <p:cNvGrpSpPr/>
            <p:nvPr/>
          </p:nvGrpSpPr>
          <p:grpSpPr>
            <a:xfrm>
              <a:off x="355600" y="4002926"/>
              <a:ext cx="8432800" cy="281093"/>
              <a:chOff x="355600" y="355600"/>
              <a:chExt cx="8382000" cy="279400"/>
            </a:xfrm>
            <a:grpFill/>
          </p:grpSpPr>
          <p:sp>
            <p:nvSpPr>
              <p:cNvPr id="961" name="Oval 96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2" name="Oval 96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3" name="Oval 96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4" name="Oval 96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5" name="Oval 96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6" name="Oval 96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7" name="Oval 96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8" name="Oval 96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9" name="Oval 96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0" name="Oval 96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1" name="Oval 97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2" name="Oval 97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3" name="Oval 97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4" name="Oval 97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5" name="Oval 97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6" name="Oval 97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7" name="Oval 97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8" name="Oval 97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79" name="Oval 97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0" name="Oval 97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1" name="Oval 98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2" name="Oval 98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3" name="Oval 98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4" name="Oval 98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5" name="Oval 98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6" name="Oval 98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7" name="Oval 98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8" name="Oval 98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89" name="Oval 98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90" name="Oval 98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3" name="Group 712"/>
            <p:cNvGrpSpPr/>
            <p:nvPr/>
          </p:nvGrpSpPr>
          <p:grpSpPr>
            <a:xfrm>
              <a:off x="355600" y="4284019"/>
              <a:ext cx="8432800" cy="281093"/>
              <a:chOff x="355600" y="355600"/>
              <a:chExt cx="8382000" cy="279400"/>
            </a:xfrm>
            <a:grpFill/>
          </p:grpSpPr>
          <p:sp>
            <p:nvSpPr>
              <p:cNvPr id="931" name="Oval 93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2" name="Oval 93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3" name="Oval 93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4" name="Oval 93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5" name="Oval 93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6" name="Oval 93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7" name="Oval 93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8" name="Oval 93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9" name="Oval 93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0" name="Oval 93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1" name="Oval 94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2" name="Oval 94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3" name="Oval 94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4" name="Oval 94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5" name="Oval 94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6" name="Oval 94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7" name="Oval 94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8" name="Oval 94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49" name="Oval 94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0" name="Oval 94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1" name="Oval 95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2" name="Oval 95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3" name="Oval 95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4" name="Oval 95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5" name="Oval 95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6" name="Oval 95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7" name="Oval 95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8" name="Oval 95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59" name="Oval 95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60" name="Oval 95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4" name="Group 713"/>
            <p:cNvGrpSpPr/>
            <p:nvPr/>
          </p:nvGrpSpPr>
          <p:grpSpPr>
            <a:xfrm>
              <a:off x="355600" y="4565112"/>
              <a:ext cx="8432800" cy="281093"/>
              <a:chOff x="355600" y="355600"/>
              <a:chExt cx="8382000" cy="279400"/>
            </a:xfrm>
            <a:grpFill/>
          </p:grpSpPr>
          <p:sp>
            <p:nvSpPr>
              <p:cNvPr id="901" name="Oval 90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2" name="Oval 90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3" name="Oval 90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4" name="Oval 90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5" name="Oval 90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6" name="Oval 90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7" name="Oval 90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8" name="Oval 90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9" name="Oval 90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0" name="Oval 90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1" name="Oval 91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2" name="Oval 91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3" name="Oval 91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4" name="Oval 91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5" name="Oval 91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6" name="Oval 91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7" name="Oval 91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8" name="Oval 91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19" name="Oval 91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0" name="Oval 91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1" name="Oval 92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2" name="Oval 92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3" name="Oval 92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4" name="Oval 92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5" name="Oval 92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6" name="Oval 92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7" name="Oval 92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8" name="Oval 92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29" name="Oval 92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30" name="Oval 92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nvGrpSpPr>
            <p:cNvPr id="715" name="Group 714"/>
            <p:cNvGrpSpPr/>
            <p:nvPr/>
          </p:nvGrpSpPr>
          <p:grpSpPr>
            <a:xfrm>
              <a:off x="355600" y="4846205"/>
              <a:ext cx="8432800" cy="281093"/>
              <a:chOff x="355600" y="355600"/>
              <a:chExt cx="8382000" cy="279400"/>
            </a:xfrm>
            <a:grpFill/>
          </p:grpSpPr>
          <p:sp>
            <p:nvSpPr>
              <p:cNvPr id="871" name="Oval 870"/>
              <p:cNvSpPr/>
              <p:nvPr/>
            </p:nvSpPr>
            <p:spPr>
              <a:xfrm>
                <a:off x="355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2" name="Oval 871"/>
              <p:cNvSpPr/>
              <p:nvPr/>
            </p:nvSpPr>
            <p:spPr>
              <a:xfrm>
                <a:off x="635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3" name="Oval 872"/>
              <p:cNvSpPr/>
              <p:nvPr/>
            </p:nvSpPr>
            <p:spPr>
              <a:xfrm>
                <a:off x="914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4" name="Oval 873"/>
              <p:cNvSpPr/>
              <p:nvPr/>
            </p:nvSpPr>
            <p:spPr>
              <a:xfrm>
                <a:off x="1193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5" name="Oval 874"/>
              <p:cNvSpPr/>
              <p:nvPr/>
            </p:nvSpPr>
            <p:spPr>
              <a:xfrm>
                <a:off x="1473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6" name="Oval 875"/>
              <p:cNvSpPr/>
              <p:nvPr/>
            </p:nvSpPr>
            <p:spPr>
              <a:xfrm>
                <a:off x="1752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7" name="Oval 876"/>
              <p:cNvSpPr/>
              <p:nvPr/>
            </p:nvSpPr>
            <p:spPr>
              <a:xfrm>
                <a:off x="2032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8" name="Oval 877"/>
              <p:cNvSpPr/>
              <p:nvPr/>
            </p:nvSpPr>
            <p:spPr>
              <a:xfrm>
                <a:off x="2311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79" name="Oval 878"/>
              <p:cNvSpPr/>
              <p:nvPr/>
            </p:nvSpPr>
            <p:spPr>
              <a:xfrm>
                <a:off x="2590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0" name="Oval 879"/>
              <p:cNvSpPr/>
              <p:nvPr/>
            </p:nvSpPr>
            <p:spPr>
              <a:xfrm>
                <a:off x="2870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1" name="Oval 880"/>
              <p:cNvSpPr/>
              <p:nvPr/>
            </p:nvSpPr>
            <p:spPr>
              <a:xfrm>
                <a:off x="3149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2" name="Oval 881"/>
              <p:cNvSpPr/>
              <p:nvPr/>
            </p:nvSpPr>
            <p:spPr>
              <a:xfrm>
                <a:off x="3429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3" name="Oval 882"/>
              <p:cNvSpPr/>
              <p:nvPr/>
            </p:nvSpPr>
            <p:spPr>
              <a:xfrm>
                <a:off x="3708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4" name="Oval 883"/>
              <p:cNvSpPr/>
              <p:nvPr/>
            </p:nvSpPr>
            <p:spPr>
              <a:xfrm>
                <a:off x="3987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5" name="Oval 884"/>
              <p:cNvSpPr/>
              <p:nvPr/>
            </p:nvSpPr>
            <p:spPr>
              <a:xfrm>
                <a:off x="4267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6" name="Oval 885"/>
              <p:cNvSpPr/>
              <p:nvPr/>
            </p:nvSpPr>
            <p:spPr>
              <a:xfrm>
                <a:off x="4546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7" name="Oval 886"/>
              <p:cNvSpPr/>
              <p:nvPr/>
            </p:nvSpPr>
            <p:spPr>
              <a:xfrm>
                <a:off x="4826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8" name="Oval 887"/>
              <p:cNvSpPr/>
              <p:nvPr/>
            </p:nvSpPr>
            <p:spPr>
              <a:xfrm>
                <a:off x="5105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89" name="Oval 888"/>
              <p:cNvSpPr/>
              <p:nvPr/>
            </p:nvSpPr>
            <p:spPr>
              <a:xfrm>
                <a:off x="5384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0" name="Oval 889"/>
              <p:cNvSpPr/>
              <p:nvPr/>
            </p:nvSpPr>
            <p:spPr>
              <a:xfrm>
                <a:off x="5664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1" name="Oval 890"/>
              <p:cNvSpPr/>
              <p:nvPr/>
            </p:nvSpPr>
            <p:spPr>
              <a:xfrm>
                <a:off x="5943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2" name="Oval 891"/>
              <p:cNvSpPr/>
              <p:nvPr/>
            </p:nvSpPr>
            <p:spPr>
              <a:xfrm>
                <a:off x="6223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3" name="Oval 892"/>
              <p:cNvSpPr/>
              <p:nvPr/>
            </p:nvSpPr>
            <p:spPr>
              <a:xfrm>
                <a:off x="6502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4" name="Oval 893"/>
              <p:cNvSpPr/>
              <p:nvPr/>
            </p:nvSpPr>
            <p:spPr>
              <a:xfrm>
                <a:off x="6781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5" name="Oval 894"/>
              <p:cNvSpPr/>
              <p:nvPr/>
            </p:nvSpPr>
            <p:spPr>
              <a:xfrm>
                <a:off x="7061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6" name="Oval 895"/>
              <p:cNvSpPr/>
              <p:nvPr/>
            </p:nvSpPr>
            <p:spPr>
              <a:xfrm>
                <a:off x="73406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7" name="Oval 896"/>
              <p:cNvSpPr/>
              <p:nvPr/>
            </p:nvSpPr>
            <p:spPr>
              <a:xfrm>
                <a:off x="76200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8" name="Oval 897"/>
              <p:cNvSpPr/>
              <p:nvPr/>
            </p:nvSpPr>
            <p:spPr>
              <a:xfrm>
                <a:off x="78994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899" name="Oval 898"/>
              <p:cNvSpPr/>
              <p:nvPr/>
            </p:nvSpPr>
            <p:spPr>
              <a:xfrm>
                <a:off x="81788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sp>
            <p:nvSpPr>
              <p:cNvPr id="900" name="Oval 899"/>
              <p:cNvSpPr/>
              <p:nvPr/>
            </p:nvSpPr>
            <p:spPr>
              <a:xfrm>
                <a:off x="8458200" y="355600"/>
                <a:ext cx="279400" cy="2794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00B2A9"/>
                  </a:solidFill>
                </a:endParaRPr>
              </a:p>
            </p:txBody>
          </p:sp>
        </p:grpSp>
      </p:grpSp>
      <p:grpSp>
        <p:nvGrpSpPr>
          <p:cNvPr id="2756" name="Group 696"/>
          <p:cNvGrpSpPr>
            <a:grpSpLocks/>
          </p:cNvGrpSpPr>
          <p:nvPr userDrawn="1"/>
        </p:nvGrpSpPr>
        <p:grpSpPr bwMode="auto">
          <a:xfrm>
            <a:off x="0" y="0"/>
            <a:ext cx="9144000" cy="6858000"/>
            <a:chOff x="0" y="0"/>
            <a:chExt cx="9144000" cy="6858000"/>
          </a:xfrm>
        </p:grpSpPr>
        <p:sp>
          <p:nvSpPr>
            <p:cNvPr id="2757" name="Rectangle 2756"/>
            <p:cNvSpPr/>
            <p:nvPr/>
          </p:nvSpPr>
          <p:spPr>
            <a:xfrm>
              <a:off x="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8" name="Rectangle 2757"/>
            <p:cNvSpPr/>
            <p:nvPr/>
          </p:nvSpPr>
          <p:spPr>
            <a:xfrm>
              <a:off x="8788400" y="0"/>
              <a:ext cx="355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59" name="Rectangle 2758"/>
            <p:cNvSpPr/>
            <p:nvPr/>
          </p:nvSpPr>
          <p:spPr>
            <a:xfrm rot="5400000">
              <a:off x="4394200" y="-4394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760" name="Rectangle 2759"/>
            <p:cNvSpPr/>
            <p:nvPr/>
          </p:nvSpPr>
          <p:spPr>
            <a:xfrm rot="5400000">
              <a:off x="4394200" y="2108200"/>
              <a:ext cx="355600" cy="9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grpSp>
      <p:sp>
        <p:nvSpPr>
          <p:cNvPr id="12"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13"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14"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pic>
        <p:nvPicPr>
          <p:cNvPr id="1381"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8717" y="668734"/>
            <a:ext cx="4175559" cy="55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 name="Title 1"/>
          <p:cNvSpPr>
            <a:spLocks noGrp="1"/>
          </p:cNvSpPr>
          <p:nvPr>
            <p:ph type="title"/>
          </p:nvPr>
        </p:nvSpPr>
        <p:spPr>
          <a:xfrm>
            <a:off x="2594086" y="2335093"/>
            <a:ext cx="3944589" cy="1367404"/>
          </a:xfrm>
          <a:noFill/>
        </p:spPr>
        <p:txBody>
          <a:bodyPr tIns="36000" anchor="ctr" anchorCtr="0"/>
          <a:lstStyle>
            <a:lvl1pPr algn="ctr">
              <a:defRPr sz="2400" b="1" cap="all">
                <a:solidFill>
                  <a:schemeClr val="accent2">
                    <a:lumMod val="75000"/>
                  </a:schemeClr>
                </a:solidFill>
              </a:defRPr>
            </a:lvl1pPr>
          </a:lstStyle>
          <a:p>
            <a:r>
              <a:rPr lang="en-GB"/>
              <a:t>Click to edit Master title style</a:t>
            </a:r>
            <a:endParaRPr lang="en-US"/>
          </a:p>
        </p:txBody>
      </p:sp>
      <p:cxnSp>
        <p:nvCxnSpPr>
          <p:cNvPr id="1383" name="Straight Connector 1382"/>
          <p:cNvCxnSpPr/>
          <p:nvPr userDrawn="1"/>
        </p:nvCxnSpPr>
        <p:spPr>
          <a:xfrm>
            <a:off x="3894115" y="2045148"/>
            <a:ext cx="1300837" cy="1"/>
          </a:xfrm>
          <a:prstGeom prst="line">
            <a:avLst/>
          </a:prstGeom>
          <a:ln w="50800" cap="rnd" cmpd="sng">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userDrawn="1"/>
        </p:nvCxnSpPr>
        <p:spPr>
          <a:xfrm>
            <a:off x="3894115" y="3702498"/>
            <a:ext cx="1300837" cy="1"/>
          </a:xfrm>
          <a:prstGeom prst="line">
            <a:avLst/>
          </a:prstGeom>
          <a:ln w="50800" cap="rnd" cmpd="sng">
            <a:solidFill>
              <a:schemeClr val="accent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385" name="Text Placeholder 2"/>
          <p:cNvSpPr>
            <a:spLocks noGrp="1"/>
          </p:cNvSpPr>
          <p:nvPr>
            <p:ph type="body" idx="1"/>
          </p:nvPr>
        </p:nvSpPr>
        <p:spPr>
          <a:xfrm>
            <a:off x="2594085" y="3905389"/>
            <a:ext cx="3944589" cy="95685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743261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Background_7.gif">
            <a:extLst>
              <a:ext uri="{FF2B5EF4-FFF2-40B4-BE49-F238E27FC236}">
                <a16:creationId xmlns:a16="http://schemas.microsoft.com/office/drawing/2014/main" xmlns="" id="{EB53BAB0-D204-4164-9944-D7566DC084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255" y="-8637"/>
            <a:ext cx="9190372" cy="68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315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47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44148"/>
            <a:fld id="{84D6CF92-495B-46B3-9C01-0D2147D7975A}" type="datetimeFigureOut">
              <a:rPr lang="en-GB" smtClean="0">
                <a:solidFill>
                  <a:prstClr val="black">
                    <a:tint val="75000"/>
                  </a:prstClr>
                </a:solidFill>
                <a:latin typeface="Arial" panose="020B0604020202020204" pitchFamily="34" charset="0"/>
                <a:ea typeface="ＭＳ Ｐゴシック" panose="020B0600070205080204" pitchFamily="34" charset="-128"/>
              </a:rPr>
              <a:pPr defTabSz="544148"/>
              <a:t>14/01/2021</a:t>
            </a:fld>
            <a:endParaRPr lang="en-GB">
              <a:solidFill>
                <a:prstClr val="black">
                  <a:tint val="75000"/>
                </a:prstClr>
              </a:solidFill>
              <a:latin typeface="Arial" panose="020B0604020202020204" pitchFamily="34" charset="0"/>
              <a:ea typeface="ＭＳ Ｐゴシック" panose="020B0600070205080204" pitchFamily="34" charset="-128"/>
            </a:endParaRPr>
          </a:p>
        </p:txBody>
      </p:sp>
      <p:sp>
        <p:nvSpPr>
          <p:cNvPr id="5" name="Footer Placeholder 4"/>
          <p:cNvSpPr>
            <a:spLocks noGrp="1"/>
          </p:cNvSpPr>
          <p:nvPr>
            <p:ph type="ftr" sz="quarter" idx="11"/>
          </p:nvPr>
        </p:nvSpPr>
        <p:spPr/>
        <p:txBody>
          <a:bodyPr/>
          <a:lstStyle/>
          <a:p>
            <a:pPr defTabSz="544148"/>
            <a:endParaRPr lang="en-GB">
              <a:solidFill>
                <a:prstClr val="black">
                  <a:tint val="75000"/>
                </a:prstClr>
              </a:solidFill>
              <a:latin typeface="Arial" panose="020B0604020202020204" pitchFamily="34" charset="0"/>
              <a:ea typeface="ＭＳ Ｐゴシック" panose="020B0600070205080204" pitchFamily="34" charset="-128"/>
            </a:endParaRPr>
          </a:p>
        </p:txBody>
      </p:sp>
      <p:sp>
        <p:nvSpPr>
          <p:cNvPr id="6" name="Slide Number Placeholder 5"/>
          <p:cNvSpPr>
            <a:spLocks noGrp="1"/>
          </p:cNvSpPr>
          <p:nvPr>
            <p:ph type="sldNum" sz="quarter" idx="12"/>
          </p:nvPr>
        </p:nvSpPr>
        <p:spPr/>
        <p:txBody>
          <a:bodyPr/>
          <a:lstStyle/>
          <a:p>
            <a:pPr defTabSz="544148"/>
            <a:fld id="{DB0B8339-E8F7-474F-B875-D2A0A9661DBA}" type="slidenum">
              <a:rPr lang="en-GB" smtClean="0">
                <a:solidFill>
                  <a:prstClr val="black">
                    <a:tint val="75000"/>
                  </a:prstClr>
                </a:solidFill>
                <a:latin typeface="Arial" panose="020B0604020202020204" pitchFamily="34" charset="0"/>
                <a:ea typeface="ＭＳ Ｐゴシック" panose="020B0600070205080204" pitchFamily="34" charset="-128"/>
              </a:rPr>
              <a:pPr defTabSz="544148"/>
              <a:t>‹#›</a:t>
            </a:fld>
            <a:endParaRPr lang="en-GB">
              <a:solidFill>
                <a:prstClr val="black">
                  <a:tint val="75000"/>
                </a:prstClr>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41704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44148"/>
            <a:fld id="{84D6CF92-495B-46B3-9C01-0D2147D7975A}" type="datetimeFigureOut">
              <a:rPr lang="en-GB" smtClean="0">
                <a:solidFill>
                  <a:prstClr val="black">
                    <a:tint val="75000"/>
                  </a:prstClr>
                </a:solidFill>
                <a:latin typeface="Arial" panose="020B0604020202020204" pitchFamily="34" charset="0"/>
                <a:ea typeface="ＭＳ Ｐゴシック" panose="020B0600070205080204" pitchFamily="34" charset="-128"/>
              </a:rPr>
              <a:pPr defTabSz="544148"/>
              <a:t>14/01/2021</a:t>
            </a:fld>
            <a:endParaRPr lang="en-GB">
              <a:solidFill>
                <a:prstClr val="black">
                  <a:tint val="75000"/>
                </a:prstClr>
              </a:solidFill>
              <a:latin typeface="Arial" panose="020B0604020202020204" pitchFamily="34" charset="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pPr defTabSz="544148"/>
            <a:endParaRPr lang="en-GB">
              <a:solidFill>
                <a:prstClr val="black">
                  <a:tint val="75000"/>
                </a:prstClr>
              </a:solidFill>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2"/>
          </p:nvPr>
        </p:nvSpPr>
        <p:spPr/>
        <p:txBody>
          <a:bodyPr/>
          <a:lstStyle/>
          <a:p>
            <a:pPr defTabSz="544148"/>
            <a:fld id="{DB0B8339-E8F7-474F-B875-D2A0A9661DBA}" type="slidenum">
              <a:rPr lang="en-GB" smtClean="0">
                <a:solidFill>
                  <a:prstClr val="black">
                    <a:tint val="75000"/>
                  </a:prstClr>
                </a:solidFill>
                <a:latin typeface="Arial" panose="020B0604020202020204" pitchFamily="34" charset="0"/>
                <a:ea typeface="ＭＳ Ｐゴシック" panose="020B0600070205080204" pitchFamily="34" charset="-128"/>
              </a:rPr>
              <a:pPr defTabSz="544148"/>
              <a:t>‹#›</a:t>
            </a:fld>
            <a:endParaRPr lang="en-GB">
              <a:solidFill>
                <a:prstClr val="black">
                  <a:tint val="75000"/>
                </a:prstClr>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9757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28508" y="2074147"/>
            <a:ext cx="4879126" cy="1470025"/>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228508" y="3711696"/>
            <a:ext cx="3954256" cy="546197"/>
          </a:xfrm>
        </p:spPr>
        <p:txBody>
          <a:bodyPr>
            <a:normAutofit/>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a:xfrm>
            <a:off x="994323" y="977221"/>
            <a:ext cx="1232346" cy="327656"/>
          </a:xfrm>
          <a:ln>
            <a:solidFill>
              <a:schemeClr val="bg1"/>
            </a:solidFill>
          </a:ln>
        </p:spPr>
        <p:txBody>
          <a:bodyPr/>
          <a:lstStyle>
            <a:lvl1pPr algn="ctr">
              <a:defRPr>
                <a:solidFill>
                  <a:schemeClr val="bg1"/>
                </a:solidFill>
              </a:defRPr>
            </a:lvl1pPr>
          </a:lstStyle>
          <a:p>
            <a:fld id="{21124A37-F453-7948-8FAF-D61E6BB3164B}" type="datetime1">
              <a:rPr lang="en-GB" smtClean="0">
                <a:solidFill>
                  <a:prstClr val="white"/>
                </a:solidFill>
              </a:rPr>
              <a:pPr/>
              <a:t>14/01/2021</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 xmlns:a16="http://schemas.microsoft.com/office/drawing/2014/main" id="{DBE5431D-D5B2-EB4A-932B-0DF740843558}"/>
              </a:ext>
            </a:extLst>
          </p:cNvPr>
          <p:cNvSpPr/>
          <p:nvPr userDrawn="1"/>
        </p:nvSpPr>
        <p:spPr>
          <a:xfrm flipH="1">
            <a:off x="994323" y="2239756"/>
            <a:ext cx="36000" cy="17450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55212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t Title Slide 3">
    <p:spTree>
      <p:nvGrpSpPr>
        <p:cNvPr id="1" name=""/>
        <p:cNvGrpSpPr/>
        <p:nvPr/>
      </p:nvGrpSpPr>
      <p:grpSpPr>
        <a:xfrm>
          <a:off x="0" y="0"/>
          <a:ext cx="0" cy="0"/>
          <a:chOff x="0" y="0"/>
          <a:chExt cx="0" cy="0"/>
        </a:xfrm>
      </p:grpSpPr>
      <p:pic>
        <p:nvPicPr>
          <p:cNvPr id="11" name="Picture 2" descr="C:\Users\sbenjamin\Desktop\AS_FSA_291116_L2_250.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1824" r="19071" b="21898"/>
          <a:stretch/>
        </p:blipFill>
        <p:spPr bwMode="auto">
          <a:xfrm>
            <a:off x="353608" y="370214"/>
            <a:ext cx="8402863" cy="612386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sp>
        <p:nvSpPr>
          <p:cNvPr id="13" name="Oval 12"/>
          <p:cNvSpPr/>
          <p:nvPr userDrawn="1"/>
        </p:nvSpPr>
        <p:spPr>
          <a:xfrm>
            <a:off x="658813" y="723387"/>
            <a:ext cx="2165350" cy="2887133"/>
          </a:xfrm>
          <a:prstGeom prst="ellipse">
            <a:avLst/>
          </a:prstGeom>
          <a:solidFill>
            <a:schemeClr val="accent6">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cxnSp>
        <p:nvCxnSpPr>
          <p:cNvPr id="16" name="Straight Connector 15"/>
          <p:cNvCxnSpPr/>
          <p:nvPr userDrawn="1"/>
        </p:nvCxnSpPr>
        <p:spPr>
          <a:xfrm>
            <a:off x="1006476" y="1525604"/>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1006476" y="2883620"/>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19"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872662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28508" y="2074147"/>
            <a:ext cx="4879126" cy="1470025"/>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228508" y="3711696"/>
            <a:ext cx="3954256" cy="546197"/>
          </a:xfrm>
        </p:spPr>
        <p:txBody>
          <a:bodyPr>
            <a:normAutofit/>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a:xfrm>
            <a:off x="994323" y="977221"/>
            <a:ext cx="1148584" cy="327656"/>
          </a:xfrm>
          <a:ln>
            <a:solidFill>
              <a:schemeClr val="bg1"/>
            </a:solidFill>
          </a:ln>
        </p:spPr>
        <p:txBody>
          <a:bodyPr/>
          <a:lstStyle>
            <a:lvl1pPr algn="ctr">
              <a:defRPr>
                <a:solidFill>
                  <a:schemeClr val="bg1"/>
                </a:solidFill>
              </a:defRPr>
            </a:lvl1pPr>
          </a:lstStyle>
          <a:p>
            <a:fld id="{40C0A760-E3E4-834C-A236-69A745887AE7}" type="datetime1">
              <a:rPr lang="en-GB" smtClean="0">
                <a:solidFill>
                  <a:prstClr val="white"/>
                </a:solidFill>
              </a:rPr>
              <a:pPr/>
              <a:t>14/01/2021</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 xmlns:a16="http://schemas.microsoft.com/office/drawing/2014/main" id="{DBE5431D-D5B2-EB4A-932B-0DF740843558}"/>
              </a:ext>
            </a:extLst>
          </p:cNvPr>
          <p:cNvSpPr/>
          <p:nvPr userDrawn="1"/>
        </p:nvSpPr>
        <p:spPr>
          <a:xfrm flipH="1">
            <a:off x="994323" y="2239756"/>
            <a:ext cx="36000" cy="17450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794668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28508" y="2074147"/>
            <a:ext cx="4879126" cy="1470025"/>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228508" y="3711696"/>
            <a:ext cx="3954256" cy="546197"/>
          </a:xfrm>
        </p:spPr>
        <p:txBody>
          <a:bodyPr>
            <a:normAutofit/>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a:xfrm>
            <a:off x="994322" y="977221"/>
            <a:ext cx="1190465" cy="327656"/>
          </a:xfrm>
          <a:ln>
            <a:solidFill>
              <a:schemeClr val="bg1"/>
            </a:solidFill>
          </a:ln>
        </p:spPr>
        <p:txBody>
          <a:bodyPr/>
          <a:lstStyle>
            <a:lvl1pPr algn="ctr">
              <a:defRPr>
                <a:solidFill>
                  <a:schemeClr val="bg1"/>
                </a:solidFill>
              </a:defRPr>
            </a:lvl1pPr>
          </a:lstStyle>
          <a:p>
            <a:fld id="{8AC5D07A-329E-7A43-8448-67C0CA71BCA3}" type="datetime1">
              <a:rPr lang="en-GB" smtClean="0">
                <a:solidFill>
                  <a:prstClr val="white"/>
                </a:solidFill>
              </a:rPr>
              <a:pPr/>
              <a:t>14/01/2021</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 xmlns:a16="http://schemas.microsoft.com/office/drawing/2014/main" id="{DBE5431D-D5B2-EB4A-932B-0DF740843558}"/>
              </a:ext>
            </a:extLst>
          </p:cNvPr>
          <p:cNvSpPr/>
          <p:nvPr userDrawn="1"/>
        </p:nvSpPr>
        <p:spPr>
          <a:xfrm flipH="1">
            <a:off x="994323" y="2239756"/>
            <a:ext cx="36000" cy="17450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0862058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42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487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663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20000"/>
                    <a:lumOff val="80000"/>
                  </a:schemeClr>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025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9954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20000"/>
                    <a:lumOff val="80000"/>
                  </a:schemeClr>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6333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lumMod val="20000"/>
                    <a:lumOff val="80000"/>
                  </a:schemeClr>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61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66E8A"/>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98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lt Title Slide 4">
    <p:spTree>
      <p:nvGrpSpPr>
        <p:cNvPr id="1" name=""/>
        <p:cNvGrpSpPr/>
        <p:nvPr/>
      </p:nvGrpSpPr>
      <p:grpSpPr>
        <a:xfrm>
          <a:off x="0" y="0"/>
          <a:ext cx="0" cy="0"/>
          <a:chOff x="0" y="0"/>
          <a:chExt cx="0" cy="0"/>
        </a:xfrm>
      </p:grpSpPr>
      <p:pic>
        <p:nvPicPr>
          <p:cNvPr id="11" name="Picture 2" descr="C:\Users\sbenjamin\Desktop\AS_FSA_281116_L2_21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3642" r="23540" b="13237"/>
          <a:stretch/>
        </p:blipFill>
        <p:spPr bwMode="auto">
          <a:xfrm>
            <a:off x="366483" y="333831"/>
            <a:ext cx="8402864" cy="617323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userDrawn="1"/>
        </p:nvSpPr>
        <p:spPr>
          <a:xfrm>
            <a:off x="658813" y="693651"/>
            <a:ext cx="2165350" cy="2887133"/>
          </a:xfrm>
          <a:prstGeom prst="ellipse">
            <a:avLst/>
          </a:prstGeom>
          <a:solidFill>
            <a:srgbClr val="79258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20" name="Title 1"/>
          <p:cNvSpPr>
            <a:spLocks noGrp="1"/>
          </p:cNvSpPr>
          <p:nvPr>
            <p:ph type="ctrTitle" hasCustomPrompt="1"/>
          </p:nvPr>
        </p:nvSpPr>
        <p:spPr>
          <a:xfrm>
            <a:off x="672680" y="1556108"/>
            <a:ext cx="2156665" cy="1338312"/>
          </a:xfrm>
        </p:spPr>
        <p:txBody>
          <a:bodyPr/>
          <a:lstStyle>
            <a:lvl1pPr algn="ctr">
              <a:lnSpc>
                <a:spcPct val="87000"/>
              </a:lnSpc>
              <a:defRPr sz="2000" b="1" cap="none" baseline="0">
                <a:solidFill>
                  <a:schemeClr val="bg1"/>
                </a:solidFill>
              </a:defRPr>
            </a:lvl1pPr>
          </a:lstStyle>
          <a:p>
            <a:r>
              <a:rPr lang="en-GB"/>
              <a:t>CLICK TO EDIT MASTER TITLE STYLE</a:t>
            </a:r>
            <a:endParaRPr lang="en-US"/>
          </a:p>
        </p:txBody>
      </p:sp>
      <p:sp>
        <p:nvSpPr>
          <p:cNvPr id="21" name="Subtitle 2"/>
          <p:cNvSpPr>
            <a:spLocks noGrp="1"/>
          </p:cNvSpPr>
          <p:nvPr>
            <p:ph type="subTitle" idx="1"/>
          </p:nvPr>
        </p:nvSpPr>
        <p:spPr>
          <a:xfrm>
            <a:off x="1006476" y="3029876"/>
            <a:ext cx="1508125" cy="717784"/>
          </a:xfrm>
        </p:spPr>
        <p:txBody>
          <a:bodyPr/>
          <a:lstStyle>
            <a:lvl1pPr marL="0" indent="0" algn="ctr">
              <a:lnSpc>
                <a:spcPct val="87000"/>
              </a:lnSpc>
              <a:spcBef>
                <a:spcPts val="400"/>
              </a:spcBef>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381000" y="6583139"/>
            <a:ext cx="2133600" cy="180000"/>
          </a:xfrm>
        </p:spPr>
        <p:txBody>
          <a:bodyPr/>
          <a:lstStyle>
            <a:lvl1pPr>
              <a:defRPr/>
            </a:lvl1pPr>
          </a:lstStyle>
          <a:p>
            <a:fld id="{ACEDF7D2-4B60-4B21-BF94-EDB8A611922D}" type="datetime1">
              <a:rPr lang="en-US" altLang="en-US"/>
              <a:pPr/>
              <a:t>1/14/2021</a:t>
            </a:fld>
            <a:endParaRPr lang="en-US" altLang="en-US"/>
          </a:p>
        </p:txBody>
      </p:sp>
      <p:sp>
        <p:nvSpPr>
          <p:cNvPr id="5" name="Footer Placeholder 4"/>
          <p:cNvSpPr>
            <a:spLocks noGrp="1"/>
          </p:cNvSpPr>
          <p:nvPr>
            <p:ph type="ftr" sz="quarter" idx="11"/>
          </p:nvPr>
        </p:nvSpPr>
        <p:spPr>
          <a:xfrm>
            <a:off x="6311358" y="6583139"/>
            <a:ext cx="2457992" cy="1800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4056017" y="6583139"/>
            <a:ext cx="1031966" cy="180000"/>
          </a:xfrm>
        </p:spPr>
        <p:txBody>
          <a:bodyPr/>
          <a:lstStyle>
            <a:lvl1pPr>
              <a:defRPr/>
            </a:lvl1pPr>
          </a:lstStyle>
          <a:p>
            <a:fld id="{CF0C49CC-1767-4203-9AF7-14AADF02D14B}" type="slidenum">
              <a:rPr lang="en-US" altLang="en-US"/>
              <a:pPr/>
              <a:t>‹#›</a:t>
            </a:fld>
            <a:endParaRPr lang="en-US" altLang="en-US"/>
          </a:p>
        </p:txBody>
      </p:sp>
      <p:cxnSp>
        <p:nvCxnSpPr>
          <p:cNvPr id="23" name="Straight Connector 22"/>
          <p:cNvCxnSpPr/>
          <p:nvPr userDrawn="1"/>
        </p:nvCxnSpPr>
        <p:spPr>
          <a:xfrm>
            <a:off x="1006479" y="1533513"/>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006479" y="2889720"/>
            <a:ext cx="1489075" cy="0"/>
          </a:xfrm>
          <a:prstGeom prst="line">
            <a:avLst/>
          </a:prstGeom>
          <a:ln w="50800" cap="rnd"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320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342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6C4D19F-6B66-5F40-92A9-99C3818FC432}" type="datetime1">
              <a:rPr lang="en-GB" smtClean="0">
                <a:solidFill>
                  <a:prstClr val="black">
                    <a:tint val="75000"/>
                  </a:prstClr>
                </a:solidFill>
              </a:rPr>
              <a:pPr/>
              <a:t>14/01/2021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974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819BFBE-44ED-D44A-84DB-7D303CC8BAAF}" type="datetime1">
              <a:rPr lang="en-GB" smtClean="0">
                <a:solidFill>
                  <a:prstClr val="black">
                    <a:tint val="75000"/>
                  </a:prstClr>
                </a:solidFill>
              </a:rPr>
              <a:pPr/>
              <a:t>14/01/2021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1186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B38B732-D79E-F54D-A668-71C9350FDFA8}" type="datetime1">
              <a:rPr lang="en-GB" smtClean="0">
                <a:solidFill>
                  <a:prstClr val="black">
                    <a:tint val="75000"/>
                  </a:prstClr>
                </a:solidFill>
              </a:rPr>
              <a:pPr/>
              <a:t>14/01/2021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4796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1CF1B-C6FC-D84B-8D9B-BFEF1093F309}" type="datetime1">
              <a:rPr lang="en-GB" smtClean="0">
                <a:solidFill>
                  <a:prstClr val="black">
                    <a:tint val="75000"/>
                  </a:prstClr>
                </a:solidFill>
              </a:rPr>
              <a:pPr/>
              <a:t>14/01/2021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67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32C4AF8-4C0A-454F-B30A-EB28D9A04299}" type="datetime1">
              <a:rPr lang="en-GB" smtClean="0">
                <a:solidFill>
                  <a:prstClr val="black">
                    <a:tint val="75000"/>
                  </a:prstClr>
                </a:solidFill>
              </a:rPr>
              <a:pPr/>
              <a:t>14/01/2021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5689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7BEBAA7-F036-C74E-9864-30A234EB6C5A}" type="datetime1">
              <a:rPr lang="en-GB" smtClean="0">
                <a:solidFill>
                  <a:prstClr val="black">
                    <a:tint val="75000"/>
                  </a:prstClr>
                </a:solidFill>
              </a:rPr>
              <a:pPr/>
              <a:t>14/01/2021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7812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9C1C98-7F80-1C40-B4ED-E8EFC0AC7020}" type="datetime1">
              <a:rPr lang="en-GB" smtClean="0">
                <a:solidFill>
                  <a:prstClr val="black">
                    <a:tint val="75000"/>
                  </a:prstClr>
                </a:solidFill>
              </a:rPr>
              <a:pPr/>
              <a:t>14/01/2021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040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3384B8D-8196-8A48-BA6B-26F4B468AA36}" type="datetime1">
              <a:rPr lang="en-GB" smtClean="0">
                <a:solidFill>
                  <a:prstClr val="black">
                    <a:tint val="75000"/>
                  </a:prstClr>
                </a:solidFill>
              </a:rPr>
              <a:pPr/>
              <a:t>14/01/2021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A00EE5-C681-2942-9C5C-B7348EF1F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065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B0C8D8C6-6ACE-4BF2-9B21-EF915DD32D02}" type="datetime1">
              <a:rPr lang="en-US" altLang="en-US"/>
              <a:pPr/>
              <a:t>1/14/2021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979227-8DA4-4A5E-929B-72A2B375D62E}" type="slidenum">
              <a:rPr lang="en-US" altLang="en-US"/>
              <a:pPr/>
              <a:t>‹#›</a:t>
            </a:fld>
            <a:endParaRPr lang="en-US" altLang="en-US"/>
          </a:p>
        </p:txBody>
      </p:sp>
    </p:spTree>
    <p:extLst>
      <p:ext uri="{BB962C8B-B14F-4D97-AF65-F5344CB8AC3E}">
        <p14:creationId xmlns:p14="http://schemas.microsoft.com/office/powerpoint/2010/main" val="1618698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0263" y="1822451"/>
            <a:ext cx="3433762" cy="3808415"/>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902201" y="1822451"/>
            <a:ext cx="3433762" cy="3808415"/>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705724F1-83F9-4C90-9564-577DD2230FBC}" type="datetime1">
              <a:rPr lang="en-US" altLang="en-US"/>
              <a:pPr/>
              <a:t>1/14/2021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BEAB512-B7E4-452C-9069-EEEA34EBB457}" type="slidenum">
              <a:rPr lang="en-US" altLang="en-US"/>
              <a:pPr/>
              <a:t>‹#›</a:t>
            </a:fld>
            <a:endParaRPr lang="en-US" altLang="en-US"/>
          </a:p>
        </p:txBody>
      </p:sp>
    </p:spTree>
    <p:extLst>
      <p:ext uri="{BB962C8B-B14F-4D97-AF65-F5344CB8AC3E}">
        <p14:creationId xmlns:p14="http://schemas.microsoft.com/office/powerpoint/2010/main" val="9633776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2.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8.png"/><Relationship Id="rId5" Type="http://schemas.openxmlformats.org/officeDocument/2006/relationships/theme" Target="../theme/theme6.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heme" Target="../theme/theme7.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876300" y="381000"/>
            <a:ext cx="7391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21"/>
          <p:cNvSpPr>
            <a:spLocks noGrp="1" noChangeArrowheads="1"/>
          </p:cNvSpPr>
          <p:nvPr>
            <p:ph type="body" idx="1"/>
          </p:nvPr>
        </p:nvSpPr>
        <p:spPr bwMode="auto">
          <a:xfrm>
            <a:off x="863600" y="1219200"/>
            <a:ext cx="74168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029" name="Straight Connector 7"/>
          <p:cNvCxnSpPr>
            <a:cxnSpLocks noChangeShapeType="1"/>
          </p:cNvCxnSpPr>
          <p:nvPr userDrawn="1"/>
        </p:nvCxnSpPr>
        <p:spPr bwMode="auto">
          <a:xfrm>
            <a:off x="228600" y="5486400"/>
            <a:ext cx="8686800" cy="1588"/>
          </a:xfrm>
          <a:prstGeom prst="line">
            <a:avLst/>
          </a:prstGeom>
          <a:noFill/>
          <a:ln w="38100">
            <a:solidFill>
              <a:srgbClr val="089A54"/>
            </a:solidFill>
            <a:round/>
            <a:headEnd/>
            <a:tailEnd/>
          </a:ln>
        </p:spPr>
      </p:cxn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1324" r="3676"/>
          <a:stretch/>
        </p:blipFill>
        <p:spPr>
          <a:xfrm>
            <a:off x="228600" y="5512808"/>
            <a:ext cx="8686800" cy="1338307"/>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Lst>
  <p:timing>
    <p:tnLst>
      <p:par>
        <p:cTn id="1" dur="indefinite" restart="never" nodeType="tmRoot"/>
      </p:par>
    </p:tnLst>
  </p:timing>
  <p:txStyles>
    <p:title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p:titleStyle>
    <p:body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9" descr="MASTER FSA colour logo.jp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816058" y="5901797"/>
            <a:ext cx="1014412" cy="6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830266" y="522925"/>
            <a:ext cx="750570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30266" y="1821043"/>
            <a:ext cx="7505701" cy="380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30262" y="6381637"/>
            <a:ext cx="1589316" cy="180000"/>
          </a:xfrm>
          <a:prstGeom prst="rect">
            <a:avLst/>
          </a:prstGeom>
        </p:spPr>
        <p:txBody>
          <a:bodyPr vert="horz" wrap="square" lIns="0" tIns="0" rIns="0" bIns="0" numCol="1" anchor="ctr" anchorCtr="0" compatLnSpc="1">
            <a:prstTxWarp prst="textNoShape">
              <a:avLst/>
            </a:prstTxWarp>
          </a:bodyPr>
          <a:lstStyle>
            <a:lvl1pPr>
              <a:defRPr sz="800">
                <a:solidFill>
                  <a:srgbClr val="505150"/>
                </a:solidFill>
                <a:latin typeface="+mn-lt"/>
              </a:defRPr>
            </a:lvl1pPr>
          </a:lstStyle>
          <a:p>
            <a:pPr defTabSz="457200" eaLnBrk="1" hangingPunct="1"/>
            <a:endParaRPr lang="en-US" altLang="en-US">
              <a:ea typeface="ＭＳ Ｐゴシック" pitchFamily="34" charset="-128"/>
            </a:endParaRPr>
          </a:p>
        </p:txBody>
      </p:sp>
      <p:sp>
        <p:nvSpPr>
          <p:cNvPr id="5" name="Footer Placeholder 4"/>
          <p:cNvSpPr>
            <a:spLocks noGrp="1"/>
          </p:cNvSpPr>
          <p:nvPr>
            <p:ph type="ftr" sz="quarter" idx="3"/>
          </p:nvPr>
        </p:nvSpPr>
        <p:spPr>
          <a:xfrm>
            <a:off x="5155474" y="6381637"/>
            <a:ext cx="2457992" cy="180000"/>
          </a:xfrm>
          <a:prstGeom prst="rect">
            <a:avLst/>
          </a:prstGeom>
        </p:spPr>
        <p:txBody>
          <a:bodyPr vert="horz" lIns="0" tIns="0" rIns="0" bIns="0" rtlCol="0" anchor="ctr"/>
          <a:lstStyle>
            <a:lvl1pPr algn="r" fontAlgn="auto">
              <a:spcBef>
                <a:spcPts val="0"/>
              </a:spcBef>
              <a:spcAft>
                <a:spcPts val="0"/>
              </a:spcAft>
              <a:defRPr sz="8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056017" y="6381637"/>
            <a:ext cx="1031966" cy="180000"/>
          </a:xfrm>
          <a:prstGeom prst="rect">
            <a:avLst/>
          </a:prstGeom>
        </p:spPr>
        <p:txBody>
          <a:bodyPr vert="horz" wrap="square" lIns="0" tIns="0" rIns="0" bIns="0" numCol="1" anchor="ctr" anchorCtr="0" compatLnSpc="1">
            <a:prstTxWarp prst="textNoShape">
              <a:avLst/>
            </a:prstTxWarp>
          </a:bodyPr>
          <a:lstStyle>
            <a:lvl1pPr algn="ctr">
              <a:defRPr sz="800">
                <a:solidFill>
                  <a:srgbClr val="898989"/>
                </a:solidFill>
                <a:latin typeface="+mn-lt"/>
              </a:defRPr>
            </a:lvl1pPr>
          </a:lstStyle>
          <a:p>
            <a:pPr defTabSz="457200" eaLnBrk="1" hangingPunct="1"/>
            <a:fld id="{FF10C90A-5023-4C4E-BC59-225613EEF096}" type="slidenum">
              <a:rPr lang="en-US" altLang="en-US" smtClean="0">
                <a:ea typeface="ＭＳ Ｐゴシック" pitchFamily="34" charset="-128"/>
              </a:rPr>
              <a:pPr defTabSz="457200" eaLnBrk="1" hangingPunct="1"/>
              <a:t>‹#›</a:t>
            </a:fld>
            <a:endParaRPr lang="en-US" altLang="en-US">
              <a:ea typeface="ＭＳ Ｐゴシック" pitchFamily="34" charset="-128"/>
            </a:endParaRPr>
          </a:p>
        </p:txBody>
      </p:sp>
      <p:cxnSp>
        <p:nvCxnSpPr>
          <p:cNvPr id="10" name="Straight Connector 9"/>
          <p:cNvCxnSpPr/>
          <p:nvPr userDrawn="1"/>
        </p:nvCxnSpPr>
        <p:spPr>
          <a:xfrm>
            <a:off x="822414" y="461963"/>
            <a:ext cx="7524000" cy="0"/>
          </a:xfrm>
          <a:prstGeom prst="line">
            <a:avLst/>
          </a:prstGeom>
          <a:ln w="50800" cap="rnd" cmpd="sng">
            <a:solidFill>
              <a:schemeClr val="accent5"/>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71545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457200" rtl="0" eaLnBrk="0" fontAlgn="base" hangingPunct="0">
        <a:lnSpc>
          <a:spcPct val="90000"/>
        </a:lnSpc>
        <a:spcBef>
          <a:spcPct val="0"/>
        </a:spcBef>
        <a:spcAft>
          <a:spcPct val="0"/>
        </a:spcAft>
        <a:defRPr sz="2400" b="1" kern="1200">
          <a:solidFill>
            <a:schemeClr val="accent5"/>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0" indent="0" algn="l" defTabSz="457200" rtl="0" eaLnBrk="0" fontAlgn="base" hangingPunct="0">
        <a:lnSpc>
          <a:spcPct val="150000"/>
        </a:lnSpc>
        <a:spcBef>
          <a:spcPts val="0"/>
        </a:spcBef>
        <a:spcAft>
          <a:spcPct val="0"/>
        </a:spcAft>
        <a:buFont typeface="Arial" pitchFamily="34" charset="0"/>
        <a:buNone/>
        <a:defRPr sz="1800" kern="1200">
          <a:solidFill>
            <a:srgbClr val="505150"/>
          </a:solidFill>
          <a:latin typeface="+mn-lt"/>
          <a:ea typeface="ＭＳ Ｐゴシック" charset="-128"/>
          <a:cs typeface="ＭＳ Ｐゴシック" charset="-128"/>
        </a:defRPr>
      </a:lvl1pPr>
      <a:lvl2pPr marL="182563" indent="-182563" algn="l" defTabSz="457200" rtl="0" eaLnBrk="0" fontAlgn="base" hangingPunct="0">
        <a:lnSpc>
          <a:spcPct val="150000"/>
        </a:lnSpc>
        <a:spcBef>
          <a:spcPts val="0"/>
        </a:spcBef>
        <a:spcAft>
          <a:spcPct val="0"/>
        </a:spcAft>
        <a:buClr>
          <a:schemeClr val="accent5"/>
        </a:buClr>
        <a:buFont typeface="Arial" pitchFamily="34" charset="0"/>
        <a:buChar char="•"/>
        <a:tabLst/>
        <a:defRPr sz="1800" kern="1200">
          <a:solidFill>
            <a:srgbClr val="505150"/>
          </a:solidFill>
          <a:latin typeface="+mn-lt"/>
          <a:ea typeface="ＭＳ Ｐゴシック" charset="-128"/>
          <a:cs typeface="+mn-cs"/>
        </a:defRPr>
      </a:lvl2pPr>
      <a:lvl3pPr marL="357188" indent="-174625" algn="l" defTabSz="457200" rtl="0" eaLnBrk="0" fontAlgn="base" hangingPunct="0">
        <a:spcBef>
          <a:spcPct val="20000"/>
        </a:spcBef>
        <a:spcAft>
          <a:spcPct val="0"/>
        </a:spcAft>
        <a:buFont typeface="Arial" pitchFamily="34" charset="0"/>
        <a:buChar char="–"/>
        <a:defRPr sz="1600" kern="1200">
          <a:solidFill>
            <a:srgbClr val="505150"/>
          </a:solidFill>
          <a:latin typeface="+mn-lt"/>
          <a:ea typeface="ＭＳ Ｐゴシック" charset="-128"/>
          <a:cs typeface="+mn-cs"/>
        </a:defRPr>
      </a:lvl3pPr>
      <a:lvl4pPr marL="539750" indent="-182563" algn="l" defTabSz="457200" rtl="0" eaLnBrk="0" fontAlgn="base" hangingPunct="0">
        <a:spcBef>
          <a:spcPct val="20000"/>
        </a:spcBef>
        <a:spcAft>
          <a:spcPct val="0"/>
        </a:spcAft>
        <a:buClr>
          <a:schemeClr val="accent5"/>
        </a:buClr>
        <a:buFont typeface="Arial" pitchFamily="34" charset="0"/>
        <a:buChar char="•"/>
        <a:defRPr sz="1400" kern="1200">
          <a:solidFill>
            <a:srgbClr val="505150"/>
          </a:solidFill>
          <a:latin typeface="+mn-lt"/>
          <a:ea typeface="ＭＳ Ｐゴシック" charset="-128"/>
          <a:cs typeface="+mn-cs"/>
        </a:defRPr>
      </a:lvl4pPr>
      <a:lvl5pPr marL="714375" indent="-174625" algn="l" defTabSz="457200" rtl="0" eaLnBrk="0" fontAlgn="base" hangingPunct="0">
        <a:spcBef>
          <a:spcPct val="20000"/>
        </a:spcBef>
        <a:spcAft>
          <a:spcPct val="0"/>
        </a:spcAft>
        <a:buFont typeface="Arial" pitchFamily="34" charset="0"/>
        <a:buChar char="»"/>
        <a:defRPr sz="1200" kern="1200">
          <a:solidFill>
            <a:srgbClr val="50515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9" descr="MASTER FSA colour logo.jp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816058" y="5901797"/>
            <a:ext cx="1014412" cy="6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830266" y="522925"/>
            <a:ext cx="750570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30266" y="1821043"/>
            <a:ext cx="7505701" cy="380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30262" y="6381637"/>
            <a:ext cx="1589316" cy="180000"/>
          </a:xfrm>
          <a:prstGeom prst="rect">
            <a:avLst/>
          </a:prstGeom>
        </p:spPr>
        <p:txBody>
          <a:bodyPr vert="horz" wrap="square" lIns="0" tIns="0" rIns="0" bIns="0" numCol="1" anchor="ctr" anchorCtr="0" compatLnSpc="1">
            <a:prstTxWarp prst="textNoShape">
              <a:avLst/>
            </a:prstTxWarp>
          </a:bodyPr>
          <a:lstStyle>
            <a:lvl1pPr>
              <a:defRPr sz="800">
                <a:solidFill>
                  <a:srgbClr val="505150"/>
                </a:solidFill>
                <a:latin typeface="+mn-lt"/>
              </a:defRPr>
            </a:lvl1pPr>
          </a:lstStyle>
          <a:p>
            <a:pPr defTabSz="457200" eaLnBrk="1" hangingPunct="1"/>
            <a:endParaRPr lang="en-US" altLang="en-US">
              <a:ea typeface="ＭＳ Ｐゴシック" pitchFamily="34" charset="-128"/>
            </a:endParaRPr>
          </a:p>
        </p:txBody>
      </p:sp>
      <p:sp>
        <p:nvSpPr>
          <p:cNvPr id="5" name="Footer Placeholder 4"/>
          <p:cNvSpPr>
            <a:spLocks noGrp="1"/>
          </p:cNvSpPr>
          <p:nvPr>
            <p:ph type="ftr" sz="quarter" idx="3"/>
          </p:nvPr>
        </p:nvSpPr>
        <p:spPr>
          <a:xfrm>
            <a:off x="5155474" y="6381637"/>
            <a:ext cx="2457992" cy="180000"/>
          </a:xfrm>
          <a:prstGeom prst="rect">
            <a:avLst/>
          </a:prstGeom>
        </p:spPr>
        <p:txBody>
          <a:bodyPr vert="horz" lIns="0" tIns="0" rIns="0" bIns="0" rtlCol="0" anchor="ctr"/>
          <a:lstStyle>
            <a:lvl1pPr algn="r" fontAlgn="auto">
              <a:spcBef>
                <a:spcPts val="0"/>
              </a:spcBef>
              <a:spcAft>
                <a:spcPts val="0"/>
              </a:spcAft>
              <a:defRPr sz="8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056017" y="6381637"/>
            <a:ext cx="1031966" cy="180000"/>
          </a:xfrm>
          <a:prstGeom prst="rect">
            <a:avLst/>
          </a:prstGeom>
        </p:spPr>
        <p:txBody>
          <a:bodyPr vert="horz" wrap="square" lIns="0" tIns="0" rIns="0" bIns="0" numCol="1" anchor="ctr" anchorCtr="0" compatLnSpc="1">
            <a:prstTxWarp prst="textNoShape">
              <a:avLst/>
            </a:prstTxWarp>
          </a:bodyPr>
          <a:lstStyle>
            <a:lvl1pPr algn="ctr">
              <a:defRPr sz="800">
                <a:solidFill>
                  <a:srgbClr val="898989"/>
                </a:solidFill>
                <a:latin typeface="+mn-lt"/>
              </a:defRPr>
            </a:lvl1pPr>
          </a:lstStyle>
          <a:p>
            <a:pPr defTabSz="457200" eaLnBrk="1" hangingPunct="1"/>
            <a:fld id="{FF10C90A-5023-4C4E-BC59-225613EEF096}" type="slidenum">
              <a:rPr lang="en-US" altLang="en-US" smtClean="0">
                <a:ea typeface="ＭＳ Ｐゴシック" pitchFamily="34" charset="-128"/>
              </a:rPr>
              <a:pPr defTabSz="457200" eaLnBrk="1" hangingPunct="1"/>
              <a:t>‹#›</a:t>
            </a:fld>
            <a:endParaRPr lang="en-US" altLang="en-US">
              <a:ea typeface="ＭＳ Ｐゴシック" pitchFamily="34" charset="-128"/>
            </a:endParaRPr>
          </a:p>
        </p:txBody>
      </p:sp>
      <p:cxnSp>
        <p:nvCxnSpPr>
          <p:cNvPr id="10" name="Straight Connector 9"/>
          <p:cNvCxnSpPr/>
          <p:nvPr userDrawn="1"/>
        </p:nvCxnSpPr>
        <p:spPr>
          <a:xfrm>
            <a:off x="822414" y="461963"/>
            <a:ext cx="7524000" cy="0"/>
          </a:xfrm>
          <a:prstGeom prst="line">
            <a:avLst/>
          </a:prstGeom>
          <a:ln w="50800" cap="rnd" cmpd="sng">
            <a:solidFill>
              <a:schemeClr val="accent5"/>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43335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457200" rtl="0" eaLnBrk="0" fontAlgn="base" hangingPunct="0">
        <a:lnSpc>
          <a:spcPct val="90000"/>
        </a:lnSpc>
        <a:spcBef>
          <a:spcPct val="0"/>
        </a:spcBef>
        <a:spcAft>
          <a:spcPct val="0"/>
        </a:spcAft>
        <a:defRPr sz="2400" b="1" kern="1200">
          <a:solidFill>
            <a:schemeClr val="accent5"/>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0" indent="0" algn="l" defTabSz="457200" rtl="0" eaLnBrk="0" fontAlgn="base" hangingPunct="0">
        <a:lnSpc>
          <a:spcPct val="150000"/>
        </a:lnSpc>
        <a:spcBef>
          <a:spcPts val="0"/>
        </a:spcBef>
        <a:spcAft>
          <a:spcPct val="0"/>
        </a:spcAft>
        <a:buFont typeface="Arial" pitchFamily="34" charset="0"/>
        <a:buNone/>
        <a:defRPr sz="1800" kern="1200">
          <a:solidFill>
            <a:srgbClr val="505150"/>
          </a:solidFill>
          <a:latin typeface="+mn-lt"/>
          <a:ea typeface="ＭＳ Ｐゴシック" charset="-128"/>
          <a:cs typeface="ＭＳ Ｐゴシック" charset="-128"/>
        </a:defRPr>
      </a:lvl1pPr>
      <a:lvl2pPr marL="182563" indent="-182563" algn="l" defTabSz="457200" rtl="0" eaLnBrk="0" fontAlgn="base" hangingPunct="0">
        <a:lnSpc>
          <a:spcPct val="150000"/>
        </a:lnSpc>
        <a:spcBef>
          <a:spcPts val="0"/>
        </a:spcBef>
        <a:spcAft>
          <a:spcPct val="0"/>
        </a:spcAft>
        <a:buClr>
          <a:schemeClr val="accent5"/>
        </a:buClr>
        <a:buFont typeface="Arial" pitchFamily="34" charset="0"/>
        <a:buChar char="•"/>
        <a:tabLst/>
        <a:defRPr sz="1800" kern="1200">
          <a:solidFill>
            <a:srgbClr val="505150"/>
          </a:solidFill>
          <a:latin typeface="+mn-lt"/>
          <a:ea typeface="ＭＳ Ｐゴシック" charset="-128"/>
          <a:cs typeface="+mn-cs"/>
        </a:defRPr>
      </a:lvl2pPr>
      <a:lvl3pPr marL="357188" indent="-174625" algn="l" defTabSz="457200" rtl="0" eaLnBrk="0" fontAlgn="base" hangingPunct="0">
        <a:spcBef>
          <a:spcPct val="20000"/>
        </a:spcBef>
        <a:spcAft>
          <a:spcPct val="0"/>
        </a:spcAft>
        <a:buFont typeface="Arial" pitchFamily="34" charset="0"/>
        <a:buChar char="–"/>
        <a:defRPr sz="1600" kern="1200">
          <a:solidFill>
            <a:srgbClr val="505150"/>
          </a:solidFill>
          <a:latin typeface="+mn-lt"/>
          <a:ea typeface="ＭＳ Ｐゴシック" charset="-128"/>
          <a:cs typeface="+mn-cs"/>
        </a:defRPr>
      </a:lvl3pPr>
      <a:lvl4pPr marL="539750" indent="-182563" algn="l" defTabSz="457200" rtl="0" eaLnBrk="0" fontAlgn="base" hangingPunct="0">
        <a:spcBef>
          <a:spcPct val="20000"/>
        </a:spcBef>
        <a:spcAft>
          <a:spcPct val="0"/>
        </a:spcAft>
        <a:buClr>
          <a:schemeClr val="accent5"/>
        </a:buClr>
        <a:buFont typeface="Arial" pitchFamily="34" charset="0"/>
        <a:buChar char="•"/>
        <a:defRPr sz="1400" kern="1200">
          <a:solidFill>
            <a:srgbClr val="505150"/>
          </a:solidFill>
          <a:latin typeface="+mn-lt"/>
          <a:ea typeface="ＭＳ Ｐゴシック" charset="-128"/>
          <a:cs typeface="+mn-cs"/>
        </a:defRPr>
      </a:lvl4pPr>
      <a:lvl5pPr marL="714375" indent="-174625" algn="l" defTabSz="457200" rtl="0" eaLnBrk="0" fontAlgn="base" hangingPunct="0">
        <a:spcBef>
          <a:spcPct val="20000"/>
        </a:spcBef>
        <a:spcAft>
          <a:spcPct val="0"/>
        </a:spcAft>
        <a:buFont typeface="Arial" pitchFamily="34" charset="0"/>
        <a:buChar char="»"/>
        <a:defRPr sz="1200" kern="1200">
          <a:solidFill>
            <a:srgbClr val="50515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9" descr="MASTER FSA colour logo.jp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816058" y="5901797"/>
            <a:ext cx="1014412" cy="6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830266" y="522925"/>
            <a:ext cx="750570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30266" y="1821043"/>
            <a:ext cx="7505701" cy="380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30262" y="6381637"/>
            <a:ext cx="1589316" cy="180000"/>
          </a:xfrm>
          <a:prstGeom prst="rect">
            <a:avLst/>
          </a:prstGeom>
        </p:spPr>
        <p:txBody>
          <a:bodyPr vert="horz" wrap="square" lIns="0" tIns="0" rIns="0" bIns="0" numCol="1" anchor="ctr" anchorCtr="0" compatLnSpc="1">
            <a:prstTxWarp prst="textNoShape">
              <a:avLst/>
            </a:prstTxWarp>
          </a:bodyPr>
          <a:lstStyle>
            <a:lvl1pPr>
              <a:defRPr sz="800">
                <a:solidFill>
                  <a:srgbClr val="505150"/>
                </a:solidFill>
                <a:latin typeface="+mn-lt"/>
              </a:defRPr>
            </a:lvl1pPr>
          </a:lstStyle>
          <a:p>
            <a:pPr defTabSz="457200" eaLnBrk="1" hangingPunct="1"/>
            <a:endParaRPr lang="en-US" altLang="en-US">
              <a:ea typeface="ＭＳ Ｐゴシック" pitchFamily="34" charset="-128"/>
            </a:endParaRPr>
          </a:p>
        </p:txBody>
      </p:sp>
      <p:sp>
        <p:nvSpPr>
          <p:cNvPr id="5" name="Footer Placeholder 4"/>
          <p:cNvSpPr>
            <a:spLocks noGrp="1"/>
          </p:cNvSpPr>
          <p:nvPr>
            <p:ph type="ftr" sz="quarter" idx="3"/>
          </p:nvPr>
        </p:nvSpPr>
        <p:spPr>
          <a:xfrm>
            <a:off x="5155474" y="6381637"/>
            <a:ext cx="2457992" cy="180000"/>
          </a:xfrm>
          <a:prstGeom prst="rect">
            <a:avLst/>
          </a:prstGeom>
        </p:spPr>
        <p:txBody>
          <a:bodyPr vert="horz" lIns="0" tIns="0" rIns="0" bIns="0" rtlCol="0" anchor="ctr"/>
          <a:lstStyle>
            <a:lvl1pPr algn="r" fontAlgn="auto">
              <a:spcBef>
                <a:spcPts val="0"/>
              </a:spcBef>
              <a:spcAft>
                <a:spcPts val="0"/>
              </a:spcAft>
              <a:defRPr sz="8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056017" y="6381637"/>
            <a:ext cx="1031966" cy="180000"/>
          </a:xfrm>
          <a:prstGeom prst="rect">
            <a:avLst/>
          </a:prstGeom>
        </p:spPr>
        <p:txBody>
          <a:bodyPr vert="horz" wrap="square" lIns="0" tIns="0" rIns="0" bIns="0" numCol="1" anchor="ctr" anchorCtr="0" compatLnSpc="1">
            <a:prstTxWarp prst="textNoShape">
              <a:avLst/>
            </a:prstTxWarp>
          </a:bodyPr>
          <a:lstStyle>
            <a:lvl1pPr algn="ctr">
              <a:defRPr sz="800">
                <a:solidFill>
                  <a:srgbClr val="898989"/>
                </a:solidFill>
                <a:latin typeface="+mn-lt"/>
              </a:defRPr>
            </a:lvl1pPr>
          </a:lstStyle>
          <a:p>
            <a:pPr defTabSz="457200" eaLnBrk="1" hangingPunct="1"/>
            <a:fld id="{FF10C90A-5023-4C4E-BC59-225613EEF096}" type="slidenum">
              <a:rPr lang="en-US" altLang="en-US" smtClean="0">
                <a:ea typeface="ＭＳ Ｐゴシック" pitchFamily="34" charset="-128"/>
              </a:rPr>
              <a:pPr defTabSz="457200" eaLnBrk="1" hangingPunct="1"/>
              <a:t>‹#›</a:t>
            </a:fld>
            <a:endParaRPr lang="en-US" altLang="en-US">
              <a:ea typeface="ＭＳ Ｐゴシック" pitchFamily="34" charset="-128"/>
            </a:endParaRPr>
          </a:p>
        </p:txBody>
      </p:sp>
      <p:cxnSp>
        <p:nvCxnSpPr>
          <p:cNvPr id="10" name="Straight Connector 9"/>
          <p:cNvCxnSpPr/>
          <p:nvPr userDrawn="1"/>
        </p:nvCxnSpPr>
        <p:spPr>
          <a:xfrm>
            <a:off x="822414" y="461963"/>
            <a:ext cx="7524000" cy="0"/>
          </a:xfrm>
          <a:prstGeom prst="line">
            <a:avLst/>
          </a:prstGeom>
          <a:ln w="50800" cap="rnd" cmpd="sng">
            <a:solidFill>
              <a:schemeClr val="accent5"/>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07803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457200" rtl="0" eaLnBrk="0" fontAlgn="base" hangingPunct="0">
        <a:lnSpc>
          <a:spcPct val="90000"/>
        </a:lnSpc>
        <a:spcBef>
          <a:spcPct val="0"/>
        </a:spcBef>
        <a:spcAft>
          <a:spcPct val="0"/>
        </a:spcAft>
        <a:defRPr sz="2400" b="1" kern="1200">
          <a:solidFill>
            <a:schemeClr val="accent5"/>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0" indent="0" algn="l" defTabSz="457200" rtl="0" eaLnBrk="0" fontAlgn="base" hangingPunct="0">
        <a:lnSpc>
          <a:spcPct val="150000"/>
        </a:lnSpc>
        <a:spcBef>
          <a:spcPts val="0"/>
        </a:spcBef>
        <a:spcAft>
          <a:spcPct val="0"/>
        </a:spcAft>
        <a:buFont typeface="Arial" pitchFamily="34" charset="0"/>
        <a:buNone/>
        <a:defRPr sz="1800" kern="1200">
          <a:solidFill>
            <a:srgbClr val="505150"/>
          </a:solidFill>
          <a:latin typeface="+mn-lt"/>
          <a:ea typeface="ＭＳ Ｐゴシック" charset="-128"/>
          <a:cs typeface="ＭＳ Ｐゴシック" charset="-128"/>
        </a:defRPr>
      </a:lvl1pPr>
      <a:lvl2pPr marL="182563" indent="-182563" algn="l" defTabSz="457200" rtl="0" eaLnBrk="0" fontAlgn="base" hangingPunct="0">
        <a:lnSpc>
          <a:spcPct val="150000"/>
        </a:lnSpc>
        <a:spcBef>
          <a:spcPts val="0"/>
        </a:spcBef>
        <a:spcAft>
          <a:spcPct val="0"/>
        </a:spcAft>
        <a:buClr>
          <a:schemeClr val="accent5"/>
        </a:buClr>
        <a:buFont typeface="Arial" pitchFamily="34" charset="0"/>
        <a:buChar char="•"/>
        <a:tabLst/>
        <a:defRPr sz="1800" kern="1200">
          <a:solidFill>
            <a:srgbClr val="505150"/>
          </a:solidFill>
          <a:latin typeface="+mn-lt"/>
          <a:ea typeface="ＭＳ Ｐゴシック" charset="-128"/>
          <a:cs typeface="+mn-cs"/>
        </a:defRPr>
      </a:lvl2pPr>
      <a:lvl3pPr marL="357188" indent="-174625" algn="l" defTabSz="457200" rtl="0" eaLnBrk="0" fontAlgn="base" hangingPunct="0">
        <a:spcBef>
          <a:spcPct val="20000"/>
        </a:spcBef>
        <a:spcAft>
          <a:spcPct val="0"/>
        </a:spcAft>
        <a:buFont typeface="Arial" pitchFamily="34" charset="0"/>
        <a:buChar char="–"/>
        <a:defRPr sz="1600" kern="1200">
          <a:solidFill>
            <a:srgbClr val="505150"/>
          </a:solidFill>
          <a:latin typeface="+mn-lt"/>
          <a:ea typeface="ＭＳ Ｐゴシック" charset="-128"/>
          <a:cs typeface="+mn-cs"/>
        </a:defRPr>
      </a:lvl3pPr>
      <a:lvl4pPr marL="539750" indent="-182563" algn="l" defTabSz="457200" rtl="0" eaLnBrk="0" fontAlgn="base" hangingPunct="0">
        <a:spcBef>
          <a:spcPct val="20000"/>
        </a:spcBef>
        <a:spcAft>
          <a:spcPct val="0"/>
        </a:spcAft>
        <a:buClr>
          <a:schemeClr val="accent5"/>
        </a:buClr>
        <a:buFont typeface="Arial" pitchFamily="34" charset="0"/>
        <a:buChar char="•"/>
        <a:defRPr sz="1400" kern="1200">
          <a:solidFill>
            <a:srgbClr val="505150"/>
          </a:solidFill>
          <a:latin typeface="+mn-lt"/>
          <a:ea typeface="ＭＳ Ｐゴシック" charset="-128"/>
          <a:cs typeface="+mn-cs"/>
        </a:defRPr>
      </a:lvl4pPr>
      <a:lvl5pPr marL="714375" indent="-174625" algn="l" defTabSz="457200" rtl="0" eaLnBrk="0" fontAlgn="base" hangingPunct="0">
        <a:spcBef>
          <a:spcPct val="20000"/>
        </a:spcBef>
        <a:spcAft>
          <a:spcPct val="0"/>
        </a:spcAft>
        <a:buFont typeface="Arial" pitchFamily="34" charset="0"/>
        <a:buChar char="»"/>
        <a:defRPr sz="1200" kern="1200">
          <a:solidFill>
            <a:srgbClr val="50515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9" descr="MASTER FSA colour logo.jp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816058" y="5901797"/>
            <a:ext cx="1014412" cy="6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830266" y="522925"/>
            <a:ext cx="750570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30266" y="1821043"/>
            <a:ext cx="7505701" cy="380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30262" y="6381637"/>
            <a:ext cx="1589316" cy="180000"/>
          </a:xfrm>
          <a:prstGeom prst="rect">
            <a:avLst/>
          </a:prstGeom>
        </p:spPr>
        <p:txBody>
          <a:bodyPr vert="horz" wrap="square" lIns="0" tIns="0" rIns="0" bIns="0" numCol="1" anchor="ctr" anchorCtr="0" compatLnSpc="1">
            <a:prstTxWarp prst="textNoShape">
              <a:avLst/>
            </a:prstTxWarp>
          </a:bodyPr>
          <a:lstStyle>
            <a:lvl1pPr>
              <a:defRPr sz="800">
                <a:solidFill>
                  <a:srgbClr val="505150"/>
                </a:solidFill>
                <a:latin typeface="+mn-lt"/>
              </a:defRPr>
            </a:lvl1pPr>
          </a:lstStyle>
          <a:p>
            <a:pPr defTabSz="457200" eaLnBrk="1" hangingPunct="1"/>
            <a:endParaRPr lang="en-US" altLang="en-US">
              <a:ea typeface="ＭＳ Ｐゴシック" pitchFamily="34" charset="-128"/>
            </a:endParaRPr>
          </a:p>
        </p:txBody>
      </p:sp>
      <p:sp>
        <p:nvSpPr>
          <p:cNvPr id="5" name="Footer Placeholder 4"/>
          <p:cNvSpPr>
            <a:spLocks noGrp="1"/>
          </p:cNvSpPr>
          <p:nvPr>
            <p:ph type="ftr" sz="quarter" idx="3"/>
          </p:nvPr>
        </p:nvSpPr>
        <p:spPr>
          <a:xfrm>
            <a:off x="5155474" y="6381637"/>
            <a:ext cx="2457992" cy="180000"/>
          </a:xfrm>
          <a:prstGeom prst="rect">
            <a:avLst/>
          </a:prstGeom>
        </p:spPr>
        <p:txBody>
          <a:bodyPr vert="horz" lIns="0" tIns="0" rIns="0" bIns="0" rtlCol="0" anchor="ctr"/>
          <a:lstStyle>
            <a:lvl1pPr algn="r" fontAlgn="auto">
              <a:spcBef>
                <a:spcPts val="0"/>
              </a:spcBef>
              <a:spcAft>
                <a:spcPts val="0"/>
              </a:spcAft>
              <a:defRPr sz="8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056017" y="6381637"/>
            <a:ext cx="1031966" cy="180000"/>
          </a:xfrm>
          <a:prstGeom prst="rect">
            <a:avLst/>
          </a:prstGeom>
        </p:spPr>
        <p:txBody>
          <a:bodyPr vert="horz" wrap="square" lIns="0" tIns="0" rIns="0" bIns="0" numCol="1" anchor="ctr" anchorCtr="0" compatLnSpc="1">
            <a:prstTxWarp prst="textNoShape">
              <a:avLst/>
            </a:prstTxWarp>
          </a:bodyPr>
          <a:lstStyle>
            <a:lvl1pPr algn="ctr">
              <a:defRPr sz="800">
                <a:solidFill>
                  <a:srgbClr val="898989"/>
                </a:solidFill>
                <a:latin typeface="+mn-lt"/>
              </a:defRPr>
            </a:lvl1pPr>
          </a:lstStyle>
          <a:p>
            <a:pPr defTabSz="457200" eaLnBrk="1" hangingPunct="1"/>
            <a:fld id="{FF10C90A-5023-4C4E-BC59-225613EEF096}" type="slidenum">
              <a:rPr lang="en-US" altLang="en-US" smtClean="0">
                <a:ea typeface="ＭＳ Ｐゴシック" pitchFamily="34" charset="-128"/>
              </a:rPr>
              <a:pPr defTabSz="457200" eaLnBrk="1" hangingPunct="1"/>
              <a:t>‹#›</a:t>
            </a:fld>
            <a:endParaRPr lang="en-US" altLang="en-US">
              <a:ea typeface="ＭＳ Ｐゴシック" pitchFamily="34" charset="-128"/>
            </a:endParaRPr>
          </a:p>
        </p:txBody>
      </p:sp>
      <p:cxnSp>
        <p:nvCxnSpPr>
          <p:cNvPr id="10" name="Straight Connector 9"/>
          <p:cNvCxnSpPr/>
          <p:nvPr userDrawn="1"/>
        </p:nvCxnSpPr>
        <p:spPr>
          <a:xfrm>
            <a:off x="822414" y="461963"/>
            <a:ext cx="7524000" cy="0"/>
          </a:xfrm>
          <a:prstGeom prst="line">
            <a:avLst/>
          </a:prstGeom>
          <a:ln w="50800" cap="rnd" cmpd="sng">
            <a:solidFill>
              <a:schemeClr val="accent5"/>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386837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l" defTabSz="457200" rtl="0" eaLnBrk="0" fontAlgn="base" hangingPunct="0">
        <a:lnSpc>
          <a:spcPct val="90000"/>
        </a:lnSpc>
        <a:spcBef>
          <a:spcPct val="0"/>
        </a:spcBef>
        <a:spcAft>
          <a:spcPct val="0"/>
        </a:spcAft>
        <a:defRPr sz="2400" b="1" kern="1200">
          <a:solidFill>
            <a:schemeClr val="accent5"/>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0" indent="0" algn="l" defTabSz="457200" rtl="0" eaLnBrk="0" fontAlgn="base" hangingPunct="0">
        <a:lnSpc>
          <a:spcPct val="150000"/>
        </a:lnSpc>
        <a:spcBef>
          <a:spcPts val="0"/>
        </a:spcBef>
        <a:spcAft>
          <a:spcPct val="0"/>
        </a:spcAft>
        <a:buFont typeface="Arial" pitchFamily="34" charset="0"/>
        <a:buNone/>
        <a:defRPr sz="1800" kern="1200">
          <a:solidFill>
            <a:srgbClr val="505150"/>
          </a:solidFill>
          <a:latin typeface="+mn-lt"/>
          <a:ea typeface="ＭＳ Ｐゴシック" charset="-128"/>
          <a:cs typeface="ＭＳ Ｐゴシック" charset="-128"/>
        </a:defRPr>
      </a:lvl1pPr>
      <a:lvl2pPr marL="182563" indent="-182563" algn="l" defTabSz="457200" rtl="0" eaLnBrk="0" fontAlgn="base" hangingPunct="0">
        <a:lnSpc>
          <a:spcPct val="150000"/>
        </a:lnSpc>
        <a:spcBef>
          <a:spcPts val="0"/>
        </a:spcBef>
        <a:spcAft>
          <a:spcPct val="0"/>
        </a:spcAft>
        <a:buClr>
          <a:schemeClr val="accent5"/>
        </a:buClr>
        <a:buFont typeface="Arial" pitchFamily="34" charset="0"/>
        <a:buChar char="•"/>
        <a:tabLst/>
        <a:defRPr sz="1800" kern="1200">
          <a:solidFill>
            <a:srgbClr val="505150"/>
          </a:solidFill>
          <a:latin typeface="+mn-lt"/>
          <a:ea typeface="ＭＳ Ｐゴシック" charset="-128"/>
          <a:cs typeface="+mn-cs"/>
        </a:defRPr>
      </a:lvl2pPr>
      <a:lvl3pPr marL="357188" indent="-174625" algn="l" defTabSz="457200" rtl="0" eaLnBrk="0" fontAlgn="base" hangingPunct="0">
        <a:spcBef>
          <a:spcPct val="20000"/>
        </a:spcBef>
        <a:spcAft>
          <a:spcPct val="0"/>
        </a:spcAft>
        <a:buFont typeface="Arial" pitchFamily="34" charset="0"/>
        <a:buChar char="–"/>
        <a:defRPr sz="1600" kern="1200">
          <a:solidFill>
            <a:srgbClr val="505150"/>
          </a:solidFill>
          <a:latin typeface="+mn-lt"/>
          <a:ea typeface="ＭＳ Ｐゴシック" charset="-128"/>
          <a:cs typeface="+mn-cs"/>
        </a:defRPr>
      </a:lvl3pPr>
      <a:lvl4pPr marL="539750" indent="-182563" algn="l" defTabSz="457200" rtl="0" eaLnBrk="0" fontAlgn="base" hangingPunct="0">
        <a:spcBef>
          <a:spcPct val="20000"/>
        </a:spcBef>
        <a:spcAft>
          <a:spcPct val="0"/>
        </a:spcAft>
        <a:buClr>
          <a:schemeClr val="accent5"/>
        </a:buClr>
        <a:buFont typeface="Arial" pitchFamily="34" charset="0"/>
        <a:buChar char="•"/>
        <a:defRPr sz="1400" kern="1200">
          <a:solidFill>
            <a:srgbClr val="505150"/>
          </a:solidFill>
          <a:latin typeface="+mn-lt"/>
          <a:ea typeface="ＭＳ Ｐゴシック" charset="-128"/>
          <a:cs typeface="+mn-cs"/>
        </a:defRPr>
      </a:lvl4pPr>
      <a:lvl5pPr marL="714375" indent="-174625" algn="l" defTabSz="457200" rtl="0" eaLnBrk="0" fontAlgn="base" hangingPunct="0">
        <a:spcBef>
          <a:spcPct val="20000"/>
        </a:spcBef>
        <a:spcAft>
          <a:spcPct val="0"/>
        </a:spcAft>
        <a:buFont typeface="Arial" pitchFamily="34" charset="0"/>
        <a:buChar char="»"/>
        <a:defRPr sz="1200" kern="1200">
          <a:solidFill>
            <a:srgbClr val="50515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4960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xStyles>
    <p:titleStyle>
      <a:lvl1pPr algn="ctr" defTabSz="407621" rtl="0" eaLnBrk="0" fontAlgn="base" hangingPunct="0">
        <a:spcBef>
          <a:spcPct val="0"/>
        </a:spcBef>
        <a:spcAft>
          <a:spcPct val="0"/>
        </a:spcAft>
        <a:defRPr sz="3940" kern="1200">
          <a:solidFill>
            <a:schemeClr val="tx1"/>
          </a:solidFill>
          <a:latin typeface="+mj-lt"/>
          <a:ea typeface="ＭＳ Ｐゴシック" pitchFamily="-112" charset="-128"/>
          <a:cs typeface="ＭＳ Ｐゴシック" pitchFamily="-112" charset="-128"/>
        </a:defRPr>
      </a:lvl1pPr>
      <a:lvl2pPr algn="ctr" defTabSz="407621" rtl="0" eaLnBrk="0" fontAlgn="base" hangingPunct="0">
        <a:spcBef>
          <a:spcPct val="0"/>
        </a:spcBef>
        <a:spcAft>
          <a:spcPct val="0"/>
        </a:spcAft>
        <a:defRPr sz="3940">
          <a:solidFill>
            <a:schemeClr val="tx1"/>
          </a:solidFill>
          <a:latin typeface="Calibri" pitchFamily="-112" charset="0"/>
          <a:ea typeface="ＭＳ Ｐゴシック" pitchFamily="-112" charset="-128"/>
          <a:cs typeface="ＭＳ Ｐゴシック" pitchFamily="-112" charset="-128"/>
        </a:defRPr>
      </a:lvl2pPr>
      <a:lvl3pPr algn="ctr" defTabSz="407621" rtl="0" eaLnBrk="0" fontAlgn="base" hangingPunct="0">
        <a:spcBef>
          <a:spcPct val="0"/>
        </a:spcBef>
        <a:spcAft>
          <a:spcPct val="0"/>
        </a:spcAft>
        <a:defRPr sz="3940">
          <a:solidFill>
            <a:schemeClr val="tx1"/>
          </a:solidFill>
          <a:latin typeface="Calibri" pitchFamily="-112" charset="0"/>
          <a:ea typeface="ＭＳ Ｐゴシック" pitchFamily="-112" charset="-128"/>
          <a:cs typeface="ＭＳ Ｐゴシック" pitchFamily="-112" charset="-128"/>
        </a:defRPr>
      </a:lvl3pPr>
      <a:lvl4pPr algn="ctr" defTabSz="407621" rtl="0" eaLnBrk="0" fontAlgn="base" hangingPunct="0">
        <a:spcBef>
          <a:spcPct val="0"/>
        </a:spcBef>
        <a:spcAft>
          <a:spcPct val="0"/>
        </a:spcAft>
        <a:defRPr sz="3940">
          <a:solidFill>
            <a:schemeClr val="tx1"/>
          </a:solidFill>
          <a:latin typeface="Calibri" pitchFamily="-112" charset="0"/>
          <a:ea typeface="ＭＳ Ｐゴシック" pitchFamily="-112" charset="-128"/>
          <a:cs typeface="ＭＳ Ｐゴシック" pitchFamily="-112" charset="-128"/>
        </a:defRPr>
      </a:lvl4pPr>
      <a:lvl5pPr algn="ctr" defTabSz="407621" rtl="0" eaLnBrk="0" fontAlgn="base" hangingPunct="0">
        <a:spcBef>
          <a:spcPct val="0"/>
        </a:spcBef>
        <a:spcAft>
          <a:spcPct val="0"/>
        </a:spcAft>
        <a:defRPr sz="3940">
          <a:solidFill>
            <a:schemeClr val="tx1"/>
          </a:solidFill>
          <a:latin typeface="Calibri" pitchFamily="-112" charset="0"/>
          <a:ea typeface="ＭＳ Ｐゴシック" pitchFamily="-112" charset="-128"/>
          <a:cs typeface="ＭＳ Ｐゴシック" pitchFamily="-112" charset="-128"/>
        </a:defRPr>
      </a:lvl5pPr>
      <a:lvl6pPr marL="310569" algn="ctr" defTabSz="407621" rtl="0" fontAlgn="base">
        <a:spcBef>
          <a:spcPct val="0"/>
        </a:spcBef>
        <a:spcAft>
          <a:spcPct val="0"/>
        </a:spcAft>
        <a:defRPr sz="3940">
          <a:solidFill>
            <a:schemeClr val="tx1"/>
          </a:solidFill>
          <a:latin typeface="Calibri" pitchFamily="-112" charset="0"/>
          <a:ea typeface="ＭＳ Ｐゴシック" pitchFamily="-112" charset="-128"/>
          <a:cs typeface="ＭＳ Ｐゴシック" pitchFamily="-112" charset="-128"/>
        </a:defRPr>
      </a:lvl6pPr>
      <a:lvl7pPr marL="621137" algn="ctr" defTabSz="407621" rtl="0" fontAlgn="base">
        <a:spcBef>
          <a:spcPct val="0"/>
        </a:spcBef>
        <a:spcAft>
          <a:spcPct val="0"/>
        </a:spcAft>
        <a:defRPr sz="3940">
          <a:solidFill>
            <a:schemeClr val="tx1"/>
          </a:solidFill>
          <a:latin typeface="Calibri" pitchFamily="-112" charset="0"/>
          <a:ea typeface="ＭＳ Ｐゴシック" pitchFamily="-112" charset="-128"/>
          <a:cs typeface="ＭＳ Ｐゴシック" pitchFamily="-112" charset="-128"/>
        </a:defRPr>
      </a:lvl7pPr>
      <a:lvl8pPr marL="931706" algn="ctr" defTabSz="407621" rtl="0" fontAlgn="base">
        <a:spcBef>
          <a:spcPct val="0"/>
        </a:spcBef>
        <a:spcAft>
          <a:spcPct val="0"/>
        </a:spcAft>
        <a:defRPr sz="3940">
          <a:solidFill>
            <a:schemeClr val="tx1"/>
          </a:solidFill>
          <a:latin typeface="Calibri" pitchFamily="-112" charset="0"/>
          <a:ea typeface="ＭＳ Ｐゴシック" pitchFamily="-112" charset="-128"/>
          <a:cs typeface="ＭＳ Ｐゴシック" pitchFamily="-112" charset="-128"/>
        </a:defRPr>
      </a:lvl8pPr>
      <a:lvl9pPr marL="1242274" algn="ctr" defTabSz="407621" rtl="0" fontAlgn="base">
        <a:spcBef>
          <a:spcPct val="0"/>
        </a:spcBef>
        <a:spcAft>
          <a:spcPct val="0"/>
        </a:spcAft>
        <a:defRPr sz="3940">
          <a:solidFill>
            <a:schemeClr val="tx1"/>
          </a:solidFill>
          <a:latin typeface="Calibri" pitchFamily="-112" charset="0"/>
          <a:ea typeface="ＭＳ Ｐゴシック" pitchFamily="-112" charset="-128"/>
          <a:cs typeface="ＭＳ Ｐゴシック" pitchFamily="-112" charset="-128"/>
        </a:defRPr>
      </a:lvl9pPr>
    </p:titleStyle>
    <p:bodyStyle>
      <a:lvl1pPr marL="305177" indent="-305177" algn="l" defTabSz="407621" rtl="0" eaLnBrk="0" fontAlgn="base" hangingPunct="0">
        <a:spcBef>
          <a:spcPct val="20000"/>
        </a:spcBef>
        <a:spcAft>
          <a:spcPct val="0"/>
        </a:spcAft>
        <a:buFont typeface="Arial" panose="020B0604020202020204" pitchFamily="34" charset="0"/>
        <a:buChar char="•"/>
        <a:defRPr sz="2853" kern="1200">
          <a:solidFill>
            <a:schemeClr val="tx1"/>
          </a:solidFill>
          <a:latin typeface="+mn-lt"/>
          <a:ea typeface="ＭＳ Ｐゴシック" pitchFamily="-112" charset="-128"/>
          <a:cs typeface="ＭＳ Ｐゴシック" pitchFamily="-112" charset="-128"/>
        </a:defRPr>
      </a:lvl1pPr>
      <a:lvl2pPr marL="662115" indent="-254493" algn="l" defTabSz="407621" rtl="0" eaLnBrk="0" fontAlgn="base" hangingPunct="0">
        <a:spcBef>
          <a:spcPct val="20000"/>
        </a:spcBef>
        <a:spcAft>
          <a:spcPct val="0"/>
        </a:spcAft>
        <a:buFont typeface="Arial" panose="020B0604020202020204" pitchFamily="34" charset="0"/>
        <a:buChar char="–"/>
        <a:defRPr sz="2514" kern="1200">
          <a:solidFill>
            <a:schemeClr val="tx1"/>
          </a:solidFill>
          <a:latin typeface="+mn-lt"/>
          <a:ea typeface="ＭＳ Ｐゴシック" pitchFamily="-112" charset="-128"/>
          <a:cs typeface="+mn-cs"/>
        </a:defRPr>
      </a:lvl2pPr>
      <a:lvl3pPr marL="1019054" indent="-203811" algn="l" defTabSz="407621" rtl="0" eaLnBrk="0" fontAlgn="base" hangingPunct="0">
        <a:spcBef>
          <a:spcPct val="20000"/>
        </a:spcBef>
        <a:spcAft>
          <a:spcPct val="0"/>
        </a:spcAft>
        <a:buFont typeface="Arial" panose="020B0604020202020204" pitchFamily="34" charset="0"/>
        <a:buChar char="•"/>
        <a:defRPr sz="2174" kern="1200">
          <a:solidFill>
            <a:schemeClr val="tx1"/>
          </a:solidFill>
          <a:latin typeface="+mn-lt"/>
          <a:ea typeface="ＭＳ Ｐゴシック" pitchFamily="-112" charset="-128"/>
          <a:cs typeface="+mn-cs"/>
        </a:defRPr>
      </a:lvl3pPr>
      <a:lvl4pPr marL="1427753" indent="-203811" algn="l" defTabSz="407621" rtl="0" eaLnBrk="0" fontAlgn="base" hangingPunct="0">
        <a:spcBef>
          <a:spcPct val="20000"/>
        </a:spcBef>
        <a:spcAft>
          <a:spcPct val="0"/>
        </a:spcAft>
        <a:buFont typeface="Arial" panose="020B0604020202020204" pitchFamily="34" charset="0"/>
        <a:buChar char="–"/>
        <a:defRPr sz="1766" kern="1200">
          <a:solidFill>
            <a:schemeClr val="tx1"/>
          </a:solidFill>
          <a:latin typeface="+mn-lt"/>
          <a:ea typeface="ＭＳ Ｐゴシック" pitchFamily="-112" charset="-128"/>
          <a:cs typeface="+mn-cs"/>
        </a:defRPr>
      </a:lvl4pPr>
      <a:lvl5pPr marL="1835374" indent="-203811" algn="l" defTabSz="407621" rtl="0" eaLnBrk="0" fontAlgn="base" hangingPunct="0">
        <a:spcBef>
          <a:spcPct val="20000"/>
        </a:spcBef>
        <a:spcAft>
          <a:spcPct val="0"/>
        </a:spcAft>
        <a:buFont typeface="Arial" panose="020B0604020202020204" pitchFamily="34" charset="0"/>
        <a:buChar char="»"/>
        <a:defRPr sz="1766" kern="1200">
          <a:solidFill>
            <a:schemeClr val="tx1"/>
          </a:solidFill>
          <a:latin typeface="+mn-lt"/>
          <a:ea typeface="ＭＳ Ｐゴシック" pitchFamily="-112" charset="-128"/>
          <a:cs typeface="+mn-cs"/>
        </a:defRPr>
      </a:lvl5pPr>
      <a:lvl6pPr marL="2243966" indent="-203997" algn="l" defTabSz="407994" rtl="0" eaLnBrk="1" latinLnBrk="0" hangingPunct="1">
        <a:spcBef>
          <a:spcPct val="20000"/>
        </a:spcBef>
        <a:buFont typeface="Arial"/>
        <a:buChar char="•"/>
        <a:defRPr sz="1766" kern="1200">
          <a:solidFill>
            <a:schemeClr val="tx1"/>
          </a:solidFill>
          <a:latin typeface="+mn-lt"/>
          <a:ea typeface="+mn-ea"/>
          <a:cs typeface="+mn-cs"/>
        </a:defRPr>
      </a:lvl6pPr>
      <a:lvl7pPr marL="2651961" indent="-203997" algn="l" defTabSz="407994" rtl="0" eaLnBrk="1" latinLnBrk="0" hangingPunct="1">
        <a:spcBef>
          <a:spcPct val="20000"/>
        </a:spcBef>
        <a:buFont typeface="Arial"/>
        <a:buChar char="•"/>
        <a:defRPr sz="1766" kern="1200">
          <a:solidFill>
            <a:schemeClr val="tx1"/>
          </a:solidFill>
          <a:latin typeface="+mn-lt"/>
          <a:ea typeface="+mn-ea"/>
          <a:cs typeface="+mn-cs"/>
        </a:defRPr>
      </a:lvl7pPr>
      <a:lvl8pPr marL="3059955" indent="-203997" algn="l" defTabSz="407994" rtl="0" eaLnBrk="1" latinLnBrk="0" hangingPunct="1">
        <a:spcBef>
          <a:spcPct val="20000"/>
        </a:spcBef>
        <a:buFont typeface="Arial"/>
        <a:buChar char="•"/>
        <a:defRPr sz="1766" kern="1200">
          <a:solidFill>
            <a:schemeClr val="tx1"/>
          </a:solidFill>
          <a:latin typeface="+mn-lt"/>
          <a:ea typeface="+mn-ea"/>
          <a:cs typeface="+mn-cs"/>
        </a:defRPr>
      </a:lvl8pPr>
      <a:lvl9pPr marL="3467949" indent="-203997" algn="l" defTabSz="407994" rtl="0" eaLnBrk="1" latinLnBrk="0" hangingPunct="1">
        <a:spcBef>
          <a:spcPct val="20000"/>
        </a:spcBef>
        <a:buFont typeface="Arial"/>
        <a:buChar char="•"/>
        <a:defRPr sz="1766" kern="1200">
          <a:solidFill>
            <a:schemeClr val="tx1"/>
          </a:solidFill>
          <a:latin typeface="+mn-lt"/>
          <a:ea typeface="+mn-ea"/>
          <a:cs typeface="+mn-cs"/>
        </a:defRPr>
      </a:lvl9pPr>
    </p:bodyStyle>
    <p:otherStyle>
      <a:defPPr>
        <a:defRPr lang="en-US"/>
      </a:defPPr>
      <a:lvl1pPr marL="0" algn="l" defTabSz="407994" rtl="0" eaLnBrk="1" latinLnBrk="0" hangingPunct="1">
        <a:defRPr sz="1630" kern="1200">
          <a:solidFill>
            <a:schemeClr val="tx1"/>
          </a:solidFill>
          <a:latin typeface="+mn-lt"/>
          <a:ea typeface="+mn-ea"/>
          <a:cs typeface="+mn-cs"/>
        </a:defRPr>
      </a:lvl1pPr>
      <a:lvl2pPr marL="407994" algn="l" defTabSz="407994" rtl="0" eaLnBrk="1" latinLnBrk="0" hangingPunct="1">
        <a:defRPr sz="1630" kern="1200">
          <a:solidFill>
            <a:schemeClr val="tx1"/>
          </a:solidFill>
          <a:latin typeface="+mn-lt"/>
          <a:ea typeface="+mn-ea"/>
          <a:cs typeface="+mn-cs"/>
        </a:defRPr>
      </a:lvl2pPr>
      <a:lvl3pPr marL="815988" algn="l" defTabSz="407994" rtl="0" eaLnBrk="1" latinLnBrk="0" hangingPunct="1">
        <a:defRPr sz="1630" kern="1200">
          <a:solidFill>
            <a:schemeClr val="tx1"/>
          </a:solidFill>
          <a:latin typeface="+mn-lt"/>
          <a:ea typeface="+mn-ea"/>
          <a:cs typeface="+mn-cs"/>
        </a:defRPr>
      </a:lvl3pPr>
      <a:lvl4pPr marL="1223982" algn="l" defTabSz="407994" rtl="0" eaLnBrk="1" latinLnBrk="0" hangingPunct="1">
        <a:defRPr sz="1630" kern="1200">
          <a:solidFill>
            <a:schemeClr val="tx1"/>
          </a:solidFill>
          <a:latin typeface="+mn-lt"/>
          <a:ea typeface="+mn-ea"/>
          <a:cs typeface="+mn-cs"/>
        </a:defRPr>
      </a:lvl4pPr>
      <a:lvl5pPr marL="1631976" algn="l" defTabSz="407994" rtl="0" eaLnBrk="1" latinLnBrk="0" hangingPunct="1">
        <a:defRPr sz="1630" kern="1200">
          <a:solidFill>
            <a:schemeClr val="tx1"/>
          </a:solidFill>
          <a:latin typeface="+mn-lt"/>
          <a:ea typeface="+mn-ea"/>
          <a:cs typeface="+mn-cs"/>
        </a:defRPr>
      </a:lvl5pPr>
      <a:lvl6pPr marL="2039970" algn="l" defTabSz="407994" rtl="0" eaLnBrk="1" latinLnBrk="0" hangingPunct="1">
        <a:defRPr sz="1630" kern="1200">
          <a:solidFill>
            <a:schemeClr val="tx1"/>
          </a:solidFill>
          <a:latin typeface="+mn-lt"/>
          <a:ea typeface="+mn-ea"/>
          <a:cs typeface="+mn-cs"/>
        </a:defRPr>
      </a:lvl6pPr>
      <a:lvl7pPr marL="2447964" algn="l" defTabSz="407994" rtl="0" eaLnBrk="1" latinLnBrk="0" hangingPunct="1">
        <a:defRPr sz="1630" kern="1200">
          <a:solidFill>
            <a:schemeClr val="tx1"/>
          </a:solidFill>
          <a:latin typeface="+mn-lt"/>
          <a:ea typeface="+mn-ea"/>
          <a:cs typeface="+mn-cs"/>
        </a:defRPr>
      </a:lvl7pPr>
      <a:lvl8pPr marL="2855958" algn="l" defTabSz="407994" rtl="0" eaLnBrk="1" latinLnBrk="0" hangingPunct="1">
        <a:defRPr sz="1630" kern="1200">
          <a:solidFill>
            <a:schemeClr val="tx1"/>
          </a:solidFill>
          <a:latin typeface="+mn-lt"/>
          <a:ea typeface="+mn-ea"/>
          <a:cs typeface="+mn-cs"/>
        </a:defRPr>
      </a:lvl8pPr>
      <a:lvl9pPr marL="3263951" algn="l" defTabSz="407994" rtl="0" eaLnBrk="1" latinLnBrk="0" hangingPunct="1">
        <a:defRPr sz="163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7FE4F3AA-FE64-014B-81D1-42CAC9CDC0E8}" type="datetime1">
              <a:rPr lang="en-GB" smtClean="0">
                <a:solidFill>
                  <a:prstClr val="black">
                    <a:tint val="75000"/>
                  </a:prstClr>
                </a:solidFill>
                <a:latin typeface="Calibri"/>
              </a:rPr>
              <a:pPr defTabSz="457200" eaLnBrk="1" fontAlgn="auto" hangingPunct="1">
                <a:spcBef>
                  <a:spcPts val="0"/>
                </a:spcBef>
                <a:spcAft>
                  <a:spcPts val="0"/>
                </a:spcAft>
              </a:pPr>
              <a:t>14/01/2021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6AA00EE5-C681-2942-9C5C-B7348EF1F89F}"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610913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Lst>
  <p:hf sldNum="0" hdr="0" ftr="0"/>
  <p:txStyles>
    <p:titleStyle>
      <a:lvl1pPr algn="l" defTabSz="457200" rtl="0" eaLnBrk="1" latinLnBrk="0" hangingPunct="1">
        <a:spcBef>
          <a:spcPct val="0"/>
        </a:spcBef>
        <a:buNone/>
        <a:defRPr sz="4400" b="1" kern="1200">
          <a:solidFill>
            <a:srgbClr val="FFE68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etbp2q4VxA" TargetMode="External"/><Relationship Id="rId2" Type="http://schemas.openxmlformats.org/officeDocument/2006/relationships/hyperlink" Target="https://webgate.ec.europa.eu/tracesnt/login" TargetMode="Externa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7.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8.xml"/><Relationship Id="rId5" Type="http://schemas.openxmlformats.org/officeDocument/2006/relationships/image" Target="../media/image33.png"/><Relationship Id="rId4" Type="http://schemas.openxmlformats.org/officeDocument/2006/relationships/hyperlink" Target="http://apha.defra.gov.uk/external-operations-admin/library/documents/exports/ET196.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www.creative-commons-images.com/clipboard/inspection-services.html" TargetMode="External"/><Relationship Id="rId5" Type="http://schemas.openxmlformats.org/officeDocument/2006/relationships/image" Target="../media/image22.jpeg"/><Relationship Id="rId4" Type="http://schemas.openxmlformats.org/officeDocument/2006/relationships/hyperlink" Target="http://www.picserver.org/highway-signs2/p/policy.html" TargetMode="External"/><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hyperlink" Target="http://apha.defra.gov.uk/external-operations-admin/library/documents/exports/ET197.pdf" TargetMode="External"/><Relationship Id="rId2" Type="http://schemas.openxmlformats.org/officeDocument/2006/relationships/notesSlide" Target="../notesSlides/notesSlide8.xml"/><Relationship Id="rId1" Type="http://schemas.openxmlformats.org/officeDocument/2006/relationships/slideLayout" Target="../slideLayouts/slideLayout58.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hyperlink" Target="http://apha.defra.gov.uk/external-operations-admin/library/documents/exports/ET193.pdf" TargetMode="External"/><Relationship Id="rId2" Type="http://schemas.openxmlformats.org/officeDocument/2006/relationships/notesSlide" Target="../notesSlides/notesSlide11.xml"/><Relationship Id="rId1" Type="http://schemas.openxmlformats.org/officeDocument/2006/relationships/slideLayout" Target="../slideLayouts/slideLayout58.xml"/><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hyperlink" Target="https://www.gov.uk/guidance/food-standards-labelling-durability-and-composition" TargetMode="External"/><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gov.uk/government/publications/how-to-trace-weigh-and-distribute-fish-products/traceability-and-labelling-information"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food.gov.uk/business-guidance/guidance-on-health-and-identification-marks-that-applies-from-1-january-2021" TargetMode="External"/><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hyperlink" Target="http://www.daera-ni.gov.uk/" TargetMode="External"/><Relationship Id="rId2" Type="http://schemas.openxmlformats.org/officeDocument/2006/relationships/notesSlide" Target="../notesSlides/notesSlide15.xml"/><Relationship Id="rId1" Type="http://schemas.openxmlformats.org/officeDocument/2006/relationships/slideLayout" Target="../slideLayouts/slideLayout5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hyperlink" Target="https://www.daera-ni.gov.uk/publications/sha-templates" TargetMode="External"/><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hyperlink" Target="https://www.food.gov.uk/business-guidance/imports-exports#subject-imports-to-northern-ireland" TargetMode="Externa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hyperlink" Target="https://webgate.ec.europa.eu/tracesnt/login" TargetMode="External"/><Relationship Id="rId4" Type="http://schemas.openxmlformats.org/officeDocument/2006/relationships/hyperlink" Target="https://www.gov.uk/guidance/exporting-or-moving-fish-from-the-uk"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7.xml"/><Relationship Id="rId1" Type="http://schemas.openxmlformats.org/officeDocument/2006/relationships/tags" Target="../tags/tag2.xml"/><Relationship Id="rId4" Type="http://schemas.openxmlformats.org/officeDocument/2006/relationships/hyperlink" Target="http://www.daera-ni.gov.uk/publications/daera-poao-ni-gb-trade-faqs"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mailto:keith.minnis@food.gov.uk" TargetMode="External"/><Relationship Id="rId2" Type="http://schemas.openxmlformats.org/officeDocument/2006/relationships/hyperlink" Target="mailto:mark.oneill@food.gov.uk" TargetMode="Externa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endParaRPr lang="en-GB" dirty="0" smtClean="0"/>
          </a:p>
          <a:p>
            <a:pPr algn="ctr"/>
            <a:endParaRPr lang="en-GB" dirty="0"/>
          </a:p>
          <a:p>
            <a:pPr algn="ctr"/>
            <a:r>
              <a:rPr lang="en-GB" sz="3600" b="1" dirty="0">
                <a:solidFill>
                  <a:srgbClr val="00B050"/>
                </a:solidFill>
              </a:rPr>
              <a:t>I</a:t>
            </a:r>
            <a:r>
              <a:rPr lang="en-GB" sz="3600" b="1" dirty="0" smtClean="0">
                <a:solidFill>
                  <a:srgbClr val="00B050"/>
                </a:solidFill>
              </a:rPr>
              <a:t>mporting </a:t>
            </a:r>
            <a:r>
              <a:rPr lang="en-GB" sz="3600" b="1" dirty="0" smtClean="0">
                <a:solidFill>
                  <a:srgbClr val="00B050"/>
                </a:solidFill>
              </a:rPr>
              <a:t>and Exporting Fishery </a:t>
            </a:r>
            <a:r>
              <a:rPr lang="en-GB" sz="3600" b="1" dirty="0" smtClean="0">
                <a:solidFill>
                  <a:srgbClr val="00B050"/>
                </a:solidFill>
              </a:rPr>
              <a:t>Products </a:t>
            </a:r>
            <a:r>
              <a:rPr lang="en-GB" sz="3600" b="1" dirty="0" smtClean="0">
                <a:solidFill>
                  <a:srgbClr val="00B050"/>
                </a:solidFill>
              </a:rPr>
              <a:t>under the NI Protocol</a:t>
            </a:r>
            <a:endParaRPr lang="en-GB" sz="3600" b="1" dirty="0" smtClean="0">
              <a:solidFill>
                <a:srgbClr val="00B050"/>
              </a:solidFill>
            </a:endParaRPr>
          </a:p>
          <a:p>
            <a:pPr algn="ctr"/>
            <a:endParaRPr lang="en-GB" dirty="0" smtClean="0"/>
          </a:p>
          <a:p>
            <a:pPr algn="ctr"/>
            <a:endParaRPr lang="en-GB" sz="2800" b="1" dirty="0" smtClean="0">
              <a:solidFill>
                <a:srgbClr val="002060"/>
              </a:solidFill>
            </a:endParaRPr>
          </a:p>
          <a:p>
            <a:pPr algn="ctr"/>
            <a:r>
              <a:rPr lang="en-GB" sz="2800" b="1" dirty="0" smtClean="0">
                <a:solidFill>
                  <a:srgbClr val="002060"/>
                </a:solidFill>
              </a:rPr>
              <a:t>Welcome </a:t>
            </a:r>
            <a:r>
              <a:rPr lang="en-GB" sz="2800" b="1" dirty="0">
                <a:solidFill>
                  <a:srgbClr val="002060"/>
                </a:solidFill>
              </a:rPr>
              <a:t>and </a:t>
            </a:r>
            <a:r>
              <a:rPr lang="en-GB" sz="2800" b="1" dirty="0" smtClean="0">
                <a:solidFill>
                  <a:srgbClr val="002060"/>
                </a:solidFill>
              </a:rPr>
              <a:t>Introductions</a:t>
            </a:r>
          </a:p>
          <a:p>
            <a:pPr algn="ctr"/>
            <a:endParaRPr lang="en-GB" sz="4000" b="1" dirty="0">
              <a:solidFill>
                <a:srgbClr val="002060"/>
              </a:solidFill>
            </a:endParaRPr>
          </a:p>
        </p:txBody>
      </p:sp>
    </p:spTree>
    <p:extLst>
      <p:ext uri="{BB962C8B-B14F-4D97-AF65-F5344CB8AC3E}">
        <p14:creationId xmlns:p14="http://schemas.microsoft.com/office/powerpoint/2010/main" val="818577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A3C30E3-52FE-A14B-B155-382105C64FB8}"/>
              </a:ext>
            </a:extLst>
          </p:cNvPr>
          <p:cNvSpPr>
            <a:spLocks noGrp="1"/>
          </p:cNvSpPr>
          <p:nvPr>
            <p:ph type="title"/>
          </p:nvPr>
        </p:nvSpPr>
        <p:spPr/>
        <p:txBody>
          <a:bodyPr/>
          <a:lstStyle/>
          <a:p>
            <a:r>
              <a:rPr lang="en-US" dirty="0"/>
              <a:t>Point of Entry Facilities</a:t>
            </a:r>
          </a:p>
        </p:txBody>
      </p:sp>
      <p:sp>
        <p:nvSpPr>
          <p:cNvPr id="8" name="Content Placeholder 7">
            <a:extLst>
              <a:ext uri="{FF2B5EF4-FFF2-40B4-BE49-F238E27FC236}">
                <a16:creationId xmlns="" xmlns:a16="http://schemas.microsoft.com/office/drawing/2014/main" id="{3D6E2A7F-DBED-5F48-ADB1-7788D76D3740}"/>
              </a:ext>
            </a:extLst>
          </p:cNvPr>
          <p:cNvSpPr>
            <a:spLocks noGrp="1"/>
          </p:cNvSpPr>
          <p:nvPr>
            <p:ph idx="1"/>
          </p:nvPr>
        </p:nvSpPr>
        <p:spPr/>
        <p:txBody>
          <a:bodyPr>
            <a:normAutofit/>
          </a:bodyPr>
          <a:lstStyle/>
          <a:p>
            <a:pPr marL="457200" lvl="1" indent="0" algn="ctr">
              <a:buNone/>
            </a:pPr>
            <a:r>
              <a:rPr lang="en-GB" dirty="0">
                <a:latin typeface="Arial" panose="020B0604020202020204" pitchFamily="34" charset="0"/>
                <a:cs typeface="Arial" panose="020B0604020202020204" pitchFamily="34" charset="0"/>
              </a:rPr>
              <a:t>Located within the </a:t>
            </a:r>
            <a:r>
              <a:rPr lang="en-GB" dirty="0" smtClean="0">
                <a:latin typeface="Arial" panose="020B0604020202020204" pitchFamily="34" charset="0"/>
                <a:cs typeface="Arial" panose="020B0604020202020204" pitchFamily="34" charset="0"/>
              </a:rPr>
              <a:t>Ports</a:t>
            </a:r>
          </a:p>
          <a:p>
            <a:pPr marL="457200" lvl="1" indent="0" algn="ctr">
              <a:buNone/>
            </a:pPr>
            <a:endParaRPr lang="en-GB" dirty="0">
              <a:latin typeface="Arial" panose="020B0604020202020204" pitchFamily="34" charset="0"/>
              <a:cs typeface="Arial" panose="020B0604020202020204" pitchFamily="34" charset="0"/>
            </a:endParaRPr>
          </a:p>
          <a:p>
            <a:pPr marL="457200" lvl="1" indent="0" algn="ctr">
              <a:buNone/>
            </a:pPr>
            <a:r>
              <a:rPr lang="en-GB" dirty="0" smtClean="0">
                <a:latin typeface="Arial" panose="020B0604020202020204" pitchFamily="34" charset="0"/>
                <a:cs typeface="Arial" panose="020B0604020202020204" pitchFamily="34" charset="0"/>
              </a:rPr>
              <a:t>Direction </a:t>
            </a:r>
            <a:r>
              <a:rPr lang="en-GB" dirty="0">
                <a:latin typeface="Arial" panose="020B0604020202020204" pitchFamily="34" charset="0"/>
                <a:cs typeface="Arial" panose="020B0604020202020204" pitchFamily="34" charset="0"/>
              </a:rPr>
              <a:t>signage</a:t>
            </a:r>
          </a:p>
          <a:p>
            <a:pPr marL="457200" lvl="1" indent="0">
              <a:buNone/>
            </a:pPr>
            <a:endParaRPr lang="en-GB" dirty="0">
              <a:latin typeface="Arial" panose="020B0604020202020204" pitchFamily="34" charset="0"/>
              <a:cs typeface="Arial" panose="020B0604020202020204" pitchFamily="34" charset="0"/>
            </a:endParaRPr>
          </a:p>
          <a:p>
            <a:pPr marL="0" indent="0" algn="ctr">
              <a:buNone/>
            </a:pPr>
            <a:r>
              <a:rPr lang="en-GB" sz="2800" dirty="0">
                <a:latin typeface="Arial" panose="020B0604020202020204" pitchFamily="34" charset="0"/>
                <a:cs typeface="Arial" panose="020B0604020202020204" pitchFamily="34" charset="0"/>
              </a:rPr>
              <a:t>This is in place at all Points of entry into NI from GB</a:t>
            </a:r>
          </a:p>
          <a:p>
            <a:pPr marL="0" indent="0">
              <a:buNone/>
            </a:pPr>
            <a:endParaRPr lang="en-GB" sz="28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764688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A3C30E3-52FE-A14B-B155-382105C64FB8}"/>
              </a:ext>
            </a:extLst>
          </p:cNvPr>
          <p:cNvSpPr>
            <a:spLocks noGrp="1"/>
          </p:cNvSpPr>
          <p:nvPr>
            <p:ph type="title"/>
          </p:nvPr>
        </p:nvSpPr>
        <p:spPr/>
        <p:txBody>
          <a:bodyPr/>
          <a:lstStyle/>
          <a:p>
            <a:r>
              <a:rPr lang="en-US" dirty="0"/>
              <a:t>Point of </a:t>
            </a:r>
            <a:r>
              <a:rPr lang="en-US" dirty="0" smtClean="0"/>
              <a:t>Entry </a:t>
            </a:r>
            <a:endParaRPr lang="en-US" dirty="0"/>
          </a:p>
        </p:txBody>
      </p:sp>
      <p:sp>
        <p:nvSpPr>
          <p:cNvPr id="8" name="Content Placeholder 7">
            <a:extLst>
              <a:ext uri="{FF2B5EF4-FFF2-40B4-BE49-F238E27FC236}">
                <a16:creationId xmlns="" xmlns:a16="http://schemas.microsoft.com/office/drawing/2014/main" id="{3D6E2A7F-DBED-5F48-ADB1-7788D76D3740}"/>
              </a:ext>
            </a:extLst>
          </p:cNvPr>
          <p:cNvSpPr>
            <a:spLocks noGrp="1"/>
          </p:cNvSpPr>
          <p:nvPr>
            <p:ph idx="1"/>
          </p:nvPr>
        </p:nvSpPr>
        <p:spPr/>
        <p:txBody>
          <a:bodyPr>
            <a:normAutofit/>
          </a:bodyPr>
          <a:lstStyle/>
          <a:p>
            <a:pPr marL="457200" lvl="1" indent="0" algn="ctr">
              <a:buNone/>
            </a:pPr>
            <a:r>
              <a:rPr lang="en-GB" sz="2600" dirty="0">
                <a:latin typeface="Arial" panose="020B0604020202020204" pitchFamily="34" charset="0"/>
                <a:cs typeface="Arial" panose="020B0604020202020204" pitchFamily="34" charset="0"/>
              </a:rPr>
              <a:t>Import checks at the POE are an EU requirement to verify that the consignment entering NI from GB meets all the EU import requirements.</a:t>
            </a:r>
          </a:p>
          <a:p>
            <a:pPr marL="457200" lvl="1" indent="0">
              <a:buNone/>
            </a:pPr>
            <a:endParaRPr lang="en-GB" sz="2600" dirty="0">
              <a:latin typeface="Arial" panose="020B0604020202020204" pitchFamily="34" charset="0"/>
              <a:cs typeface="Arial" panose="020B0604020202020204" pitchFamily="34" charset="0"/>
            </a:endParaRPr>
          </a:p>
          <a:p>
            <a:pPr marL="457200" lvl="1" indent="0">
              <a:buNone/>
            </a:pPr>
            <a:r>
              <a:rPr lang="en-GB" sz="2600" dirty="0">
                <a:latin typeface="Arial" panose="020B0604020202020204" pitchFamily="34" charset="0"/>
                <a:cs typeface="Arial" panose="020B0604020202020204" pitchFamily="34" charset="0"/>
              </a:rPr>
              <a:t>Three part process: </a:t>
            </a:r>
          </a:p>
          <a:p>
            <a:pPr lvl="1">
              <a:buFont typeface="Wingdings" panose="05000000000000000000" pitchFamily="2" charset="2"/>
              <a:buChar char="v"/>
            </a:pPr>
            <a:r>
              <a:rPr lang="en-GB" sz="2600" dirty="0">
                <a:latin typeface="Arial" panose="020B0604020202020204" pitchFamily="34" charset="0"/>
                <a:cs typeface="Arial" panose="020B0604020202020204" pitchFamily="34" charset="0"/>
              </a:rPr>
              <a:t>   Documentary, </a:t>
            </a:r>
          </a:p>
          <a:p>
            <a:pPr lvl="1">
              <a:buFont typeface="Wingdings" panose="05000000000000000000" pitchFamily="2" charset="2"/>
              <a:buChar char="v"/>
            </a:pPr>
            <a:r>
              <a:rPr lang="en-GB" sz="2600" dirty="0">
                <a:latin typeface="Arial" panose="020B0604020202020204" pitchFamily="34" charset="0"/>
                <a:cs typeface="Arial" panose="020B0604020202020204" pitchFamily="34" charset="0"/>
              </a:rPr>
              <a:t>   Identity </a:t>
            </a:r>
          </a:p>
          <a:p>
            <a:pPr lvl="1">
              <a:buFont typeface="Wingdings" panose="05000000000000000000" pitchFamily="2" charset="2"/>
              <a:buChar char="v"/>
            </a:pPr>
            <a:r>
              <a:rPr lang="en-GB" sz="2600" dirty="0">
                <a:latin typeface="Arial" panose="020B0604020202020204" pitchFamily="34" charset="0"/>
                <a:cs typeface="Arial" panose="020B0604020202020204" pitchFamily="34" charset="0"/>
              </a:rPr>
              <a:t>   Physical</a:t>
            </a:r>
            <a:endParaRPr lang="en-GB"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529464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 will need</a:t>
            </a:r>
          </a:p>
        </p:txBody>
      </p:sp>
      <p:sp>
        <p:nvSpPr>
          <p:cNvPr id="3" name="Content Placeholder 2"/>
          <p:cNvSpPr>
            <a:spLocks noGrp="1"/>
          </p:cNvSpPr>
          <p:nvPr>
            <p:ph idx="1"/>
          </p:nvPr>
        </p:nvSpPr>
        <p:spPr/>
        <p:txBody>
          <a:bodyPr>
            <a:normAutofit fontScale="92500"/>
          </a:bodyPr>
          <a:lstStyle/>
          <a:p>
            <a:pPr lvl="1"/>
            <a:r>
              <a:rPr lang="en-GB" sz="2600" dirty="0">
                <a:latin typeface="Arial" panose="020B0604020202020204" pitchFamily="34" charset="0"/>
                <a:cs typeface="Arial" panose="020B0604020202020204" pitchFamily="34" charset="0"/>
              </a:rPr>
              <a:t>Official Documentation/Certification</a:t>
            </a:r>
          </a:p>
          <a:p>
            <a:pPr lvl="2"/>
            <a:r>
              <a:rPr lang="en-GB" sz="2200" dirty="0">
                <a:latin typeface="Arial" panose="020B0604020202020204" pitchFamily="34" charset="0"/>
                <a:cs typeface="Arial" panose="020B0604020202020204" pitchFamily="34" charset="0"/>
              </a:rPr>
              <a:t>Official Certificate (known as a Export Health Certificate) for all fishery products imported from non EU countries.</a:t>
            </a:r>
          </a:p>
          <a:p>
            <a:pPr marL="914400" lvl="2" indent="0">
              <a:buNone/>
            </a:pPr>
            <a:r>
              <a:rPr lang="en-GB" sz="2200" b="1" dirty="0">
                <a:latin typeface="Arial" panose="020B0604020202020204" pitchFamily="34" charset="0"/>
                <a:cs typeface="Arial" panose="020B0604020202020204" pitchFamily="34" charset="0"/>
              </a:rPr>
              <a:t>&amp;</a:t>
            </a:r>
          </a:p>
          <a:p>
            <a:pPr lvl="2"/>
            <a:r>
              <a:rPr lang="en-GB" sz="2200" dirty="0">
                <a:latin typeface="Arial" panose="020B0604020202020204" pitchFamily="34" charset="0"/>
                <a:cs typeface="Arial" panose="020B0604020202020204" pitchFamily="34" charset="0"/>
              </a:rPr>
              <a:t>Catch certificates for wild caught marine fish imported from non EU countries.</a:t>
            </a:r>
          </a:p>
          <a:p>
            <a:pPr marL="914400" lvl="2" indent="0">
              <a:buNone/>
            </a:pPr>
            <a:endParaRPr lang="en-GB" sz="2200" dirty="0">
              <a:latin typeface="Arial" panose="020B0604020202020204" pitchFamily="34" charset="0"/>
              <a:cs typeface="Arial" panose="020B0604020202020204" pitchFamily="34" charset="0"/>
            </a:endParaRPr>
          </a:p>
          <a:p>
            <a:pPr marL="0" indent="0" algn="ctr">
              <a:buNone/>
            </a:pPr>
            <a:r>
              <a:rPr lang="en-GB" sz="2400" dirty="0">
                <a:latin typeface="Arial" panose="020B0604020202020204" pitchFamily="34" charset="0"/>
                <a:cs typeface="Arial" panose="020B0604020202020204" pitchFamily="34" charset="0"/>
              </a:rPr>
              <a:t>These certificates are issued by authorised officials before leaving GB</a:t>
            </a:r>
          </a:p>
          <a:p>
            <a:pPr marL="0" indent="0" algn="ctr">
              <a:buNone/>
            </a:pPr>
            <a:r>
              <a:rPr lang="en-GB" sz="2400" dirty="0">
                <a:solidFill>
                  <a:srgbClr val="FF0000"/>
                </a:solidFill>
                <a:latin typeface="Arial" panose="020B0604020202020204" pitchFamily="34" charset="0"/>
                <a:cs typeface="Arial" panose="020B0604020202020204" pitchFamily="34" charset="0"/>
              </a:rPr>
              <a:t>It is also recommended that you submit</a:t>
            </a:r>
          </a:p>
          <a:p>
            <a:pPr marL="0" indent="0" algn="ctr">
              <a:buNone/>
            </a:pPr>
            <a:r>
              <a:rPr lang="en-GB" sz="2400" dirty="0">
                <a:solidFill>
                  <a:srgbClr val="FF0000"/>
                </a:solidFill>
                <a:latin typeface="Arial" panose="020B0604020202020204" pitchFamily="34" charset="0"/>
                <a:cs typeface="Arial" panose="020B0604020202020204" pitchFamily="34" charset="0"/>
              </a:rPr>
              <a:t>Commercial travel documents/invoices that can be of assistance in documentary check</a:t>
            </a:r>
          </a:p>
          <a:p>
            <a:endParaRPr lang="en-GB" dirty="0"/>
          </a:p>
        </p:txBody>
      </p:sp>
    </p:spTree>
    <p:extLst>
      <p:ext uri="{BB962C8B-B14F-4D97-AF65-F5344CB8AC3E}">
        <p14:creationId xmlns:p14="http://schemas.microsoft.com/office/powerpoint/2010/main" val="209302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 will need to have:</a:t>
            </a:r>
          </a:p>
        </p:txBody>
      </p:sp>
      <p:sp>
        <p:nvSpPr>
          <p:cNvPr id="3" name="Content Placeholder 2"/>
          <p:cNvSpPr>
            <a:spLocks noGrp="1"/>
          </p:cNvSpPr>
          <p:nvPr>
            <p:ph idx="1"/>
          </p:nvPr>
        </p:nvSpPr>
        <p:spPr/>
        <p:txBody>
          <a:bodyPr/>
          <a:lstStyle/>
          <a:p>
            <a:pPr lvl="1"/>
            <a:r>
              <a:rPr lang="en-GB" sz="2600" dirty="0">
                <a:latin typeface="Arial" panose="020B0604020202020204" pitchFamily="34" charset="0"/>
                <a:cs typeface="Arial" panose="020B0604020202020204" pitchFamily="34" charset="0"/>
              </a:rPr>
              <a:t>Completed a CHED-P on TRACES-NT </a:t>
            </a:r>
            <a:r>
              <a:rPr lang="en-GB" sz="2600" dirty="0" smtClean="0">
                <a:latin typeface="Arial" panose="020B0604020202020204" pitchFamily="34" charset="0"/>
                <a:cs typeface="Arial" panose="020B0604020202020204" pitchFamily="34" charset="0"/>
              </a:rPr>
              <a:t>(online). </a:t>
            </a:r>
            <a:endParaRPr lang="en-GB" sz="2600" dirty="0">
              <a:latin typeface="Arial" panose="020B0604020202020204" pitchFamily="34" charset="0"/>
              <a:cs typeface="Arial" panose="020B0604020202020204" pitchFamily="34" charset="0"/>
            </a:endParaRPr>
          </a:p>
          <a:p>
            <a:pPr marL="457200" lvl="1" indent="0">
              <a:buNone/>
            </a:pPr>
            <a:endParaRPr lang="en-GB" sz="2000" i="1" dirty="0" smtClean="0">
              <a:solidFill>
                <a:srgbClr val="FF0000"/>
              </a:solidFill>
              <a:latin typeface="Arial" panose="020B0604020202020204" pitchFamily="34" charset="0"/>
              <a:cs typeface="Arial" panose="020B0604020202020204" pitchFamily="34" charset="0"/>
            </a:endParaRPr>
          </a:p>
          <a:p>
            <a:pPr marL="457200" lvl="1" indent="0">
              <a:buNone/>
            </a:pPr>
            <a:endParaRPr lang="en-GB" sz="2000" i="1" dirty="0">
              <a:solidFill>
                <a:srgbClr val="FF0000"/>
              </a:solidFill>
              <a:latin typeface="Arial" panose="020B0604020202020204" pitchFamily="34" charset="0"/>
              <a:cs typeface="Arial" panose="020B0604020202020204" pitchFamily="34" charset="0"/>
            </a:endParaRPr>
          </a:p>
          <a:p>
            <a:pPr lvl="1"/>
            <a:r>
              <a:rPr lang="en-GB" sz="2600" dirty="0">
                <a:latin typeface="Arial" panose="020B0604020202020204" pitchFamily="34" charset="0"/>
                <a:cs typeface="Arial" panose="020B0604020202020204" pitchFamily="34" charset="0"/>
              </a:rPr>
              <a:t>Pre notified the consignments arrival at the POE</a:t>
            </a:r>
          </a:p>
          <a:p>
            <a:pPr marL="457200" lvl="1" indent="0">
              <a:buNone/>
            </a:pPr>
            <a:r>
              <a:rPr lang="en-GB" sz="2600" dirty="0">
                <a:latin typeface="Arial" panose="020B0604020202020204" pitchFamily="34" charset="0"/>
                <a:cs typeface="Arial" panose="020B0604020202020204" pitchFamily="34" charset="0"/>
              </a:rPr>
              <a:t>	</a:t>
            </a:r>
            <a:r>
              <a:rPr lang="en-GB" i="1" dirty="0">
                <a:solidFill>
                  <a:srgbClr val="FF0000"/>
                </a:solidFill>
                <a:latin typeface="Arial" panose="020B0604020202020204" pitchFamily="34" charset="0"/>
                <a:cs typeface="Arial" panose="020B0604020202020204" pitchFamily="34" charset="0"/>
              </a:rPr>
              <a:t>(by submission of CHED-P on TRACES)</a:t>
            </a:r>
          </a:p>
          <a:p>
            <a:endParaRPr lang="en-GB" dirty="0"/>
          </a:p>
        </p:txBody>
      </p:sp>
    </p:spTree>
    <p:extLst>
      <p:ext uri="{BB962C8B-B14F-4D97-AF65-F5344CB8AC3E}">
        <p14:creationId xmlns:p14="http://schemas.microsoft.com/office/powerpoint/2010/main" val="118421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A3C30E3-52FE-A14B-B155-382105C64FB8}"/>
              </a:ext>
            </a:extLst>
          </p:cNvPr>
          <p:cNvSpPr>
            <a:spLocks noGrp="1"/>
          </p:cNvSpPr>
          <p:nvPr>
            <p:ph type="title"/>
          </p:nvPr>
        </p:nvSpPr>
        <p:spPr>
          <a:xfrm>
            <a:off x="457200" y="274638"/>
            <a:ext cx="8229600" cy="1888460"/>
          </a:xfrm>
        </p:spPr>
        <p:txBody>
          <a:bodyPr>
            <a:normAutofit/>
          </a:bodyPr>
          <a:lstStyle/>
          <a:p>
            <a:r>
              <a:rPr lang="en-GB" sz="3200" dirty="0"/>
              <a:t>For those of you who have not yet imported fish or fishery products.</a:t>
            </a:r>
            <a:br>
              <a:rPr lang="en-GB" sz="3200" dirty="0"/>
            </a:br>
            <a:r>
              <a:rPr lang="en-GB" sz="3200" dirty="0"/>
              <a:t>What steps can you take to prepare now?</a:t>
            </a:r>
            <a:endParaRPr lang="en-US" sz="3200" dirty="0"/>
          </a:p>
        </p:txBody>
      </p:sp>
      <p:sp>
        <p:nvSpPr>
          <p:cNvPr id="8" name="Content Placeholder 7">
            <a:extLst>
              <a:ext uri="{FF2B5EF4-FFF2-40B4-BE49-F238E27FC236}">
                <a16:creationId xmlns="" xmlns:a16="http://schemas.microsoft.com/office/drawing/2014/main" id="{3D6E2A7F-DBED-5F48-ADB1-7788D76D3740}"/>
              </a:ext>
            </a:extLst>
          </p:cNvPr>
          <p:cNvSpPr>
            <a:spLocks noGrp="1"/>
          </p:cNvSpPr>
          <p:nvPr>
            <p:ph idx="1"/>
          </p:nvPr>
        </p:nvSpPr>
        <p:spPr>
          <a:xfrm>
            <a:off x="457200" y="2251587"/>
            <a:ext cx="8229600" cy="3146323"/>
          </a:xfrm>
        </p:spPr>
        <p:txBody>
          <a:bodyPr>
            <a:normAutofit fontScale="77500" lnSpcReduction="20000"/>
          </a:bodyPr>
          <a:lstStyle/>
          <a:p>
            <a:r>
              <a:rPr lang="en-GB" dirty="0"/>
              <a:t>Familiarise yourself with certification required and the competent authorities in Great Britain who can supply it.</a:t>
            </a:r>
          </a:p>
          <a:p>
            <a:endParaRPr lang="en-GB" dirty="0"/>
          </a:p>
          <a:p>
            <a:r>
              <a:rPr lang="en-GB" dirty="0"/>
              <a:t>Register on TRACES.NT</a:t>
            </a:r>
          </a:p>
          <a:p>
            <a:endParaRPr lang="en-GB" dirty="0"/>
          </a:p>
          <a:p>
            <a:r>
              <a:rPr lang="en-GB" dirty="0"/>
              <a:t>Follow HMRC guidelines and obtain XI EORI number</a:t>
            </a:r>
          </a:p>
          <a:p>
            <a:endParaRPr lang="en-GB" dirty="0"/>
          </a:p>
          <a:p>
            <a:r>
              <a:rPr lang="en-GB" dirty="0"/>
              <a:t>Register with the Trader Support Scheme (Customs)</a:t>
            </a:r>
          </a:p>
          <a:p>
            <a:endParaRPr lang="en-US" dirty="0"/>
          </a:p>
        </p:txBody>
      </p:sp>
    </p:spTree>
    <p:extLst>
      <p:ext uri="{BB962C8B-B14F-4D97-AF65-F5344CB8AC3E}">
        <p14:creationId xmlns:p14="http://schemas.microsoft.com/office/powerpoint/2010/main" val="440282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Register on TRACES NT</a:t>
            </a:r>
          </a:p>
        </p:txBody>
      </p:sp>
      <p:sp>
        <p:nvSpPr>
          <p:cNvPr id="3" name="Content Placeholder 2"/>
          <p:cNvSpPr>
            <a:spLocks noGrp="1"/>
          </p:cNvSpPr>
          <p:nvPr>
            <p:ph idx="1"/>
          </p:nvPr>
        </p:nvSpPr>
        <p:spPr/>
        <p:txBody>
          <a:bodyPr>
            <a:normAutofit fontScale="77500" lnSpcReduction="20000"/>
          </a:bodyPr>
          <a:lstStyle/>
          <a:p>
            <a:r>
              <a:rPr lang="en-GB" dirty="0"/>
              <a:t>You must create an EU Login Account if you are not already registered</a:t>
            </a:r>
          </a:p>
          <a:p>
            <a:r>
              <a:rPr lang="en-GB" dirty="0"/>
              <a:t>Then you can Request a new user access profile in TRACES.NT</a:t>
            </a:r>
          </a:p>
          <a:p>
            <a:r>
              <a:rPr lang="en-GB" dirty="0"/>
              <a:t>The profile you create must reflect your role and associated activities.</a:t>
            </a:r>
          </a:p>
          <a:p>
            <a:r>
              <a:rPr lang="en-GB" dirty="0"/>
              <a:t>Businesses or agents are normally registered as Economic Operators</a:t>
            </a:r>
          </a:p>
          <a:p>
            <a:r>
              <a:rPr lang="en-GB" dirty="0"/>
              <a:t>Economic operators must choose the Point of Entry to which they wish to be associated for registration purposes.  </a:t>
            </a:r>
          </a:p>
          <a:p>
            <a:r>
              <a:rPr lang="en-GB" dirty="0"/>
              <a:t>Once registered you will be able to import through any POE</a:t>
            </a:r>
          </a:p>
          <a:p>
            <a:pPr marL="0" indent="0">
              <a:buNone/>
            </a:pPr>
            <a:endParaRPr lang="en-GB" dirty="0"/>
          </a:p>
        </p:txBody>
      </p:sp>
    </p:spTree>
    <p:extLst>
      <p:ext uri="{BB962C8B-B14F-4D97-AF65-F5344CB8AC3E}">
        <p14:creationId xmlns:p14="http://schemas.microsoft.com/office/powerpoint/2010/main" val="241682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Register on TRACES NT</a:t>
            </a:r>
          </a:p>
        </p:txBody>
      </p:sp>
      <p:sp>
        <p:nvSpPr>
          <p:cNvPr id="3" name="Content Placeholder 2"/>
          <p:cNvSpPr>
            <a:spLocks noGrp="1"/>
          </p:cNvSpPr>
          <p:nvPr>
            <p:ph idx="1"/>
          </p:nvPr>
        </p:nvSpPr>
        <p:spPr/>
        <p:txBody>
          <a:bodyPr/>
          <a:lstStyle/>
          <a:p>
            <a:r>
              <a:rPr lang="en-GB" dirty="0"/>
              <a:t>More information and how to register can be found online: </a:t>
            </a:r>
            <a:r>
              <a:rPr lang="en-GB" dirty="0">
                <a:hlinkClick r:id="rId2"/>
              </a:rPr>
              <a:t>https://</a:t>
            </a:r>
            <a:r>
              <a:rPr lang="en-GB" dirty="0" smtClean="0">
                <a:hlinkClick r:id="rId2"/>
              </a:rPr>
              <a:t>webgate.ec.europa.eu/tracesnt/login</a:t>
            </a:r>
            <a:endParaRPr lang="en-GB" dirty="0"/>
          </a:p>
          <a:p>
            <a:endParaRPr lang="en-GB" dirty="0"/>
          </a:p>
          <a:p>
            <a:r>
              <a:rPr lang="en-GB" dirty="0"/>
              <a:t>Training videos found here: </a:t>
            </a:r>
            <a:r>
              <a:rPr lang="en-GB" dirty="0">
                <a:hlinkClick r:id="rId3"/>
              </a:rPr>
              <a:t>https://</a:t>
            </a:r>
            <a:r>
              <a:rPr lang="en-GB" dirty="0" smtClean="0">
                <a:hlinkClick r:id="rId3"/>
              </a:rPr>
              <a:t>www.youtube.com/watch?v=Ketbp2q4VxA</a:t>
            </a:r>
            <a:endParaRPr lang="en-GB" dirty="0" smtClean="0"/>
          </a:p>
          <a:p>
            <a:pPr marL="0" indent="0">
              <a:buNone/>
            </a:pPr>
            <a:endParaRPr lang="en-GB" dirty="0"/>
          </a:p>
        </p:txBody>
      </p:sp>
    </p:spTree>
    <p:extLst>
      <p:ext uri="{BB962C8B-B14F-4D97-AF65-F5344CB8AC3E}">
        <p14:creationId xmlns:p14="http://schemas.microsoft.com/office/powerpoint/2010/main" val="2317034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TRACES NT definitions</a:t>
            </a:r>
          </a:p>
        </p:txBody>
      </p:sp>
      <p:sp>
        <p:nvSpPr>
          <p:cNvPr id="3" name="Content Placeholder 2"/>
          <p:cNvSpPr>
            <a:spLocks noGrp="1"/>
          </p:cNvSpPr>
          <p:nvPr>
            <p:ph idx="1"/>
          </p:nvPr>
        </p:nvSpPr>
        <p:spPr>
          <a:xfrm>
            <a:off x="457200" y="1417638"/>
            <a:ext cx="8229600" cy="4525963"/>
          </a:xfrm>
        </p:spPr>
        <p:txBody>
          <a:bodyPr>
            <a:normAutofit fontScale="92500"/>
          </a:bodyPr>
          <a:lstStyle/>
          <a:p>
            <a:r>
              <a:rPr lang="en-GB" dirty="0"/>
              <a:t>The “Operator Responsible for the consignment”</a:t>
            </a:r>
          </a:p>
          <a:p>
            <a:pPr marL="0" indent="0">
              <a:buNone/>
            </a:pPr>
            <a:r>
              <a:rPr lang="en-GB" sz="2600" i="1" dirty="0"/>
              <a:t>Indicate the name and address, country and ISO code of the natural or legal person in the Member State who is in charge of the consignment when presented at the POE. The Operator Responsible for the consignment can be the importer.</a:t>
            </a:r>
          </a:p>
          <a:p>
            <a:pPr marL="0" indent="0">
              <a:buNone/>
            </a:pPr>
            <a:endParaRPr lang="en-GB" sz="2600" dirty="0"/>
          </a:p>
          <a:p>
            <a:r>
              <a:rPr lang="en-GB" sz="2600" dirty="0"/>
              <a:t>The Operator Responsible for the consignment signs the CHED and takes responsibility to comply with the Official Controls (OC) including payment for OC’s, re-dispatch, disposal and storage if necessary.</a:t>
            </a:r>
          </a:p>
          <a:p>
            <a:endParaRPr lang="en-GB" dirty="0"/>
          </a:p>
        </p:txBody>
      </p:sp>
    </p:spTree>
    <p:extLst>
      <p:ext uri="{BB962C8B-B14F-4D97-AF65-F5344CB8AC3E}">
        <p14:creationId xmlns:p14="http://schemas.microsoft.com/office/powerpoint/2010/main" val="354156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TRACES NT definitions</a:t>
            </a:r>
          </a:p>
        </p:txBody>
      </p:sp>
      <p:sp>
        <p:nvSpPr>
          <p:cNvPr id="3" name="Content Placeholder 2"/>
          <p:cNvSpPr>
            <a:spLocks noGrp="1"/>
          </p:cNvSpPr>
          <p:nvPr>
            <p:ph idx="1"/>
          </p:nvPr>
        </p:nvSpPr>
        <p:spPr/>
        <p:txBody>
          <a:bodyPr/>
          <a:lstStyle/>
          <a:p>
            <a:r>
              <a:rPr lang="en-GB" dirty="0"/>
              <a:t>The “Consignee/Importer” </a:t>
            </a:r>
            <a:endParaRPr lang="en-GB" dirty="0" smtClean="0"/>
          </a:p>
          <a:p>
            <a:pPr marL="0" indent="0">
              <a:buNone/>
            </a:pPr>
            <a:endParaRPr lang="en-GB" dirty="0"/>
          </a:p>
          <a:p>
            <a:pPr marL="0" indent="0">
              <a:buNone/>
            </a:pPr>
            <a:r>
              <a:rPr lang="en-GB" sz="2400" dirty="0"/>
              <a:t>Indicate the name and address, country and ISO code of the natural or legal person to whom the consignment is destined</a:t>
            </a:r>
            <a:r>
              <a:rPr lang="en-GB" sz="2400" dirty="0" smtClean="0"/>
              <a:t>.</a:t>
            </a:r>
          </a:p>
          <a:p>
            <a:pPr marL="0" indent="0">
              <a:buNone/>
            </a:pPr>
            <a:r>
              <a:rPr lang="en-GB" sz="2400" dirty="0" smtClean="0"/>
              <a:t>ISO country code:- XI</a:t>
            </a:r>
          </a:p>
          <a:p>
            <a:pPr marL="0" indent="0">
              <a:buNone/>
            </a:pPr>
            <a:r>
              <a:rPr lang="en-GB" sz="2400" dirty="0" smtClean="0"/>
              <a:t>Country:- United Kingdom (Northern Ireland)</a:t>
            </a:r>
            <a:endParaRPr lang="en-GB" sz="2400" dirty="0"/>
          </a:p>
          <a:p>
            <a:endParaRPr lang="en-GB" dirty="0"/>
          </a:p>
          <a:p>
            <a:pPr marL="0" indent="0" algn="ctr">
              <a:buNone/>
            </a:pPr>
            <a:r>
              <a:rPr lang="en-GB" sz="2400" dirty="0"/>
              <a:t>The consignee/importer should appear on the official </a:t>
            </a:r>
            <a:r>
              <a:rPr lang="en-GB" sz="2400" dirty="0" smtClean="0"/>
              <a:t>certificate</a:t>
            </a:r>
            <a:endParaRPr lang="en-GB" sz="2400" dirty="0"/>
          </a:p>
          <a:p>
            <a:endParaRPr lang="en-GB" dirty="0"/>
          </a:p>
        </p:txBody>
      </p:sp>
    </p:spTree>
    <p:extLst>
      <p:ext uri="{BB962C8B-B14F-4D97-AF65-F5344CB8AC3E}">
        <p14:creationId xmlns:p14="http://schemas.microsoft.com/office/powerpoint/2010/main" val="504014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Pre-notification process</a:t>
            </a:r>
          </a:p>
        </p:txBody>
      </p:sp>
      <p:sp>
        <p:nvSpPr>
          <p:cNvPr id="3" name="Content Placeholder 2"/>
          <p:cNvSpPr>
            <a:spLocks noGrp="1"/>
          </p:cNvSpPr>
          <p:nvPr>
            <p:ph idx="1"/>
          </p:nvPr>
        </p:nvSpPr>
        <p:spPr>
          <a:xfrm>
            <a:off x="457200" y="1417638"/>
            <a:ext cx="8229600" cy="4708525"/>
          </a:xfrm>
        </p:spPr>
        <p:txBody>
          <a:bodyPr>
            <a:normAutofit fontScale="77500" lnSpcReduction="20000"/>
          </a:bodyPr>
          <a:lstStyle/>
          <a:p>
            <a:r>
              <a:rPr lang="en-GB" sz="3100" dirty="0"/>
              <a:t>Pre-notification is done by completion of Part I of the CHED-P on TRACES NT</a:t>
            </a:r>
          </a:p>
          <a:p>
            <a:endParaRPr lang="en-GB" sz="3100" dirty="0"/>
          </a:p>
          <a:p>
            <a:r>
              <a:rPr lang="en-GB" sz="3100" dirty="0"/>
              <a:t>When you complete Part 1 and submit the CHED-P, this will p</a:t>
            </a:r>
            <a:r>
              <a:rPr lang="en-GB" sz="3100" dirty="0" smtClean="0"/>
              <a:t>re-notify </a:t>
            </a:r>
            <a:r>
              <a:rPr lang="en-GB" sz="3100" dirty="0"/>
              <a:t>the POE of the arrival of the consignment</a:t>
            </a:r>
          </a:p>
          <a:p>
            <a:endParaRPr lang="en-GB" sz="3100" dirty="0"/>
          </a:p>
          <a:p>
            <a:r>
              <a:rPr lang="en-GB" sz="3100" dirty="0"/>
              <a:t>Notification legally required 24 hours in advance</a:t>
            </a:r>
          </a:p>
          <a:p>
            <a:pPr marL="0" indent="0">
              <a:buNone/>
            </a:pPr>
            <a:r>
              <a:rPr lang="en-GB" sz="3100" dirty="0" smtClean="0"/>
              <a:t>     </a:t>
            </a:r>
            <a:r>
              <a:rPr lang="en-GB" sz="3100" dirty="0"/>
              <a:t>(4 hours in exceptional </a:t>
            </a:r>
            <a:r>
              <a:rPr lang="en-GB" sz="3100" dirty="0" smtClean="0"/>
              <a:t>circumstances) </a:t>
            </a:r>
            <a:r>
              <a:rPr lang="en-GB" sz="3100" dirty="0"/>
              <a:t>but checks are</a:t>
            </a:r>
          </a:p>
          <a:p>
            <a:pPr marL="0" indent="0">
              <a:buNone/>
            </a:pPr>
            <a:r>
              <a:rPr lang="en-GB" sz="3100" dirty="0" smtClean="0"/>
              <a:t>     required </a:t>
            </a:r>
            <a:r>
              <a:rPr lang="en-GB" sz="3100" dirty="0"/>
              <a:t>before product can be cleared into NI)</a:t>
            </a:r>
          </a:p>
          <a:p>
            <a:endParaRPr lang="en-GB" sz="3100" dirty="0"/>
          </a:p>
          <a:p>
            <a:r>
              <a:rPr lang="en-GB" sz="3100" dirty="0"/>
              <a:t>Part 2 is completed by the authorised officer at the POE to indicate the checks on the product have been completed.</a:t>
            </a:r>
          </a:p>
          <a:p>
            <a:endParaRPr lang="en-GB" dirty="0"/>
          </a:p>
        </p:txBody>
      </p:sp>
    </p:spTree>
    <p:extLst>
      <p:ext uri="{BB962C8B-B14F-4D97-AF65-F5344CB8AC3E}">
        <p14:creationId xmlns:p14="http://schemas.microsoft.com/office/powerpoint/2010/main" val="186403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08720"/>
            <a:ext cx="6858000" cy="1008113"/>
          </a:xfrm>
        </p:spPr>
        <p:txBody>
          <a:bodyPr/>
          <a:lstStyle/>
          <a:p>
            <a:pPr algn="r"/>
            <a:r>
              <a:rPr lang="en-GB" dirty="0" smtClean="0"/>
              <a:t>How this event will work </a:t>
            </a:r>
            <a:endParaRPr lang="en-GB" dirty="0"/>
          </a:p>
        </p:txBody>
      </p:sp>
      <p:sp>
        <p:nvSpPr>
          <p:cNvPr id="3" name="Subtitle 2"/>
          <p:cNvSpPr>
            <a:spLocks noGrp="1"/>
          </p:cNvSpPr>
          <p:nvPr>
            <p:ph type="subTitle" idx="1"/>
          </p:nvPr>
        </p:nvSpPr>
        <p:spPr>
          <a:xfrm>
            <a:off x="1143000" y="2276872"/>
            <a:ext cx="6858000" cy="2980928"/>
          </a:xfrm>
        </p:spPr>
        <p:txBody>
          <a:bodyPr/>
          <a:lstStyle/>
          <a:p>
            <a:pPr marL="285750" indent="-285750" algn="l">
              <a:buFont typeface="Arial" panose="020B0604020202020204" pitchFamily="34" charset="0"/>
              <a:buChar char="•"/>
            </a:pPr>
            <a:r>
              <a:rPr lang="en-GB" sz="2000" dirty="0" smtClean="0"/>
              <a:t>Who is this event aimed at? </a:t>
            </a:r>
          </a:p>
          <a:p>
            <a:pPr marL="285750" indent="-285750" algn="l">
              <a:buFont typeface="Arial" panose="020B0604020202020204" pitchFamily="34" charset="0"/>
              <a:buChar char="•"/>
            </a:pPr>
            <a:r>
              <a:rPr lang="en-GB" sz="2000" dirty="0" smtClean="0"/>
              <a:t>How </a:t>
            </a:r>
            <a:r>
              <a:rPr lang="en-GB" sz="2000" dirty="0" err="1" smtClean="0"/>
              <a:t>Webex</a:t>
            </a:r>
            <a:r>
              <a:rPr lang="en-GB" sz="2000" dirty="0" smtClean="0"/>
              <a:t> works</a:t>
            </a:r>
          </a:p>
          <a:p>
            <a:pPr marL="285750" indent="-285750" algn="l">
              <a:buFont typeface="Arial" panose="020B0604020202020204" pitchFamily="34" charset="0"/>
              <a:buChar char="•"/>
            </a:pPr>
            <a:r>
              <a:rPr lang="en-GB" sz="2000" dirty="0" smtClean="0"/>
              <a:t>Everyone muted</a:t>
            </a:r>
          </a:p>
          <a:p>
            <a:pPr marL="285750" indent="-285750" algn="l">
              <a:buFont typeface="Arial" panose="020B0604020202020204" pitchFamily="34" charset="0"/>
              <a:buChar char="•"/>
            </a:pPr>
            <a:r>
              <a:rPr lang="en-GB" sz="2000" dirty="0" smtClean="0"/>
              <a:t>Please turn cameras off</a:t>
            </a:r>
          </a:p>
          <a:p>
            <a:pPr marL="285750" indent="-285750" algn="l">
              <a:buFont typeface="Arial" panose="020B0604020202020204" pitchFamily="34" charset="0"/>
              <a:buChar char="•"/>
            </a:pPr>
            <a:r>
              <a:rPr lang="en-GB" sz="2000" dirty="0" smtClean="0"/>
              <a:t>How the chat function works and Q &amp; A</a:t>
            </a:r>
          </a:p>
          <a:p>
            <a:pPr marL="285750" indent="-285750" algn="l">
              <a:buFont typeface="Arial" panose="020B0604020202020204" pitchFamily="34" charset="0"/>
              <a:buChar char="•"/>
            </a:pPr>
            <a:r>
              <a:rPr lang="en-GB" sz="2000" dirty="0" smtClean="0"/>
              <a:t>Written questions already submitted</a:t>
            </a:r>
          </a:p>
          <a:p>
            <a:pPr marL="285750" indent="-285750" algn="l">
              <a:buFont typeface="Arial" panose="020B0604020202020204" pitchFamily="34" charset="0"/>
              <a:buChar char="•"/>
            </a:pPr>
            <a:r>
              <a:rPr lang="en-GB" sz="2000" dirty="0" smtClean="0"/>
              <a:t>Further planned stakeholder engagement events</a:t>
            </a:r>
          </a:p>
          <a:p>
            <a:endParaRPr lang="en-GB" dirty="0"/>
          </a:p>
        </p:txBody>
      </p:sp>
    </p:spTree>
    <p:extLst>
      <p:ext uri="{BB962C8B-B14F-4D97-AF65-F5344CB8AC3E}">
        <p14:creationId xmlns:p14="http://schemas.microsoft.com/office/powerpoint/2010/main" val="104259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Three part process carried out at Point of entry</a:t>
            </a:r>
          </a:p>
        </p:txBody>
      </p:sp>
      <p:sp>
        <p:nvSpPr>
          <p:cNvPr id="3" name="Content Placeholder 2"/>
          <p:cNvSpPr>
            <a:spLocks noGrp="1"/>
          </p:cNvSpPr>
          <p:nvPr>
            <p:ph idx="1"/>
          </p:nvPr>
        </p:nvSpPr>
        <p:spPr>
          <a:xfrm>
            <a:off x="457200" y="1417638"/>
            <a:ext cx="8229600" cy="4708525"/>
          </a:xfrm>
        </p:spPr>
        <p:txBody>
          <a:bodyPr>
            <a:normAutofit/>
          </a:bodyPr>
          <a:lstStyle/>
          <a:p>
            <a:r>
              <a:rPr lang="en-GB" dirty="0"/>
              <a:t>Documentary </a:t>
            </a:r>
            <a:r>
              <a:rPr lang="en-GB" dirty="0" smtClean="0"/>
              <a:t>checks</a:t>
            </a:r>
            <a:endParaRPr lang="en-GB" dirty="0"/>
          </a:p>
          <a:p>
            <a:pPr lvl="1"/>
            <a:r>
              <a:rPr lang="en-GB" sz="2400" dirty="0"/>
              <a:t>These are specific to the commodity.</a:t>
            </a:r>
          </a:p>
          <a:p>
            <a:endParaRPr lang="en-GB" sz="2400" dirty="0"/>
          </a:p>
          <a:p>
            <a:pPr lvl="1"/>
            <a:r>
              <a:rPr lang="en-GB" sz="2400" dirty="0"/>
              <a:t>This check will be carried out at the POE on electronically submitted documents (COVID-19 Easement)</a:t>
            </a:r>
          </a:p>
          <a:p>
            <a:endParaRPr lang="en-GB" sz="2400" dirty="0"/>
          </a:p>
          <a:p>
            <a:pPr lvl="1"/>
            <a:r>
              <a:rPr lang="en-GB" sz="2400" dirty="0"/>
              <a:t>This involves the examination of the official certificates, official </a:t>
            </a:r>
            <a:r>
              <a:rPr lang="en-GB" sz="2400" dirty="0" smtClean="0"/>
              <a:t>attestations, Catch Certificates </a:t>
            </a:r>
            <a:r>
              <a:rPr lang="en-GB" sz="2400" dirty="0"/>
              <a:t>and other documents (including documents of a commercial nature), which are required to accompany the consignment</a:t>
            </a:r>
          </a:p>
          <a:p>
            <a:endParaRPr lang="en-GB" dirty="0"/>
          </a:p>
        </p:txBody>
      </p:sp>
    </p:spTree>
    <p:extLst>
      <p:ext uri="{BB962C8B-B14F-4D97-AF65-F5344CB8AC3E}">
        <p14:creationId xmlns:p14="http://schemas.microsoft.com/office/powerpoint/2010/main" val="356932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Identity Check</a:t>
            </a:r>
          </a:p>
        </p:txBody>
      </p:sp>
      <p:sp>
        <p:nvSpPr>
          <p:cNvPr id="3" name="Content Placeholder 2"/>
          <p:cNvSpPr>
            <a:spLocks noGrp="1"/>
          </p:cNvSpPr>
          <p:nvPr>
            <p:ph idx="1"/>
          </p:nvPr>
        </p:nvSpPr>
        <p:spPr>
          <a:xfrm>
            <a:off x="457200" y="1417638"/>
            <a:ext cx="8229600" cy="4708526"/>
          </a:xfrm>
        </p:spPr>
        <p:txBody>
          <a:bodyPr>
            <a:normAutofit/>
          </a:bodyPr>
          <a:lstStyle/>
          <a:p>
            <a:r>
              <a:rPr lang="en-GB" sz="2400" dirty="0"/>
              <a:t>This is to confirm that the goods listed </a:t>
            </a:r>
            <a:r>
              <a:rPr lang="en-GB" sz="2400" dirty="0" smtClean="0"/>
              <a:t>within </a:t>
            </a:r>
            <a:r>
              <a:rPr lang="en-GB" sz="2400" dirty="0"/>
              <a:t>the official </a:t>
            </a:r>
            <a:r>
              <a:rPr lang="en-GB" sz="2400" dirty="0" smtClean="0"/>
              <a:t>documents, </a:t>
            </a:r>
            <a:r>
              <a:rPr lang="en-GB" sz="2400" dirty="0"/>
              <a:t>describe those goods carried</a:t>
            </a:r>
          </a:p>
          <a:p>
            <a:r>
              <a:rPr lang="en-GB" sz="2400" dirty="0" smtClean="0"/>
              <a:t>An ID check </a:t>
            </a:r>
            <a:r>
              <a:rPr lang="en-GB" sz="2400" dirty="0"/>
              <a:t>can be carried out through the checking of an Official Seal carried out in GB ports prior to sailing.</a:t>
            </a:r>
          </a:p>
          <a:p>
            <a:r>
              <a:rPr lang="en-GB" sz="2400" dirty="0"/>
              <a:t>In the absence of an official seal on the consignment the ID check </a:t>
            </a:r>
            <a:r>
              <a:rPr lang="en-GB" sz="2400" dirty="0" smtClean="0"/>
              <a:t>can occur at the POE</a:t>
            </a:r>
            <a:r>
              <a:rPr lang="en-GB" sz="2400" dirty="0"/>
              <a:t>.</a:t>
            </a:r>
            <a:r>
              <a:rPr lang="en-GB" sz="2400" dirty="0" smtClean="0"/>
              <a:t> The check can </a:t>
            </a:r>
            <a:r>
              <a:rPr lang="en-GB" sz="2400" dirty="0"/>
              <a:t>be a visual inspection to verify that the </a:t>
            </a:r>
            <a:r>
              <a:rPr lang="en-GB" sz="2400" dirty="0" smtClean="0"/>
              <a:t>goods </a:t>
            </a:r>
            <a:r>
              <a:rPr lang="en-GB" sz="2400" dirty="0"/>
              <a:t>and the labelling of a consignment correspond to the information provided in the </a:t>
            </a:r>
            <a:r>
              <a:rPr lang="en-GB" sz="2400" dirty="0" smtClean="0"/>
              <a:t>Official documents</a:t>
            </a:r>
            <a:r>
              <a:rPr lang="en-GB" sz="2400" dirty="0"/>
              <a:t>.</a:t>
            </a:r>
          </a:p>
          <a:p>
            <a:pPr marL="0" indent="0">
              <a:buNone/>
            </a:pPr>
            <a:endParaRPr lang="en-GB" dirty="0"/>
          </a:p>
        </p:txBody>
      </p:sp>
    </p:spTree>
    <p:extLst>
      <p:ext uri="{BB962C8B-B14F-4D97-AF65-F5344CB8AC3E}">
        <p14:creationId xmlns:p14="http://schemas.microsoft.com/office/powerpoint/2010/main" val="1541167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Physical Check</a:t>
            </a:r>
          </a:p>
        </p:txBody>
      </p:sp>
      <p:sp>
        <p:nvSpPr>
          <p:cNvPr id="3" name="Content Placeholder 2"/>
          <p:cNvSpPr>
            <a:spLocks noGrp="1"/>
          </p:cNvSpPr>
          <p:nvPr>
            <p:ph idx="1"/>
          </p:nvPr>
        </p:nvSpPr>
        <p:spPr/>
        <p:txBody>
          <a:bodyPr>
            <a:normAutofit/>
          </a:bodyPr>
          <a:lstStyle/>
          <a:p>
            <a:r>
              <a:rPr lang="en-GB" sz="2400" dirty="0"/>
              <a:t>These are carried out at a frequency described in EU legislation at the facilities provided at the Points of </a:t>
            </a:r>
            <a:r>
              <a:rPr lang="en-GB" sz="2400" dirty="0" smtClean="0"/>
              <a:t>Entry.</a:t>
            </a:r>
          </a:p>
          <a:p>
            <a:r>
              <a:rPr lang="en-GB" sz="2400" dirty="0" smtClean="0"/>
              <a:t>Goods shall be partially or fully unloaded where necessary.</a:t>
            </a:r>
            <a:endParaRPr lang="en-GB" sz="2400" dirty="0"/>
          </a:p>
          <a:p>
            <a:pPr marL="0" indent="0">
              <a:buNone/>
            </a:pPr>
            <a:endParaRPr lang="en-GB" sz="2400" dirty="0"/>
          </a:p>
          <a:p>
            <a:r>
              <a:rPr lang="en-GB" sz="2400" dirty="0"/>
              <a:t>This is a check on </a:t>
            </a:r>
            <a:r>
              <a:rPr lang="en-GB" sz="2400" u="sng" dirty="0"/>
              <a:t>the product</a:t>
            </a:r>
            <a:r>
              <a:rPr lang="en-GB" sz="2400" dirty="0"/>
              <a:t>, </a:t>
            </a:r>
            <a:r>
              <a:rPr lang="en-GB" sz="2400" dirty="0" err="1"/>
              <a:t>eg</a:t>
            </a:r>
            <a:r>
              <a:rPr lang="en-GB" sz="2400" dirty="0"/>
              <a:t> checks on packaging, the means of transport, labelling and temperature, </a:t>
            </a:r>
            <a:r>
              <a:rPr lang="en-GB" sz="2400" dirty="0" smtClean="0"/>
              <a:t>possible </a:t>
            </a:r>
            <a:r>
              <a:rPr lang="en-GB" sz="2400" dirty="0"/>
              <a:t>sampling for analysis, testing or diagnosis and any other check necessary to verify compliance.</a:t>
            </a:r>
          </a:p>
          <a:p>
            <a:endParaRPr lang="en-GB" dirty="0"/>
          </a:p>
        </p:txBody>
      </p:sp>
    </p:spTree>
    <p:extLst>
      <p:ext uri="{BB962C8B-B14F-4D97-AF65-F5344CB8AC3E}">
        <p14:creationId xmlns:p14="http://schemas.microsoft.com/office/powerpoint/2010/main" val="1077864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Physical Check</a:t>
            </a:r>
          </a:p>
        </p:txBody>
      </p:sp>
      <p:sp>
        <p:nvSpPr>
          <p:cNvPr id="3" name="Content Placeholder 2"/>
          <p:cNvSpPr>
            <a:spLocks noGrp="1"/>
          </p:cNvSpPr>
          <p:nvPr>
            <p:ph idx="1"/>
          </p:nvPr>
        </p:nvSpPr>
        <p:spPr>
          <a:xfrm>
            <a:off x="457200" y="1324897"/>
            <a:ext cx="8229600" cy="4525963"/>
          </a:xfrm>
        </p:spPr>
        <p:txBody>
          <a:bodyPr/>
          <a:lstStyle/>
          <a:p>
            <a:pPr marL="0" indent="0">
              <a:buNone/>
            </a:pPr>
            <a:endParaRPr lang="en-GB" dirty="0"/>
          </a:p>
          <a:p>
            <a:endParaRPr lang="en-GB" dirty="0"/>
          </a:p>
          <a:p>
            <a:r>
              <a:rPr lang="en-GB" dirty="0"/>
              <a:t>If selected for further inspections </a:t>
            </a:r>
            <a:r>
              <a:rPr lang="en-GB" dirty="0" smtClean="0"/>
              <a:t>road </a:t>
            </a:r>
            <a:r>
              <a:rPr lang="en-GB" dirty="0"/>
              <a:t>s</a:t>
            </a:r>
            <a:r>
              <a:rPr lang="en-GB" dirty="0" smtClean="0"/>
              <a:t>ignage </a:t>
            </a:r>
            <a:r>
              <a:rPr lang="en-GB" dirty="0"/>
              <a:t>will direct you to a DAERA inspection facility when you disembark the </a:t>
            </a:r>
            <a:r>
              <a:rPr lang="en-GB" dirty="0" smtClean="0"/>
              <a:t>ferry.</a:t>
            </a:r>
            <a:endParaRPr lang="en-GB" dirty="0"/>
          </a:p>
          <a:p>
            <a:endParaRPr lang="en-GB" dirty="0"/>
          </a:p>
        </p:txBody>
      </p:sp>
    </p:spTree>
    <p:extLst>
      <p:ext uri="{BB962C8B-B14F-4D97-AF65-F5344CB8AC3E}">
        <p14:creationId xmlns:p14="http://schemas.microsoft.com/office/powerpoint/2010/main" val="1741456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CHED’s key issues when completing</a:t>
            </a:r>
            <a:br>
              <a:rPr lang="en-GB" dirty="0"/>
            </a:br>
            <a:r>
              <a:rPr lang="en-GB" dirty="0"/>
              <a:t>EU 2019/1715</a:t>
            </a:r>
          </a:p>
        </p:txBody>
      </p:sp>
      <p:sp>
        <p:nvSpPr>
          <p:cNvPr id="3" name="Content Placeholder 2"/>
          <p:cNvSpPr>
            <a:spLocks noGrp="1"/>
          </p:cNvSpPr>
          <p:nvPr>
            <p:ph idx="1"/>
          </p:nvPr>
        </p:nvSpPr>
        <p:spPr/>
        <p:txBody>
          <a:bodyPr/>
          <a:lstStyle/>
          <a:p>
            <a:r>
              <a:rPr lang="en-GB" dirty="0"/>
              <a:t>Box 1.3 “Local reference”</a:t>
            </a:r>
          </a:p>
          <a:p>
            <a:pPr marL="0" indent="0">
              <a:buNone/>
            </a:pPr>
            <a:r>
              <a:rPr lang="en-GB" sz="2800" dirty="0"/>
              <a:t>Please put “Fish” in this box please as it would help us identify fish consignments</a:t>
            </a:r>
          </a:p>
          <a:p>
            <a:pPr marL="0" indent="0">
              <a:buNone/>
            </a:pPr>
            <a:endParaRPr lang="en-GB" dirty="0"/>
          </a:p>
        </p:txBody>
      </p:sp>
      <p:pic>
        <p:nvPicPr>
          <p:cNvPr id="4" name="Picture 3"/>
          <p:cNvPicPr>
            <a:picLocks noChangeAspect="1"/>
          </p:cNvPicPr>
          <p:nvPr/>
        </p:nvPicPr>
        <p:blipFill>
          <a:blip r:embed="rId2"/>
          <a:stretch>
            <a:fillRect/>
          </a:stretch>
        </p:blipFill>
        <p:spPr>
          <a:xfrm>
            <a:off x="1734066" y="3428999"/>
            <a:ext cx="5675868" cy="1816765"/>
          </a:xfrm>
          <a:prstGeom prst="rect">
            <a:avLst/>
          </a:prstGeom>
        </p:spPr>
      </p:pic>
    </p:spTree>
    <p:extLst>
      <p:ext uri="{BB962C8B-B14F-4D97-AF65-F5344CB8AC3E}">
        <p14:creationId xmlns:p14="http://schemas.microsoft.com/office/powerpoint/2010/main" val="406346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CHED’s key issues when completing</a:t>
            </a:r>
            <a:br>
              <a:rPr lang="en-GB" dirty="0"/>
            </a:br>
            <a:r>
              <a:rPr lang="en-GB" dirty="0"/>
              <a:t>EU 2019/1715</a:t>
            </a:r>
          </a:p>
        </p:txBody>
      </p:sp>
      <p:sp>
        <p:nvSpPr>
          <p:cNvPr id="3" name="Content Placeholder 2"/>
          <p:cNvSpPr>
            <a:spLocks noGrp="1"/>
          </p:cNvSpPr>
          <p:nvPr>
            <p:ph idx="1"/>
          </p:nvPr>
        </p:nvSpPr>
        <p:spPr>
          <a:xfrm>
            <a:off x="457200" y="1600200"/>
            <a:ext cx="8229600" cy="3994355"/>
          </a:xfrm>
        </p:spPr>
        <p:txBody>
          <a:bodyPr/>
          <a:lstStyle/>
          <a:p>
            <a:r>
              <a:rPr lang="en-GB" dirty="0"/>
              <a:t>Box 1.7 “Place of destination”</a:t>
            </a:r>
          </a:p>
          <a:p>
            <a:pPr marL="0" indent="0">
              <a:buNone/>
            </a:pPr>
            <a:endParaRPr lang="en-GB" dirty="0"/>
          </a:p>
        </p:txBody>
      </p:sp>
      <p:pic>
        <p:nvPicPr>
          <p:cNvPr id="4" name="Picture 3"/>
          <p:cNvPicPr>
            <a:picLocks noChangeAspect="1"/>
          </p:cNvPicPr>
          <p:nvPr/>
        </p:nvPicPr>
        <p:blipFill>
          <a:blip r:embed="rId2"/>
          <a:stretch>
            <a:fillRect/>
          </a:stretch>
        </p:blipFill>
        <p:spPr>
          <a:xfrm>
            <a:off x="4041058" y="2226696"/>
            <a:ext cx="4917358" cy="2829696"/>
          </a:xfrm>
          <a:prstGeom prst="rect">
            <a:avLst/>
          </a:prstGeom>
        </p:spPr>
      </p:pic>
      <p:sp>
        <p:nvSpPr>
          <p:cNvPr id="5" name="TextBox 4"/>
          <p:cNvSpPr txBox="1"/>
          <p:nvPr/>
        </p:nvSpPr>
        <p:spPr>
          <a:xfrm>
            <a:off x="362565" y="2285689"/>
            <a:ext cx="3406877" cy="1569660"/>
          </a:xfrm>
          <a:prstGeom prst="rect">
            <a:avLst/>
          </a:prstGeom>
          <a:noFill/>
        </p:spPr>
        <p:txBody>
          <a:bodyPr wrap="square" rtlCol="0">
            <a:spAutoFit/>
          </a:bodyPr>
          <a:lstStyle/>
          <a:p>
            <a:pPr defTabSz="457200" eaLnBrk="1" fontAlgn="auto" hangingPunct="1">
              <a:spcBef>
                <a:spcPts val="0"/>
              </a:spcBef>
              <a:spcAft>
                <a:spcPts val="0"/>
              </a:spcAft>
            </a:pPr>
            <a:r>
              <a:rPr lang="en-GB" dirty="0" smtClean="0">
                <a:solidFill>
                  <a:prstClr val="white"/>
                </a:solidFill>
                <a:latin typeface="Calibri"/>
              </a:rPr>
              <a:t>This is the place  where the consignment is being delivered for final unloading.</a:t>
            </a:r>
            <a:endParaRPr lang="en-GB" dirty="0">
              <a:solidFill>
                <a:prstClr val="white"/>
              </a:solidFill>
              <a:latin typeface="Calibri"/>
            </a:endParaRPr>
          </a:p>
        </p:txBody>
      </p:sp>
    </p:spTree>
    <p:extLst>
      <p:ext uri="{BB962C8B-B14F-4D97-AF65-F5344CB8AC3E}">
        <p14:creationId xmlns:p14="http://schemas.microsoft.com/office/powerpoint/2010/main" val="2034260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CHED’s key issues when completing</a:t>
            </a:r>
            <a:br>
              <a:rPr lang="en-GB" dirty="0"/>
            </a:br>
            <a:r>
              <a:rPr lang="en-GB" dirty="0"/>
              <a:t>EU 2019/1715</a:t>
            </a:r>
          </a:p>
        </p:txBody>
      </p:sp>
      <p:sp>
        <p:nvSpPr>
          <p:cNvPr id="3" name="Content Placeholder 2"/>
          <p:cNvSpPr>
            <a:spLocks noGrp="1"/>
          </p:cNvSpPr>
          <p:nvPr>
            <p:ph idx="1"/>
          </p:nvPr>
        </p:nvSpPr>
        <p:spPr/>
        <p:txBody>
          <a:bodyPr>
            <a:normAutofit/>
          </a:bodyPr>
          <a:lstStyle/>
          <a:p>
            <a:r>
              <a:rPr lang="en-GB" dirty="0"/>
              <a:t>Box 1.9 “Documents”</a:t>
            </a:r>
          </a:p>
          <a:p>
            <a:pPr marL="0" indent="0">
              <a:buNone/>
            </a:pPr>
            <a:r>
              <a:rPr lang="en-GB" sz="2400" dirty="0" smtClean="0"/>
              <a:t>Ensure the whole Health </a:t>
            </a:r>
          </a:p>
          <a:p>
            <a:pPr marL="0" indent="0">
              <a:buNone/>
            </a:pPr>
            <a:r>
              <a:rPr lang="en-GB" sz="2400" dirty="0" smtClean="0"/>
              <a:t>certificate is uploaded and </a:t>
            </a:r>
          </a:p>
          <a:p>
            <a:pPr marL="0" indent="0">
              <a:buNone/>
            </a:pPr>
            <a:r>
              <a:rPr lang="en-GB" sz="2400" dirty="0" smtClean="0"/>
              <a:t>is listed first.</a:t>
            </a:r>
          </a:p>
          <a:p>
            <a:pPr marL="0" indent="0">
              <a:buNone/>
            </a:pPr>
            <a:r>
              <a:rPr lang="en-GB" sz="2400" dirty="0" smtClean="0"/>
              <a:t>Catch Certificates </a:t>
            </a:r>
          </a:p>
          <a:p>
            <a:pPr marL="0" indent="0">
              <a:buNone/>
            </a:pPr>
            <a:r>
              <a:rPr lang="en-GB" sz="2400" dirty="0"/>
              <a:t>s</a:t>
            </a:r>
            <a:r>
              <a:rPr lang="en-GB" sz="2400" dirty="0" smtClean="0"/>
              <a:t>hould be uploaded under </a:t>
            </a:r>
          </a:p>
          <a:p>
            <a:pPr marL="0" indent="0">
              <a:buNone/>
            </a:pPr>
            <a:r>
              <a:rPr lang="en-GB" sz="2400" dirty="0" smtClean="0"/>
              <a:t>“Type” other until EU</a:t>
            </a:r>
          </a:p>
          <a:p>
            <a:pPr marL="0" indent="0">
              <a:buNone/>
            </a:pPr>
            <a:r>
              <a:rPr lang="en-GB" sz="2400" dirty="0" smtClean="0"/>
              <a:t>catch can be used.</a:t>
            </a:r>
            <a:endParaRPr lang="en-GB" sz="2400" dirty="0"/>
          </a:p>
          <a:p>
            <a:endParaRPr lang="en-GB" dirty="0"/>
          </a:p>
        </p:txBody>
      </p:sp>
      <p:pic>
        <p:nvPicPr>
          <p:cNvPr id="4" name="Picture 3"/>
          <p:cNvPicPr>
            <a:picLocks noChangeAspect="1"/>
          </p:cNvPicPr>
          <p:nvPr/>
        </p:nvPicPr>
        <p:blipFill>
          <a:blip r:embed="rId2"/>
          <a:stretch>
            <a:fillRect/>
          </a:stretch>
        </p:blipFill>
        <p:spPr>
          <a:xfrm>
            <a:off x="3995549" y="2123767"/>
            <a:ext cx="4937057" cy="3259170"/>
          </a:xfrm>
          <a:prstGeom prst="rect">
            <a:avLst/>
          </a:prstGeom>
        </p:spPr>
      </p:pic>
    </p:spTree>
    <p:extLst>
      <p:ext uri="{BB962C8B-B14F-4D97-AF65-F5344CB8AC3E}">
        <p14:creationId xmlns:p14="http://schemas.microsoft.com/office/powerpoint/2010/main" val="1537590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CHED’s key issues when completing</a:t>
            </a:r>
            <a:br>
              <a:rPr lang="en-GB" dirty="0"/>
            </a:br>
            <a:r>
              <a:rPr lang="en-GB" dirty="0"/>
              <a:t>EU 2019/1715</a:t>
            </a:r>
          </a:p>
        </p:txBody>
      </p:sp>
      <p:sp>
        <p:nvSpPr>
          <p:cNvPr id="3" name="Content Placeholder 2"/>
          <p:cNvSpPr>
            <a:spLocks noGrp="1"/>
          </p:cNvSpPr>
          <p:nvPr>
            <p:ph idx="1"/>
          </p:nvPr>
        </p:nvSpPr>
        <p:spPr/>
        <p:txBody>
          <a:bodyPr/>
          <a:lstStyle/>
          <a:p>
            <a:r>
              <a:rPr lang="en-GB" dirty="0"/>
              <a:t>Box 1.10 “Prior notification”</a:t>
            </a:r>
          </a:p>
          <a:p>
            <a:r>
              <a:rPr lang="en-GB" sz="2000" dirty="0"/>
              <a:t>This is the notification of when the consignment will arrive at the POE. You should enter the date and time of arrival of the ferry into the NI port. For example the 23.30 </a:t>
            </a:r>
            <a:r>
              <a:rPr lang="en-GB" sz="2000" dirty="0" err="1"/>
              <a:t>Cairnryan</a:t>
            </a:r>
            <a:r>
              <a:rPr lang="en-GB" sz="2000" dirty="0"/>
              <a:t> ferry tonight you should enter 15/01/2021…………….01.45</a:t>
            </a:r>
          </a:p>
          <a:p>
            <a:endParaRPr lang="en-GB" dirty="0"/>
          </a:p>
        </p:txBody>
      </p:sp>
      <p:pic>
        <p:nvPicPr>
          <p:cNvPr id="4" name="Picture 3"/>
          <p:cNvPicPr>
            <a:picLocks noChangeAspect="1"/>
          </p:cNvPicPr>
          <p:nvPr/>
        </p:nvPicPr>
        <p:blipFill>
          <a:blip r:embed="rId2"/>
          <a:stretch>
            <a:fillRect/>
          </a:stretch>
        </p:blipFill>
        <p:spPr>
          <a:xfrm>
            <a:off x="1238865" y="3471634"/>
            <a:ext cx="7836309" cy="2398225"/>
          </a:xfrm>
          <a:prstGeom prst="rect">
            <a:avLst/>
          </a:prstGeom>
        </p:spPr>
      </p:pic>
    </p:spTree>
    <p:extLst>
      <p:ext uri="{BB962C8B-B14F-4D97-AF65-F5344CB8AC3E}">
        <p14:creationId xmlns:p14="http://schemas.microsoft.com/office/powerpoint/2010/main" val="1435031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CHED’s key issues when completing</a:t>
            </a:r>
            <a:br>
              <a:rPr lang="en-GB" dirty="0"/>
            </a:br>
            <a:r>
              <a:rPr lang="en-GB" dirty="0"/>
              <a:t>EU 2019/1715</a:t>
            </a:r>
          </a:p>
        </p:txBody>
      </p:sp>
      <p:sp>
        <p:nvSpPr>
          <p:cNvPr id="3" name="Content Placeholder 2"/>
          <p:cNvSpPr>
            <a:spLocks noGrp="1"/>
          </p:cNvSpPr>
          <p:nvPr>
            <p:ph idx="1"/>
          </p:nvPr>
        </p:nvSpPr>
        <p:spPr/>
        <p:txBody>
          <a:bodyPr/>
          <a:lstStyle/>
          <a:p>
            <a:r>
              <a:rPr lang="en-GB" sz="2800" dirty="0"/>
              <a:t>Box 1.13 “Means of Transport</a:t>
            </a:r>
            <a:r>
              <a:rPr lang="en-GB" dirty="0"/>
              <a:t>”</a:t>
            </a:r>
          </a:p>
          <a:p>
            <a:pPr marL="0" indent="0">
              <a:buNone/>
            </a:pPr>
            <a:r>
              <a:rPr lang="en-GB" sz="2000" dirty="0"/>
              <a:t>If arriving by </a:t>
            </a:r>
            <a:r>
              <a:rPr lang="en-GB" sz="2000" dirty="0" smtClean="0"/>
              <a:t>ferry this </a:t>
            </a:r>
            <a:r>
              <a:rPr lang="en-GB" sz="2000" dirty="0"/>
              <a:t>should be </a:t>
            </a:r>
            <a:r>
              <a:rPr lang="en-GB" sz="2000" dirty="0" smtClean="0"/>
              <a:t>only be completed </a:t>
            </a:r>
            <a:r>
              <a:rPr lang="en-GB" sz="2000" dirty="0"/>
              <a:t>as </a:t>
            </a:r>
            <a:r>
              <a:rPr lang="en-GB" sz="2000" dirty="0" smtClean="0"/>
              <a:t>Road Vehicle </a:t>
            </a:r>
            <a:r>
              <a:rPr lang="en-GB" sz="2000" dirty="0"/>
              <a:t>with the </a:t>
            </a:r>
            <a:r>
              <a:rPr lang="en-GB" sz="2000" dirty="0" err="1" smtClean="0"/>
              <a:t>reg</a:t>
            </a:r>
            <a:r>
              <a:rPr lang="en-GB" sz="2000" dirty="0"/>
              <a:t> </a:t>
            </a:r>
            <a:r>
              <a:rPr lang="en-GB" sz="2000" dirty="0" smtClean="0"/>
              <a:t>and </a:t>
            </a:r>
            <a:r>
              <a:rPr lang="en-GB" sz="2000" dirty="0"/>
              <a:t>trailer number</a:t>
            </a:r>
          </a:p>
          <a:p>
            <a:endParaRPr lang="en-GB" dirty="0"/>
          </a:p>
        </p:txBody>
      </p:sp>
      <p:pic>
        <p:nvPicPr>
          <p:cNvPr id="4" name="Picture 3"/>
          <p:cNvPicPr>
            <a:picLocks noChangeAspect="1"/>
          </p:cNvPicPr>
          <p:nvPr/>
        </p:nvPicPr>
        <p:blipFill>
          <a:blip r:embed="rId2"/>
          <a:stretch>
            <a:fillRect/>
          </a:stretch>
        </p:blipFill>
        <p:spPr>
          <a:xfrm>
            <a:off x="1956418" y="2925486"/>
            <a:ext cx="6882981" cy="2747727"/>
          </a:xfrm>
          <a:prstGeom prst="rect">
            <a:avLst/>
          </a:prstGeom>
        </p:spPr>
      </p:pic>
    </p:spTree>
    <p:extLst>
      <p:ext uri="{BB962C8B-B14F-4D97-AF65-F5344CB8AC3E}">
        <p14:creationId xmlns:p14="http://schemas.microsoft.com/office/powerpoint/2010/main" val="155505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CHED’s key issues when completing</a:t>
            </a:r>
            <a:br>
              <a:rPr lang="en-GB" dirty="0"/>
            </a:br>
            <a:r>
              <a:rPr lang="en-GB" dirty="0"/>
              <a:t>EU 2019/1715</a:t>
            </a:r>
          </a:p>
        </p:txBody>
      </p:sp>
      <p:sp>
        <p:nvSpPr>
          <p:cNvPr id="3" name="Content Placeholder 2"/>
          <p:cNvSpPr>
            <a:spLocks noGrp="1"/>
          </p:cNvSpPr>
          <p:nvPr>
            <p:ph idx="1"/>
          </p:nvPr>
        </p:nvSpPr>
        <p:spPr>
          <a:xfrm>
            <a:off x="457200" y="1417638"/>
            <a:ext cx="8229600" cy="4708525"/>
          </a:xfrm>
        </p:spPr>
        <p:txBody>
          <a:bodyPr/>
          <a:lstStyle/>
          <a:p>
            <a:r>
              <a:rPr lang="en-GB" dirty="0"/>
              <a:t>Box 1.17 “Container No. / Seal No.”</a:t>
            </a:r>
          </a:p>
          <a:p>
            <a:pPr marL="0" indent="0">
              <a:buNone/>
            </a:pPr>
            <a:r>
              <a:rPr lang="en-GB" sz="2000" dirty="0" smtClean="0"/>
              <a:t>In </a:t>
            </a:r>
            <a:r>
              <a:rPr lang="en-GB" sz="2000" dirty="0"/>
              <a:t>this box under </a:t>
            </a:r>
            <a:r>
              <a:rPr lang="en-GB" sz="2000" dirty="0" smtClean="0"/>
              <a:t>“container number” </a:t>
            </a:r>
            <a:r>
              <a:rPr lang="en-GB" sz="2000" dirty="0"/>
              <a:t>put in the Lorry </a:t>
            </a:r>
            <a:r>
              <a:rPr lang="en-GB" sz="2000" dirty="0" err="1"/>
              <a:t>reg</a:t>
            </a:r>
            <a:r>
              <a:rPr lang="en-GB" sz="2000" dirty="0"/>
              <a:t> and trailer number, under </a:t>
            </a:r>
            <a:r>
              <a:rPr lang="en-GB" sz="2000" dirty="0" smtClean="0"/>
              <a:t>“Seal Number” put </a:t>
            </a:r>
            <a:r>
              <a:rPr lang="en-GB" sz="2000" dirty="0"/>
              <a:t>in the official seal number applied to the consignment by the certifying </a:t>
            </a:r>
            <a:r>
              <a:rPr lang="en-GB" sz="2000" dirty="0" smtClean="0"/>
              <a:t>officer and appearing on the Health Certificate. </a:t>
            </a:r>
            <a:r>
              <a:rPr lang="en-GB" sz="2000" dirty="0"/>
              <a:t>In addition tick the box marked official seal.</a:t>
            </a:r>
          </a:p>
          <a:p>
            <a:pPr marL="0" indent="0">
              <a:buNone/>
            </a:pPr>
            <a:endParaRPr lang="en-GB" dirty="0"/>
          </a:p>
        </p:txBody>
      </p:sp>
      <p:pic>
        <p:nvPicPr>
          <p:cNvPr id="4" name="Picture 3"/>
          <p:cNvPicPr>
            <a:picLocks noChangeAspect="1"/>
          </p:cNvPicPr>
          <p:nvPr/>
        </p:nvPicPr>
        <p:blipFill>
          <a:blip r:embed="rId2"/>
          <a:stretch>
            <a:fillRect/>
          </a:stretch>
        </p:blipFill>
        <p:spPr>
          <a:xfrm>
            <a:off x="766916" y="3500284"/>
            <a:ext cx="7747819" cy="2127772"/>
          </a:xfrm>
          <a:prstGeom prst="rect">
            <a:avLst/>
          </a:prstGeom>
        </p:spPr>
      </p:pic>
    </p:spTree>
    <p:extLst>
      <p:ext uri="{BB962C8B-B14F-4D97-AF65-F5344CB8AC3E}">
        <p14:creationId xmlns:p14="http://schemas.microsoft.com/office/powerpoint/2010/main" val="2922097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052736"/>
            <a:ext cx="7506072" cy="648072"/>
          </a:xfrm>
        </p:spPr>
        <p:txBody>
          <a:bodyPr/>
          <a:lstStyle/>
          <a:p>
            <a:r>
              <a:rPr lang="en-GB" sz="2000" dirty="0" smtClean="0">
                <a:solidFill>
                  <a:srgbClr val="00B050"/>
                </a:solidFill>
              </a:rPr>
              <a:t/>
            </a:r>
            <a:br>
              <a:rPr lang="en-GB" sz="2000" dirty="0" smtClean="0">
                <a:solidFill>
                  <a:srgbClr val="00B050"/>
                </a:solidFill>
              </a:rPr>
            </a:br>
            <a:r>
              <a:rPr lang="en-GB" sz="2000" dirty="0" smtClean="0">
                <a:solidFill>
                  <a:srgbClr val="00B050"/>
                </a:solidFill>
              </a:rPr>
              <a:t/>
            </a:r>
            <a:br>
              <a:rPr lang="en-GB" sz="2000" dirty="0" smtClean="0">
                <a:solidFill>
                  <a:srgbClr val="00B050"/>
                </a:solidFill>
              </a:rPr>
            </a:br>
            <a:r>
              <a:rPr lang="en-GB" sz="2000" dirty="0" smtClean="0">
                <a:solidFill>
                  <a:srgbClr val="00B050"/>
                </a:solidFill>
              </a:rPr>
              <a:t/>
            </a:r>
            <a:br>
              <a:rPr lang="en-GB" sz="2000" dirty="0" smtClean="0">
                <a:solidFill>
                  <a:srgbClr val="00B050"/>
                </a:solidFill>
              </a:rPr>
            </a:br>
            <a:r>
              <a:rPr lang="en-GB" sz="1600" dirty="0" smtClean="0">
                <a:solidFill>
                  <a:srgbClr val="00B050"/>
                </a:solidFill>
              </a:rPr>
              <a:t>Food Standards Agency, Port Health Authorities and DAERA Fisheries Transition Team </a:t>
            </a:r>
            <a:r>
              <a:rPr lang="en-GB" sz="2000" dirty="0" smtClean="0">
                <a:solidFill>
                  <a:srgbClr val="00B050"/>
                </a:solidFill>
              </a:rPr>
              <a:t/>
            </a:r>
            <a:br>
              <a:rPr lang="en-GB" sz="2000" dirty="0" smtClean="0">
                <a:solidFill>
                  <a:srgbClr val="00B050"/>
                </a:solidFill>
              </a:rPr>
            </a:br>
            <a:r>
              <a:rPr lang="en-GB" sz="2000" dirty="0">
                <a:solidFill>
                  <a:srgbClr val="00B050"/>
                </a:solidFill>
              </a:rPr>
              <a:t/>
            </a:r>
            <a:br>
              <a:rPr lang="en-GB" sz="2000" dirty="0">
                <a:solidFill>
                  <a:srgbClr val="00B050"/>
                </a:solidFill>
              </a:rPr>
            </a:br>
            <a:r>
              <a:rPr lang="en-GB" sz="2000" dirty="0" smtClean="0">
                <a:solidFill>
                  <a:srgbClr val="00B050"/>
                </a:solidFill>
              </a:rPr>
              <a:t/>
            </a:r>
            <a:br>
              <a:rPr lang="en-GB" sz="2000" dirty="0" smtClean="0">
                <a:solidFill>
                  <a:srgbClr val="00B050"/>
                </a:solidFill>
              </a:rPr>
            </a:br>
            <a:r>
              <a:rPr lang="en-GB" sz="2000" dirty="0">
                <a:solidFill>
                  <a:srgbClr val="00B050"/>
                </a:solidFill>
              </a:rPr>
              <a:t>Importing and Exporting Fishery Products under the NI Protocol</a:t>
            </a:r>
            <a:endParaRPr lang="en-GB" sz="1800" dirty="0">
              <a:solidFill>
                <a:srgbClr val="00B050"/>
              </a:solidFill>
            </a:endParaRPr>
          </a:p>
        </p:txBody>
      </p:sp>
      <p:sp>
        <p:nvSpPr>
          <p:cNvPr id="3" name="Subtitle 2"/>
          <p:cNvSpPr>
            <a:spLocks noGrp="1"/>
          </p:cNvSpPr>
          <p:nvPr>
            <p:ph type="subTitle" idx="1"/>
          </p:nvPr>
        </p:nvSpPr>
        <p:spPr>
          <a:xfrm>
            <a:off x="755575" y="1844824"/>
            <a:ext cx="7992889" cy="3600400"/>
          </a:xfrm>
        </p:spPr>
        <p:txBody>
          <a:bodyPr/>
          <a:lstStyle/>
          <a:p>
            <a:r>
              <a:rPr lang="en-GB" sz="2000" b="1" dirty="0" smtClean="0">
                <a:solidFill>
                  <a:schemeClr val="accent2">
                    <a:lumMod val="75000"/>
                  </a:schemeClr>
                </a:solidFill>
              </a:rPr>
              <a:t>Agenda</a:t>
            </a:r>
          </a:p>
          <a:p>
            <a:endParaRPr lang="en-GB" sz="1600" b="1" dirty="0">
              <a:solidFill>
                <a:srgbClr val="00B050"/>
              </a:solidFill>
            </a:endParaRPr>
          </a:p>
          <a:p>
            <a:pPr marL="342900" indent="-342900" algn="l">
              <a:buAutoNum type="arabicPeriod"/>
            </a:pPr>
            <a:r>
              <a:rPr lang="en-GB" sz="1600" dirty="0" smtClean="0">
                <a:solidFill>
                  <a:schemeClr val="accent6">
                    <a:lumMod val="50000"/>
                  </a:schemeClr>
                </a:solidFill>
              </a:rPr>
              <a:t>Welcome and introductions</a:t>
            </a:r>
          </a:p>
          <a:p>
            <a:pPr marL="342900" indent="-342900" algn="l">
              <a:buAutoNum type="arabicPeriod"/>
            </a:pPr>
            <a:r>
              <a:rPr lang="en-GB" sz="1600" dirty="0" smtClean="0">
                <a:solidFill>
                  <a:schemeClr val="accent6">
                    <a:lumMod val="50000"/>
                  </a:schemeClr>
                </a:solidFill>
              </a:rPr>
              <a:t>Mark O’Neill, NI Imports Lead, FSA </a:t>
            </a:r>
          </a:p>
          <a:p>
            <a:pPr marL="342900" indent="-342900" algn="l">
              <a:buAutoNum type="arabicPeriod"/>
            </a:pPr>
            <a:r>
              <a:rPr lang="en-GB" sz="1600" dirty="0" smtClean="0">
                <a:solidFill>
                  <a:schemeClr val="accent6">
                    <a:lumMod val="50000"/>
                  </a:schemeClr>
                </a:solidFill>
              </a:rPr>
              <a:t>Timothy McKillen, Senior Port Health Officer, Belfast City Council </a:t>
            </a:r>
          </a:p>
          <a:p>
            <a:pPr marL="342900" indent="-342900" algn="l">
              <a:buFontTx/>
              <a:buAutoNum type="arabicPeriod"/>
            </a:pPr>
            <a:r>
              <a:rPr lang="en-GB" sz="1600" dirty="0">
                <a:solidFill>
                  <a:schemeClr val="accent6">
                    <a:lumMod val="50000"/>
                  </a:schemeClr>
                </a:solidFill>
              </a:rPr>
              <a:t>Question and Answer </a:t>
            </a:r>
            <a:r>
              <a:rPr lang="en-GB" sz="1600" dirty="0" smtClean="0">
                <a:solidFill>
                  <a:schemeClr val="accent6">
                    <a:lumMod val="50000"/>
                  </a:schemeClr>
                </a:solidFill>
              </a:rPr>
              <a:t>session</a:t>
            </a:r>
          </a:p>
          <a:p>
            <a:pPr marL="342900" indent="-342900" algn="l">
              <a:buAutoNum type="arabicPeriod"/>
            </a:pPr>
            <a:r>
              <a:rPr lang="en-GB" sz="1600" dirty="0" smtClean="0">
                <a:solidFill>
                  <a:schemeClr val="accent6">
                    <a:lumMod val="50000"/>
                  </a:schemeClr>
                </a:solidFill>
              </a:rPr>
              <a:t>Heather Boyd, DAERA </a:t>
            </a:r>
            <a:r>
              <a:rPr lang="en-US" sz="1600" dirty="0" smtClean="0">
                <a:solidFill>
                  <a:schemeClr val="accent6">
                    <a:lumMod val="50000"/>
                  </a:schemeClr>
                </a:solidFill>
              </a:rPr>
              <a:t>Veterinary </a:t>
            </a:r>
            <a:r>
              <a:rPr lang="en-US" sz="1600" dirty="0">
                <a:solidFill>
                  <a:schemeClr val="accent6">
                    <a:lumMod val="50000"/>
                  </a:schemeClr>
                </a:solidFill>
              </a:rPr>
              <a:t>Service Animal Health Group</a:t>
            </a:r>
            <a:r>
              <a:rPr lang="en-GB" sz="1600" dirty="0" smtClean="0">
                <a:solidFill>
                  <a:schemeClr val="accent6">
                    <a:lumMod val="50000"/>
                  </a:schemeClr>
                </a:solidFill>
              </a:rPr>
              <a:t> </a:t>
            </a:r>
          </a:p>
          <a:p>
            <a:pPr marL="342900" indent="-342900" algn="l">
              <a:buAutoNum type="arabicPeriod"/>
            </a:pPr>
            <a:r>
              <a:rPr lang="en-GB" sz="1600" dirty="0" smtClean="0">
                <a:solidFill>
                  <a:schemeClr val="accent6">
                    <a:lumMod val="50000"/>
                  </a:schemeClr>
                </a:solidFill>
              </a:rPr>
              <a:t>Sinead Murphy, </a:t>
            </a:r>
            <a:r>
              <a:rPr lang="en-US" sz="1600" dirty="0">
                <a:solidFill>
                  <a:schemeClr val="accent6">
                    <a:lumMod val="50000"/>
                  </a:schemeClr>
                </a:solidFill>
              </a:rPr>
              <a:t>Head of Environmental Health – </a:t>
            </a:r>
            <a:r>
              <a:rPr lang="en-US" sz="1600" dirty="0" smtClean="0">
                <a:solidFill>
                  <a:schemeClr val="accent6">
                    <a:lumMod val="50000"/>
                  </a:schemeClr>
                </a:solidFill>
              </a:rPr>
              <a:t>Commercial, </a:t>
            </a:r>
            <a:r>
              <a:rPr lang="en-GB" sz="1600" dirty="0" smtClean="0">
                <a:solidFill>
                  <a:schemeClr val="accent6">
                    <a:lumMod val="50000"/>
                  </a:schemeClr>
                </a:solidFill>
              </a:rPr>
              <a:t>NM&amp;D</a:t>
            </a:r>
          </a:p>
          <a:p>
            <a:pPr marL="342900" indent="-342900" algn="l">
              <a:buAutoNum type="arabicPeriod"/>
            </a:pPr>
            <a:r>
              <a:rPr lang="en-GB" sz="1600" dirty="0" smtClean="0">
                <a:solidFill>
                  <a:schemeClr val="accent6">
                    <a:lumMod val="50000"/>
                  </a:schemeClr>
                </a:solidFill>
              </a:rPr>
              <a:t>Ciaran Cunningham, DAERA Fisheries Transition Branch</a:t>
            </a:r>
          </a:p>
          <a:p>
            <a:pPr marL="342900" indent="-342900" algn="l">
              <a:buAutoNum type="arabicPeriod"/>
            </a:pPr>
            <a:r>
              <a:rPr lang="en-GB" sz="1600" dirty="0" smtClean="0">
                <a:solidFill>
                  <a:schemeClr val="accent6">
                    <a:lumMod val="50000"/>
                  </a:schemeClr>
                </a:solidFill>
              </a:rPr>
              <a:t>Question and Answer session</a:t>
            </a:r>
          </a:p>
          <a:p>
            <a:pPr marL="342900" indent="-342900" algn="l">
              <a:buAutoNum type="arabicPeriod"/>
            </a:pPr>
            <a:r>
              <a:rPr lang="en-GB" sz="1600" dirty="0" smtClean="0">
                <a:solidFill>
                  <a:schemeClr val="accent6">
                    <a:lumMod val="50000"/>
                  </a:schemeClr>
                </a:solidFill>
              </a:rPr>
              <a:t>Closing Remarks  </a:t>
            </a:r>
            <a:endParaRPr lang="en-GB" sz="1600" dirty="0">
              <a:solidFill>
                <a:schemeClr val="accent6">
                  <a:lumMod val="50000"/>
                </a:schemeClr>
              </a:solidFill>
            </a:endParaRPr>
          </a:p>
        </p:txBody>
      </p:sp>
    </p:spTree>
    <p:extLst>
      <p:ext uri="{BB962C8B-B14F-4D97-AF65-F5344CB8AC3E}">
        <p14:creationId xmlns:p14="http://schemas.microsoft.com/office/powerpoint/2010/main" val="31423735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CHED’s key issues when completing</a:t>
            </a:r>
            <a:br>
              <a:rPr lang="en-GB" dirty="0"/>
            </a:br>
            <a:r>
              <a:rPr lang="en-GB" dirty="0"/>
              <a:t>EU 2019/1715</a:t>
            </a:r>
          </a:p>
        </p:txBody>
      </p:sp>
      <p:sp>
        <p:nvSpPr>
          <p:cNvPr id="3" name="Content Placeholder 2"/>
          <p:cNvSpPr>
            <a:spLocks noGrp="1"/>
          </p:cNvSpPr>
          <p:nvPr>
            <p:ph idx="1"/>
          </p:nvPr>
        </p:nvSpPr>
        <p:spPr/>
        <p:txBody>
          <a:bodyPr/>
          <a:lstStyle/>
          <a:p>
            <a:r>
              <a:rPr lang="en-GB" dirty="0"/>
              <a:t>Transport Boxes 1.27, 1.28, &amp; 1.29.</a:t>
            </a:r>
          </a:p>
          <a:p>
            <a:pPr marL="0" indent="0">
              <a:buNone/>
            </a:pPr>
            <a:r>
              <a:rPr lang="en-GB" sz="2000" dirty="0"/>
              <a:t>These boxes should be left blank by the </a:t>
            </a:r>
            <a:r>
              <a:rPr lang="en-GB" sz="2000" dirty="0" smtClean="0"/>
              <a:t>importer</a:t>
            </a:r>
          </a:p>
          <a:p>
            <a:pPr marL="0" indent="0">
              <a:buNone/>
            </a:pPr>
            <a:endParaRPr lang="en-GB" sz="2000" dirty="0"/>
          </a:p>
          <a:p>
            <a:endParaRPr lang="en-GB" dirty="0"/>
          </a:p>
        </p:txBody>
      </p:sp>
      <p:pic>
        <p:nvPicPr>
          <p:cNvPr id="4" name="Picture 3"/>
          <p:cNvPicPr>
            <a:picLocks noChangeAspect="1"/>
          </p:cNvPicPr>
          <p:nvPr/>
        </p:nvPicPr>
        <p:blipFill>
          <a:blip r:embed="rId2"/>
          <a:stretch>
            <a:fillRect/>
          </a:stretch>
        </p:blipFill>
        <p:spPr>
          <a:xfrm>
            <a:off x="705513" y="2828607"/>
            <a:ext cx="7878048" cy="2275925"/>
          </a:xfrm>
          <a:prstGeom prst="rect">
            <a:avLst/>
          </a:prstGeom>
        </p:spPr>
      </p:pic>
    </p:spTree>
    <p:extLst>
      <p:ext uri="{BB962C8B-B14F-4D97-AF65-F5344CB8AC3E}">
        <p14:creationId xmlns:p14="http://schemas.microsoft.com/office/powerpoint/2010/main" val="4227302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COVID-19 Easements</a:t>
            </a:r>
          </a:p>
        </p:txBody>
      </p:sp>
      <p:sp>
        <p:nvSpPr>
          <p:cNvPr id="3" name="Content Placeholder 2"/>
          <p:cNvSpPr>
            <a:spLocks noGrp="1"/>
          </p:cNvSpPr>
          <p:nvPr>
            <p:ph idx="1"/>
          </p:nvPr>
        </p:nvSpPr>
        <p:spPr/>
        <p:txBody>
          <a:bodyPr>
            <a:normAutofit/>
          </a:bodyPr>
          <a:lstStyle/>
          <a:p>
            <a:pPr marL="0" indent="0">
              <a:buNone/>
            </a:pPr>
            <a:r>
              <a:rPr lang="en-GB" sz="2600" dirty="0"/>
              <a:t>Until the 1st February 2021 EU has permitted the following:</a:t>
            </a:r>
          </a:p>
          <a:p>
            <a:pPr marL="0" indent="0">
              <a:buNone/>
            </a:pPr>
            <a:endParaRPr lang="en-GB" sz="2600" dirty="0"/>
          </a:p>
          <a:p>
            <a:pPr marL="0" indent="0">
              <a:buNone/>
            </a:pPr>
            <a:r>
              <a:rPr lang="en-GB" sz="2600" dirty="0"/>
              <a:t> POE inspectors can clear consignments on electronic copy certificates. </a:t>
            </a:r>
          </a:p>
          <a:p>
            <a:pPr marL="0" indent="0">
              <a:buNone/>
            </a:pPr>
            <a:r>
              <a:rPr lang="en-GB" sz="2600" dirty="0"/>
              <a:t>This means signed CHED-P’s and original paper EHC’s don’t have to be presented to the POE with the consignment.</a:t>
            </a:r>
          </a:p>
          <a:p>
            <a:pPr marL="0" indent="0">
              <a:buNone/>
            </a:pPr>
            <a:r>
              <a:rPr lang="en-GB" sz="2600" smtClean="0"/>
              <a:t>However </a:t>
            </a:r>
            <a:r>
              <a:rPr lang="en-GB" sz="2600" dirty="0"/>
              <a:t>the original signed CHED-P part 1’s and original EHC’s should be forwarded to the POE as soon as possible.</a:t>
            </a:r>
          </a:p>
          <a:p>
            <a:pPr marL="0" indent="0">
              <a:buNone/>
            </a:pPr>
            <a:endParaRPr lang="en-GB" dirty="0"/>
          </a:p>
        </p:txBody>
      </p:sp>
    </p:spTree>
    <p:extLst>
      <p:ext uri="{BB962C8B-B14F-4D97-AF65-F5344CB8AC3E}">
        <p14:creationId xmlns:p14="http://schemas.microsoft.com/office/powerpoint/2010/main" val="3515727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304800"/>
            <a:ext cx="8267700" cy="762000"/>
          </a:xfrm>
        </p:spPr>
        <p:txBody>
          <a:bodyPr/>
          <a:lstStyle/>
          <a:p>
            <a:pPr algn="ctr" eaLnBrk="1" hangingPunct="1"/>
            <a:r>
              <a:rPr lang="en-GB" sz="3200" dirty="0" smtClean="0"/>
              <a:t>DAERA Roles and Responsibilities</a:t>
            </a:r>
            <a:br>
              <a:rPr lang="en-GB" sz="3200" dirty="0" smtClean="0"/>
            </a:br>
            <a:r>
              <a:rPr lang="en-GB" sz="3200" dirty="0" smtClean="0"/>
              <a:t>Exports</a:t>
            </a:r>
            <a:br>
              <a:rPr lang="en-GB" sz="3200" dirty="0" smtClean="0"/>
            </a:br>
            <a:endParaRPr lang="en-GB" sz="3200" dirty="0"/>
          </a:p>
        </p:txBody>
      </p:sp>
      <p:sp>
        <p:nvSpPr>
          <p:cNvPr id="14339" name="Rectangle 3"/>
          <p:cNvSpPr>
            <a:spLocks noGrp="1" noChangeArrowheads="1"/>
          </p:cNvSpPr>
          <p:nvPr>
            <p:ph type="body" idx="1"/>
          </p:nvPr>
        </p:nvSpPr>
        <p:spPr>
          <a:xfrm>
            <a:off x="685800" y="692696"/>
            <a:ext cx="8153400" cy="4968552"/>
          </a:xfrm>
        </p:spPr>
        <p:txBody>
          <a:bodyPr/>
          <a:lstStyle/>
          <a:p>
            <a:r>
              <a:rPr lang="en-GB" sz="2000" b="1" dirty="0" smtClean="0"/>
              <a:t>Defra</a:t>
            </a:r>
          </a:p>
          <a:p>
            <a:r>
              <a:rPr lang="en-GB" sz="2400" b="1" dirty="0" smtClean="0"/>
              <a:t> </a:t>
            </a:r>
            <a:r>
              <a:rPr lang="en-GB" sz="2000" b="1" dirty="0" smtClean="0">
                <a:solidFill>
                  <a:srgbClr val="002060"/>
                </a:solidFill>
              </a:rPr>
              <a:t>Central Competent Authority in UK for Trade and for exports of live animals, animal and plant products </a:t>
            </a:r>
          </a:p>
          <a:p>
            <a:endParaRPr lang="en-GB" sz="2000" b="1" dirty="0"/>
          </a:p>
          <a:p>
            <a:r>
              <a:rPr lang="en-GB" sz="2000" b="1" dirty="0" smtClean="0"/>
              <a:t>DAERA</a:t>
            </a:r>
          </a:p>
          <a:p>
            <a:r>
              <a:rPr lang="en-GB" sz="2000" b="1" dirty="0" smtClean="0">
                <a:solidFill>
                  <a:srgbClr val="002060"/>
                </a:solidFill>
              </a:rPr>
              <a:t>Competent Authority in NI for exports of live animals, animal and plant products</a:t>
            </a:r>
          </a:p>
          <a:p>
            <a:r>
              <a:rPr lang="en-GB" sz="2000" b="1" dirty="0" smtClean="0"/>
              <a:t>DAERA Trade Programme:</a:t>
            </a:r>
          </a:p>
          <a:p>
            <a:pPr algn="just">
              <a:buFont typeface="Arial" panose="020B0604020202020204" pitchFamily="34" charset="0"/>
              <a:buChar char="•"/>
            </a:pPr>
            <a:r>
              <a:rPr lang="en-GB" b="1" dirty="0" smtClean="0">
                <a:solidFill>
                  <a:srgbClr val="002060"/>
                </a:solidFill>
              </a:rPr>
              <a:t>Trade Implementation: technical support,  training, trade / certificate queries </a:t>
            </a:r>
          </a:p>
          <a:p>
            <a:pPr algn="just">
              <a:buFont typeface="Arial" panose="020B0604020202020204" pitchFamily="34" charset="0"/>
              <a:buChar char="•"/>
            </a:pPr>
            <a:r>
              <a:rPr lang="en-GB" b="1" dirty="0" smtClean="0">
                <a:solidFill>
                  <a:srgbClr val="002060"/>
                </a:solidFill>
              </a:rPr>
              <a:t>Trade Certification &amp; Standards: regulatory standards, authorisation, policy</a:t>
            </a:r>
          </a:p>
          <a:p>
            <a:pPr algn="just">
              <a:buFont typeface="Arial" panose="020B0604020202020204" pitchFamily="34" charset="0"/>
              <a:buChar char="•"/>
            </a:pPr>
            <a:r>
              <a:rPr lang="en-GB" b="1" dirty="0" smtClean="0">
                <a:solidFill>
                  <a:srgbClr val="002060"/>
                </a:solidFill>
              </a:rPr>
              <a:t>Trade Certification Governance :  audit, training</a:t>
            </a:r>
          </a:p>
          <a:p>
            <a:r>
              <a:rPr lang="en-GB" b="1" dirty="0" smtClean="0">
                <a:solidFill>
                  <a:srgbClr val="002060"/>
                </a:solidFill>
              </a:rPr>
              <a:t>All: Market Access, third country audits, Defra / UK liaison</a:t>
            </a:r>
            <a:endParaRPr lang="en-GB" b="1" dirty="0">
              <a:solidFill>
                <a:srgbClr val="002060"/>
              </a:solidFill>
            </a:endParaRPr>
          </a:p>
          <a:p>
            <a:pPr algn="ctr"/>
            <a:r>
              <a:rPr lang="en-GB" sz="2400" b="1" dirty="0"/>
              <a:t>	</a:t>
            </a:r>
            <a:endParaRPr lang="en-GB" sz="2400" b="1" dirty="0" smtClean="0"/>
          </a:p>
          <a:p>
            <a:pPr algn="ctr"/>
            <a:r>
              <a:rPr lang="en-GB" sz="2400" b="1" dirty="0"/>
              <a:t>	</a:t>
            </a:r>
          </a:p>
        </p:txBody>
      </p:sp>
      <p:sp>
        <p:nvSpPr>
          <p:cNvPr id="5" name="Content Placeholder 2">
            <a:extLst>
              <a:ext uri="{FF2B5EF4-FFF2-40B4-BE49-F238E27FC236}">
                <a16:creationId xmlns:a16="http://schemas.microsoft.com/office/drawing/2014/main" xmlns="" id="{7E900D57-AC17-4348-BACF-EC372715B06B}"/>
              </a:ext>
            </a:extLst>
          </p:cNvPr>
          <p:cNvSpPr txBox="1">
            <a:spLocks/>
          </p:cNvSpPr>
          <p:nvPr/>
        </p:nvSpPr>
        <p:spPr>
          <a:xfrm>
            <a:off x="5004048" y="5877272"/>
            <a:ext cx="3456384" cy="788208"/>
          </a:xfrm>
          <a:prstGeom prst="rect">
            <a:avLst/>
          </a:prstGeom>
          <a:solidFill>
            <a:schemeClr val="bg1"/>
          </a:solidFill>
        </p:spPr>
        <p:txBody>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marL="0" indent="0"/>
            <a:r>
              <a:rPr lang="en-GB" sz="1200" b="1" i="1" dirty="0">
                <a:solidFill>
                  <a:srgbClr val="142062"/>
                </a:solidFill>
                <a:cs typeface="Arial" panose="020B0604020202020204" pitchFamily="34" charset="0"/>
              </a:rPr>
              <a:t>Sustainability</a:t>
            </a:r>
            <a:r>
              <a:rPr lang="en-GB" sz="1200" i="1" dirty="0">
                <a:solidFill>
                  <a:srgbClr val="142062"/>
                </a:solidFill>
                <a:cs typeface="Arial" panose="020B0604020202020204" pitchFamily="34" charset="0"/>
              </a:rPr>
              <a:t> at the heart of a living, working, active landscape valued by everyone.</a:t>
            </a:r>
            <a:endParaRPr lang="en-GB" sz="1200" i="1" dirty="0">
              <a:solidFill>
                <a:srgbClr val="000000"/>
              </a:solidFill>
              <a:cs typeface="Arial" panose="020B0604020202020204" pitchFamily="34" charset="0"/>
            </a:endParaRPr>
          </a:p>
          <a:p>
            <a:r>
              <a:rPr lang="en-GB" sz="1800" kern="0" dirty="0">
                <a:solidFill>
                  <a:srgbClr val="000000"/>
                </a:solidFill>
              </a:rPr>
              <a:t> </a:t>
            </a:r>
          </a:p>
          <a:p>
            <a:endParaRPr lang="en-GB" sz="1800" kern="0" dirty="0">
              <a:solidFill>
                <a:srgbClr val="000000"/>
              </a:solidFill>
            </a:endParaRPr>
          </a:p>
        </p:txBody>
      </p:sp>
    </p:spTree>
    <p:extLst>
      <p:ext uri="{BB962C8B-B14F-4D97-AF65-F5344CB8AC3E}">
        <p14:creationId xmlns:p14="http://schemas.microsoft.com/office/powerpoint/2010/main" val="370471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5">
            <a:extLst>
              <a:ext uri="{FF2B5EF4-FFF2-40B4-BE49-F238E27FC236}">
                <a16:creationId xmlns:a16="http://schemas.microsoft.com/office/drawing/2014/main" xmlns="" id="{6D3A8ACE-05DE-41F4-89B8-E5819F6AA4B1}"/>
              </a:ext>
            </a:extLst>
          </p:cNvPr>
          <p:cNvSpPr txBox="1">
            <a:spLocks noChangeArrowheads="1"/>
          </p:cNvSpPr>
          <p:nvPr/>
        </p:nvSpPr>
        <p:spPr bwMode="auto">
          <a:xfrm>
            <a:off x="435687" y="2904884"/>
            <a:ext cx="8016261" cy="78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2859088" indent="-573088" defTabSz="6000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316288" indent="-573088" defTabSz="6000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773488" indent="-573088" defTabSz="6000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230688" indent="-573088" defTabSz="6000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544148" eaLnBrk="1" hangingPunct="1">
              <a:lnSpc>
                <a:spcPts val="2989"/>
              </a:lnSpc>
            </a:pPr>
            <a:r>
              <a:rPr lang="en-US" altLang="en-US" sz="2582" dirty="0">
                <a:solidFill>
                  <a:prstClr val="white"/>
                </a:solidFill>
                <a:latin typeface="Tahoma" panose="020B0604030504040204" pitchFamily="34" charset="0"/>
                <a:cs typeface="Tahoma" panose="020B0604030504040204" pitchFamily="34" charset="0"/>
              </a:rPr>
              <a:t>Movement of Fishery Products from NI to EU via GB</a:t>
            </a:r>
          </a:p>
        </p:txBody>
      </p:sp>
      <p:sp>
        <p:nvSpPr>
          <p:cNvPr id="2051" name="TextBox 6">
            <a:extLst>
              <a:ext uri="{FF2B5EF4-FFF2-40B4-BE49-F238E27FC236}">
                <a16:creationId xmlns:a16="http://schemas.microsoft.com/office/drawing/2014/main" xmlns="" id="{18056971-6423-49FC-9A83-2FB5FEF23387}"/>
              </a:ext>
            </a:extLst>
          </p:cNvPr>
          <p:cNvSpPr txBox="1">
            <a:spLocks noChangeArrowheads="1"/>
          </p:cNvSpPr>
          <p:nvPr/>
        </p:nvSpPr>
        <p:spPr bwMode="auto">
          <a:xfrm>
            <a:off x="432450" y="3719098"/>
            <a:ext cx="5640528" cy="72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2859088" indent="-573088" defTabSz="6000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316288" indent="-573088" defTabSz="6000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773488" indent="-573088" defTabSz="6000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230688" indent="-573088" defTabSz="6000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544148" eaLnBrk="1" hangingPunct="1">
              <a:lnSpc>
                <a:spcPts val="2446"/>
              </a:lnSpc>
            </a:pPr>
            <a:r>
              <a:rPr lang="en-US" altLang="en-US" sz="2038" dirty="0">
                <a:solidFill>
                  <a:srgbClr val="7CBB3E"/>
                </a:solidFill>
                <a:latin typeface="Tahoma" panose="020B0604030504040204" pitchFamily="34" charset="0"/>
                <a:cs typeface="Tahoma" panose="020B0604030504040204" pitchFamily="34" charset="0"/>
              </a:rPr>
              <a:t>Sinéad Murphy</a:t>
            </a:r>
          </a:p>
          <a:p>
            <a:pPr defTabSz="544148" eaLnBrk="1" hangingPunct="1">
              <a:lnSpc>
                <a:spcPts val="2446"/>
              </a:lnSpc>
            </a:pPr>
            <a:r>
              <a:rPr lang="en-US" altLang="en-US" sz="2038" dirty="0">
                <a:solidFill>
                  <a:srgbClr val="7CBB3E"/>
                </a:solidFill>
                <a:latin typeface="Tahoma" panose="020B0604030504040204" pitchFamily="34" charset="0"/>
                <a:cs typeface="Tahoma" panose="020B0604030504040204" pitchFamily="34" charset="0"/>
              </a:rPr>
              <a:t>Head of Environmental Health (Commercial)</a:t>
            </a:r>
          </a:p>
        </p:txBody>
      </p:sp>
    </p:spTree>
    <p:extLst>
      <p:ext uri="{BB962C8B-B14F-4D97-AF65-F5344CB8AC3E}">
        <p14:creationId xmlns:p14="http://schemas.microsoft.com/office/powerpoint/2010/main" val="472472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70CFF23-9D01-4309-B793-4AE08DC08C03}"/>
              </a:ext>
            </a:extLst>
          </p:cNvPr>
          <p:cNvSpPr/>
          <p:nvPr/>
        </p:nvSpPr>
        <p:spPr>
          <a:xfrm>
            <a:off x="691858" y="2113850"/>
            <a:ext cx="7705783" cy="3608104"/>
          </a:xfrm>
          <a:prstGeom prst="rect">
            <a:avLst/>
          </a:prstGeom>
        </p:spPr>
        <p:txBody>
          <a:bodyPr wrap="square">
            <a:spAutoFit/>
          </a:bodyPr>
          <a:lstStyle/>
          <a:p>
            <a:pPr marL="310942" indent="-310942">
              <a:lnSpc>
                <a:spcPct val="150000"/>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Documentation required to move fishery products from NI to EU via GB….</a:t>
            </a:r>
          </a:p>
          <a:p>
            <a:pPr marL="310942" indent="-310942">
              <a:lnSpc>
                <a:spcPct val="150000"/>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Risk based fish export certification, Certifying away from place of origin and Groupage Export Facilitation Scheme</a:t>
            </a:r>
          </a:p>
          <a:p>
            <a:pPr marL="310942" indent="-310942">
              <a:lnSpc>
                <a:spcPct val="150000"/>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Certification &amp; Labelling requirements</a:t>
            </a:r>
            <a:endParaRPr lang="en-GB" sz="2176" dirty="0">
              <a:latin typeface="Tahoma" panose="020B0604030504040204" pitchFamily="34" charset="0"/>
              <a:ea typeface="Tahoma" panose="020B0604030504040204" pitchFamily="34" charset="0"/>
              <a:cs typeface="Tahoma" panose="020B0604030504040204" pitchFamily="34" charset="0"/>
            </a:endParaRPr>
          </a:p>
          <a:p>
            <a:pPr marL="310942" indent="-310942">
              <a:lnSpc>
                <a:spcPct val="150000"/>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How to get the documentation….</a:t>
            </a:r>
          </a:p>
          <a:p>
            <a:pPr marL="310942" indent="-310942">
              <a:lnSpc>
                <a:spcPct val="150000"/>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Completing an application for a Support Health Attestation </a:t>
            </a:r>
          </a:p>
        </p:txBody>
      </p:sp>
      <p:sp>
        <p:nvSpPr>
          <p:cNvPr id="6" name="Rectangle 5">
            <a:extLst>
              <a:ext uri="{FF2B5EF4-FFF2-40B4-BE49-F238E27FC236}">
                <a16:creationId xmlns:a16="http://schemas.microsoft.com/office/drawing/2014/main" xmlns="" id="{669A8530-FAE4-4C63-BA5E-1EF89E064790}"/>
              </a:ext>
            </a:extLst>
          </p:cNvPr>
          <p:cNvSpPr/>
          <p:nvPr/>
        </p:nvSpPr>
        <p:spPr>
          <a:xfrm>
            <a:off x="691859" y="1545550"/>
            <a:ext cx="4338047" cy="427168"/>
          </a:xfrm>
          <a:prstGeom prst="rect">
            <a:avLst/>
          </a:prstGeom>
        </p:spPr>
        <p:txBody>
          <a:bodyPr wrap="none">
            <a:spAutoFit/>
          </a:bodyPr>
          <a:lstStyle/>
          <a:p>
            <a:r>
              <a:rPr lang="en-US" sz="2176" b="1" dirty="0">
                <a:solidFill>
                  <a:srgbClr val="00B1BF"/>
                </a:solidFill>
                <a:latin typeface="Tahoma" panose="020B0604030504040204" pitchFamily="34" charset="0"/>
                <a:ea typeface="Tahoma" panose="020B0604030504040204" pitchFamily="34" charset="0"/>
                <a:cs typeface="Tahoma" panose="020B0604030504040204" pitchFamily="34" charset="0"/>
              </a:rPr>
              <a:t>This presentation will cover…</a:t>
            </a:r>
            <a:endParaRPr lang="en-GB" sz="2176"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18179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9902" y="2035396"/>
            <a:ext cx="7300223" cy="3874709"/>
          </a:xfrm>
        </p:spPr>
        <p:txBody>
          <a:bodyPr>
            <a:noAutofit/>
          </a:bodyPr>
          <a:lstStyle/>
          <a:p>
            <a:r>
              <a:rPr lang="en-US" sz="2176" b="1" dirty="0">
                <a:latin typeface="Tahoma" panose="020B0604030504040204" pitchFamily="34" charset="0"/>
                <a:ea typeface="Tahoma" panose="020B0604030504040204" pitchFamily="34" charset="0"/>
                <a:cs typeface="Tahoma" panose="020B0604030504040204" pitchFamily="34" charset="0"/>
              </a:rPr>
              <a:t>Support Health Attestation (SHA) or Support Attestation (SA)</a:t>
            </a:r>
            <a:endParaRPr lang="en-GB" sz="2176" b="1" dirty="0">
              <a:latin typeface="Tahoma" panose="020B0604030504040204" pitchFamily="34" charset="0"/>
              <a:ea typeface="Tahoma" panose="020B0604030504040204" pitchFamily="34" charset="0"/>
              <a:cs typeface="Tahoma" panose="020B0604030504040204" pitchFamily="34" charset="0"/>
            </a:endParaRPr>
          </a:p>
          <a:p>
            <a:r>
              <a:rPr lang="en-GB" sz="2176" dirty="0">
                <a:latin typeface="Tahoma" panose="020B0604030504040204" pitchFamily="34" charset="0"/>
                <a:ea typeface="Tahoma" panose="020B0604030504040204" pitchFamily="34" charset="0"/>
                <a:cs typeface="Tahoma" panose="020B0604030504040204" pitchFamily="34" charset="0"/>
              </a:rPr>
              <a:t>W</a:t>
            </a:r>
            <a:r>
              <a:rPr lang="en-US" sz="2176" dirty="0">
                <a:latin typeface="Tahoma" panose="020B0604030504040204" pitchFamily="34" charset="0"/>
                <a:ea typeface="Tahoma" panose="020B0604030504040204" pitchFamily="34" charset="0"/>
                <a:cs typeface="Tahoma" panose="020B0604030504040204" pitchFamily="34" charset="0"/>
              </a:rPr>
              <a:t>here product of animal origin (POAO), originating in NI and moving to GB, is intended for further export from GB to the EU (or for movement back to NI)</a:t>
            </a:r>
            <a:endParaRPr lang="en-GB" sz="2176" b="1" dirty="0">
              <a:latin typeface="Tahoma" panose="020B0604030504040204" pitchFamily="34" charset="0"/>
              <a:ea typeface="Tahoma" panose="020B0604030504040204" pitchFamily="34" charset="0"/>
              <a:cs typeface="Tahoma" panose="020B0604030504040204" pitchFamily="34" charset="0"/>
            </a:endParaRPr>
          </a:p>
          <a:p>
            <a:r>
              <a:rPr lang="en-GB" sz="2176" dirty="0">
                <a:latin typeface="Tahoma" panose="020B0604030504040204" pitchFamily="34" charset="0"/>
                <a:ea typeface="Tahoma" panose="020B0604030504040204" pitchFamily="34" charset="0"/>
                <a:cs typeface="Tahoma" panose="020B0604030504040204" pitchFamily="34" charset="0"/>
              </a:rPr>
              <a:t>A SHA provides assurance that the Sanitary and Phytosanitary (SPS) requirements for export from GB to EU are met. </a:t>
            </a:r>
          </a:p>
          <a:p>
            <a:r>
              <a:rPr lang="en-GB" sz="2176" dirty="0">
                <a:latin typeface="Tahoma" panose="020B0604030504040204" pitchFamily="34" charset="0"/>
                <a:ea typeface="Tahoma" panose="020B0604030504040204" pitchFamily="34" charset="0"/>
                <a:cs typeface="Tahoma" panose="020B0604030504040204" pitchFamily="34" charset="0"/>
              </a:rPr>
              <a:t>It allows a Certifying Officer in GB to complete the final export EHC in GB.</a:t>
            </a:r>
            <a:r>
              <a:rPr lang="en-US" sz="2176" dirty="0">
                <a:latin typeface="Tahoma" panose="020B0604030504040204" pitchFamily="34" charset="0"/>
                <a:ea typeface="Tahoma" panose="020B0604030504040204" pitchFamily="34" charset="0"/>
                <a:cs typeface="Tahoma" panose="020B0604030504040204" pitchFamily="34" charset="0"/>
              </a:rPr>
              <a:t> </a:t>
            </a:r>
            <a:endParaRPr lang="en-GB" sz="2176" dirty="0">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xmlns="" id="{569C74C0-87C0-4D41-839D-368863B2C862}"/>
              </a:ext>
            </a:extLst>
          </p:cNvPr>
          <p:cNvSpPr txBox="1">
            <a:spLocks/>
          </p:cNvSpPr>
          <p:nvPr/>
        </p:nvSpPr>
        <p:spPr>
          <a:xfrm>
            <a:off x="629902" y="1241175"/>
            <a:ext cx="6146702" cy="773236"/>
          </a:xfrm>
          <a:prstGeom prst="rect">
            <a:avLst/>
          </a:prstGeom>
        </p:spPr>
        <p:txBody>
          <a:bodyPr vert="horz" lIns="68502" tIns="34251" rIns="68502" bIns="3425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96" b="1" dirty="0">
                <a:solidFill>
                  <a:srgbClr val="00B1BF"/>
                </a:solidFill>
                <a:latin typeface="Tahoma" panose="020B0604030504040204" pitchFamily="34" charset="0"/>
                <a:ea typeface="Tahoma" panose="020B0604030504040204" pitchFamily="34" charset="0"/>
                <a:cs typeface="Tahoma" panose="020B0604030504040204" pitchFamily="34" charset="0"/>
              </a:rPr>
              <a:t>Documentation required…</a:t>
            </a:r>
            <a:endParaRPr lang="en-GB" sz="2996"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073209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EF7CA39-FA59-4E12-9BF1-AC857EB51D4F}"/>
              </a:ext>
            </a:extLst>
          </p:cNvPr>
          <p:cNvSpPr/>
          <p:nvPr/>
        </p:nvSpPr>
        <p:spPr>
          <a:xfrm>
            <a:off x="345491" y="2791721"/>
            <a:ext cx="8025687" cy="2771015"/>
          </a:xfrm>
          <a:prstGeom prst="rect">
            <a:avLst/>
          </a:prstGeom>
        </p:spPr>
        <p:txBody>
          <a:bodyPr wrap="square">
            <a:spAutoFit/>
          </a:bodyPr>
          <a:lstStyle/>
          <a:p>
            <a:r>
              <a:rPr lang="en-US" sz="2176" dirty="0">
                <a:latin typeface="Tahoma" panose="020B0604030504040204" pitchFamily="34" charset="0"/>
                <a:ea typeface="Tahoma" panose="020B0604030504040204" pitchFamily="34" charset="0"/>
                <a:cs typeface="Tahoma" panose="020B0604030504040204" pitchFamily="34" charset="0"/>
              </a:rPr>
              <a:t>You can obtain a SHA via the DAERA SHA On Line application process (linked from the DAERA Homepage) where you will find guidance, ‘Frequently Asked Questions’ and templates to help you make your application.</a:t>
            </a:r>
          </a:p>
          <a:p>
            <a:endParaRPr lang="en-US" sz="2176" dirty="0">
              <a:latin typeface="Tahoma" panose="020B0604030504040204" pitchFamily="34" charset="0"/>
              <a:ea typeface="Tahoma" panose="020B0604030504040204" pitchFamily="34" charset="0"/>
              <a:cs typeface="Tahoma" panose="020B0604030504040204" pitchFamily="34" charset="0"/>
            </a:endParaRPr>
          </a:p>
          <a:p>
            <a:r>
              <a:rPr lang="en-US" sz="2176" dirty="0">
                <a:latin typeface="Tahoma" panose="020B0604030504040204" pitchFamily="34" charset="0"/>
                <a:ea typeface="Tahoma" panose="020B0604030504040204" pitchFamily="34" charset="0"/>
                <a:cs typeface="Tahoma" panose="020B0604030504040204" pitchFamily="34" charset="0"/>
              </a:rPr>
              <a:t>Applications should be made </a:t>
            </a:r>
            <a:r>
              <a:rPr lang="en-US" sz="2176" b="1" dirty="0">
                <a:latin typeface="Tahoma" panose="020B0604030504040204" pitchFamily="34" charset="0"/>
                <a:ea typeface="Tahoma" panose="020B0604030504040204" pitchFamily="34" charset="0"/>
                <a:cs typeface="Tahoma" panose="020B0604030504040204" pitchFamily="34" charset="0"/>
              </a:rPr>
              <a:t>at least 2 working days in advance of the date of export</a:t>
            </a:r>
            <a:r>
              <a:rPr lang="en-US" sz="2176" dirty="0">
                <a:latin typeface="Tahoma" panose="020B0604030504040204" pitchFamily="34" charset="0"/>
                <a:ea typeface="Tahoma" panose="020B0604030504040204" pitchFamily="34" charset="0"/>
                <a:cs typeface="Tahoma" panose="020B0604030504040204" pitchFamily="34" charset="0"/>
              </a:rPr>
              <a:t>. This is the date of loading of your consignment, from premises of dispatch.</a:t>
            </a:r>
          </a:p>
        </p:txBody>
      </p:sp>
      <p:sp>
        <p:nvSpPr>
          <p:cNvPr id="5" name="Rectangle 4">
            <a:extLst>
              <a:ext uri="{FF2B5EF4-FFF2-40B4-BE49-F238E27FC236}">
                <a16:creationId xmlns:a16="http://schemas.microsoft.com/office/drawing/2014/main" xmlns="" id="{B7C667BB-6C30-4E08-85DE-25AA075EF16F}"/>
              </a:ext>
            </a:extLst>
          </p:cNvPr>
          <p:cNvSpPr/>
          <p:nvPr/>
        </p:nvSpPr>
        <p:spPr>
          <a:xfrm>
            <a:off x="555727" y="1537333"/>
            <a:ext cx="7815450" cy="985526"/>
          </a:xfrm>
          <a:prstGeom prst="rect">
            <a:avLst/>
          </a:prstGeom>
        </p:spPr>
        <p:txBody>
          <a:bodyPr wrap="square">
            <a:spAutoFit/>
          </a:bodyPr>
          <a:lstStyle/>
          <a:p>
            <a:r>
              <a:rPr lang="en-US" sz="2902" b="1" dirty="0">
                <a:solidFill>
                  <a:srgbClr val="00B1BF"/>
                </a:solidFill>
                <a:latin typeface="Tahoma" panose="020B0604030504040204" pitchFamily="34" charset="0"/>
                <a:ea typeface="Tahoma" panose="020B0604030504040204" pitchFamily="34" charset="0"/>
                <a:cs typeface="Tahoma" panose="020B0604030504040204" pitchFamily="34" charset="0"/>
              </a:rPr>
              <a:t>How can I apply for a Support Attestation?</a:t>
            </a:r>
            <a:endParaRPr lang="en-GB" sz="2902"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9254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D93927-981E-443A-887E-04A0E2BFF0AA}"/>
              </a:ext>
            </a:extLst>
          </p:cNvPr>
          <p:cNvSpPr>
            <a:spLocks noGrp="1"/>
          </p:cNvSpPr>
          <p:nvPr>
            <p:ph type="title"/>
          </p:nvPr>
        </p:nvSpPr>
        <p:spPr>
          <a:xfrm>
            <a:off x="449875" y="1415989"/>
            <a:ext cx="8397640" cy="993039"/>
          </a:xfrm>
        </p:spPr>
        <p:txBody>
          <a:bodyPr>
            <a:normAutofit fontScale="90000"/>
          </a:bodyPr>
          <a:lstStyle/>
          <a:p>
            <a:r>
              <a:rPr lang="en-GB" sz="2996" b="1" dirty="0">
                <a:solidFill>
                  <a:srgbClr val="00B1BF"/>
                </a:solidFill>
                <a:latin typeface="Tahoma" panose="020B0604030504040204" pitchFamily="34" charset="0"/>
                <a:ea typeface="Tahoma" panose="020B0604030504040204" pitchFamily="34" charset="0"/>
                <a:cs typeface="Tahoma" panose="020B0604030504040204" pitchFamily="34" charset="0"/>
              </a:rPr>
              <a:t>Who will provide a Support Health Attestation?</a:t>
            </a:r>
          </a:p>
        </p:txBody>
      </p:sp>
      <p:sp>
        <p:nvSpPr>
          <p:cNvPr id="3" name="Content Placeholder 2">
            <a:extLst>
              <a:ext uri="{FF2B5EF4-FFF2-40B4-BE49-F238E27FC236}">
                <a16:creationId xmlns:a16="http://schemas.microsoft.com/office/drawing/2014/main" xmlns="" id="{A8D0D852-C890-4BEF-A1B1-76AA19A69B3C}"/>
              </a:ext>
            </a:extLst>
          </p:cNvPr>
          <p:cNvSpPr>
            <a:spLocks noGrp="1"/>
          </p:cNvSpPr>
          <p:nvPr>
            <p:ph idx="1"/>
          </p:nvPr>
        </p:nvSpPr>
        <p:spPr>
          <a:xfrm>
            <a:off x="449874" y="2611912"/>
            <a:ext cx="8244252" cy="3480612"/>
          </a:xfrm>
        </p:spPr>
        <p:txBody>
          <a:bodyPr>
            <a:normAutofit/>
          </a:bodyPr>
          <a:lstStyle/>
          <a:p>
            <a:pPr marL="0" indent="0">
              <a:buNone/>
            </a:pPr>
            <a:r>
              <a:rPr lang="en-GB" sz="1948" dirty="0">
                <a:latin typeface="Tahoma" panose="020B0604030504040204" pitchFamily="34" charset="0"/>
                <a:ea typeface="Tahoma" panose="020B0604030504040204" pitchFamily="34" charset="0"/>
                <a:cs typeface="Tahoma" panose="020B0604030504040204" pitchFamily="34" charset="0"/>
              </a:rPr>
              <a:t>Depending on your product commodity and business type, a SHA will be provided by Certifying Officers as follows:</a:t>
            </a:r>
          </a:p>
          <a:p>
            <a:pPr marL="288980" lvl="1" indent="0"/>
            <a:endParaRPr lang="en-GB" sz="1948" dirty="0">
              <a:latin typeface="Tahoma" panose="020B0604030504040204" pitchFamily="34" charset="0"/>
              <a:ea typeface="Tahoma" panose="020B0604030504040204" pitchFamily="34" charset="0"/>
              <a:cs typeface="Tahoma" panose="020B0604030504040204" pitchFamily="34" charset="0"/>
            </a:endParaRPr>
          </a:p>
          <a:p>
            <a:pPr marL="85624" lvl="1">
              <a:buFont typeface="Courier New" panose="02070309020205020404" pitchFamily="49" charset="0"/>
              <a:buChar char="o"/>
            </a:pPr>
            <a:r>
              <a:rPr lang="en-GB" sz="1948" b="1" dirty="0">
                <a:latin typeface="Tahoma" panose="020B0604030504040204" pitchFamily="34" charset="0"/>
                <a:ea typeface="Tahoma" panose="020B0604030504040204" pitchFamily="34" charset="0"/>
                <a:cs typeface="Tahoma" panose="020B0604030504040204" pitchFamily="34" charset="0"/>
              </a:rPr>
              <a:t>DAERA</a:t>
            </a:r>
            <a:r>
              <a:rPr lang="en-GB" sz="1948" dirty="0">
                <a:latin typeface="Tahoma" panose="020B0604030504040204" pitchFamily="34" charset="0"/>
                <a:ea typeface="Tahoma" panose="020B0604030504040204" pitchFamily="34" charset="0"/>
                <a:cs typeface="Tahoma" panose="020B0604030504040204" pitchFamily="34" charset="0"/>
              </a:rPr>
              <a:t> – in premises where DAERA has a permanent on-site presence</a:t>
            </a:r>
          </a:p>
          <a:p>
            <a:pPr marL="85624" lvl="1">
              <a:buFont typeface="Courier New" panose="02070309020205020404" pitchFamily="49" charset="0"/>
              <a:buChar char="o"/>
            </a:pPr>
            <a:endParaRPr lang="en-GB" sz="1948" dirty="0">
              <a:latin typeface="Tahoma" panose="020B0604030504040204" pitchFamily="34" charset="0"/>
              <a:ea typeface="Tahoma" panose="020B0604030504040204" pitchFamily="34" charset="0"/>
              <a:cs typeface="Tahoma" panose="020B0604030504040204" pitchFamily="34" charset="0"/>
            </a:endParaRPr>
          </a:p>
          <a:p>
            <a:pPr marL="85624" lvl="1">
              <a:buFont typeface="Courier New" panose="02070309020205020404" pitchFamily="49" charset="0"/>
              <a:buChar char="o"/>
            </a:pPr>
            <a:r>
              <a:rPr lang="en-GB" sz="1948" b="1" dirty="0">
                <a:latin typeface="Tahoma" panose="020B0604030504040204" pitchFamily="34" charset="0"/>
                <a:ea typeface="Tahoma" panose="020B0604030504040204" pitchFamily="34" charset="0"/>
                <a:cs typeface="Tahoma" panose="020B0604030504040204" pitchFamily="34" charset="0"/>
              </a:rPr>
              <a:t>Authorised Veterinary inspector </a:t>
            </a:r>
            <a:r>
              <a:rPr lang="en-GB" sz="1948" dirty="0">
                <a:latin typeface="Tahoma" panose="020B0604030504040204" pitchFamily="34" charset="0"/>
                <a:ea typeface="Tahoma" panose="020B0604030504040204" pitchFamily="34" charset="0"/>
                <a:cs typeface="Tahoma" panose="020B0604030504040204" pitchFamily="34" charset="0"/>
              </a:rPr>
              <a:t>(AVI) – all commodity types</a:t>
            </a:r>
          </a:p>
          <a:p>
            <a:pPr marL="0" lvl="1" indent="-42812">
              <a:buNone/>
            </a:pPr>
            <a:endParaRPr lang="en-GB" sz="1948" dirty="0">
              <a:latin typeface="Tahoma" panose="020B0604030504040204" pitchFamily="34" charset="0"/>
              <a:ea typeface="Tahoma" panose="020B0604030504040204" pitchFamily="34" charset="0"/>
              <a:cs typeface="Tahoma" panose="020B0604030504040204" pitchFamily="34" charset="0"/>
            </a:endParaRPr>
          </a:p>
          <a:p>
            <a:pPr marL="85624" lvl="1">
              <a:buFont typeface="Courier New" panose="02070309020205020404" pitchFamily="49" charset="0"/>
              <a:buChar char="o"/>
            </a:pPr>
            <a:r>
              <a:rPr lang="en-GB" sz="1948" b="1" dirty="0">
                <a:latin typeface="Tahoma" panose="020B0604030504040204" pitchFamily="34" charset="0"/>
                <a:ea typeface="Tahoma" panose="020B0604030504040204" pitchFamily="34" charset="0"/>
                <a:cs typeface="Tahoma" panose="020B0604030504040204" pitchFamily="34" charset="0"/>
              </a:rPr>
              <a:t>Local Authority Environmental Health Officer </a:t>
            </a:r>
            <a:r>
              <a:rPr lang="en-GB" sz="1948" dirty="0">
                <a:latin typeface="Tahoma" panose="020B0604030504040204" pitchFamily="34" charset="0"/>
                <a:ea typeface="Tahoma" panose="020B0604030504040204" pitchFamily="34" charset="0"/>
                <a:cs typeface="Tahoma" panose="020B0604030504040204" pitchFamily="34" charset="0"/>
              </a:rPr>
              <a:t>(EHO) – fish, fishery products</a:t>
            </a:r>
          </a:p>
        </p:txBody>
      </p:sp>
    </p:spTree>
    <p:extLst>
      <p:ext uri="{BB962C8B-B14F-4D97-AF65-F5344CB8AC3E}">
        <p14:creationId xmlns:p14="http://schemas.microsoft.com/office/powerpoint/2010/main" val="1432574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D6F7F38-634E-4DA8-9C92-BDCA320CFCC1}"/>
              </a:ext>
            </a:extLst>
          </p:cNvPr>
          <p:cNvPicPr>
            <a:picLocks noChangeAspect="1"/>
          </p:cNvPicPr>
          <p:nvPr/>
        </p:nvPicPr>
        <p:blipFill rotWithShape="1">
          <a:blip r:embed="rId3"/>
          <a:srcRect l="32408" t="14972" r="33266" b="2332"/>
          <a:stretch/>
        </p:blipFill>
        <p:spPr>
          <a:xfrm>
            <a:off x="301351" y="1894781"/>
            <a:ext cx="3198719" cy="4174103"/>
          </a:xfrm>
          <a:prstGeom prst="rect">
            <a:avLst/>
          </a:prstGeom>
          <a:ln w="6350">
            <a:solidFill>
              <a:schemeClr val="tx1"/>
            </a:solidFill>
          </a:ln>
        </p:spPr>
      </p:pic>
      <p:sp>
        <p:nvSpPr>
          <p:cNvPr id="4" name="TextBox 3">
            <a:extLst>
              <a:ext uri="{FF2B5EF4-FFF2-40B4-BE49-F238E27FC236}">
                <a16:creationId xmlns:a16="http://schemas.microsoft.com/office/drawing/2014/main" xmlns="" id="{BBCC3358-A2D8-4D6D-B103-9047EE774413}"/>
              </a:ext>
            </a:extLst>
          </p:cNvPr>
          <p:cNvSpPr txBox="1"/>
          <p:nvPr/>
        </p:nvSpPr>
        <p:spPr>
          <a:xfrm>
            <a:off x="3599049" y="1757832"/>
            <a:ext cx="5407244" cy="4951420"/>
          </a:xfrm>
          <a:prstGeom prst="rect">
            <a:avLst/>
          </a:prstGeom>
          <a:noFill/>
        </p:spPr>
        <p:txBody>
          <a:bodyPr wrap="square" rtlCol="0">
            <a:spAutoFit/>
          </a:bodyPr>
          <a:lstStyle/>
          <a:p>
            <a:pPr marL="160544" indent="-160544">
              <a:buFont typeface="Arial" panose="020B0604020202020204" pitchFamily="34" charset="0"/>
              <a:buChar char="•"/>
            </a:pPr>
            <a:r>
              <a:rPr lang="en-US" sz="1798" dirty="0">
                <a:latin typeface="Tahoma" panose="020B0604030504040204" pitchFamily="34" charset="0"/>
                <a:ea typeface="Tahoma" panose="020B0604030504040204" pitchFamily="34" charset="0"/>
                <a:cs typeface="Tahoma" panose="020B0604030504040204" pitchFamily="34" charset="0"/>
              </a:rPr>
              <a:t>Enables relevant exports to be certified on the basis of </a:t>
            </a:r>
            <a:r>
              <a:rPr lang="en-US" sz="1798" b="1" dirty="0">
                <a:latin typeface="Tahoma" panose="020B0604030504040204" pitchFamily="34" charset="0"/>
                <a:ea typeface="Tahoma" panose="020B0604030504040204" pitchFamily="34" charset="0"/>
                <a:cs typeface="Tahoma" panose="020B0604030504040204" pitchFamily="34" charset="0"/>
              </a:rPr>
              <a:t>risk assessments </a:t>
            </a:r>
            <a:r>
              <a:rPr lang="en-US" sz="1798" dirty="0">
                <a:latin typeface="Tahoma" panose="020B0604030504040204" pitchFamily="34" charset="0"/>
                <a:ea typeface="Tahoma" panose="020B0604030504040204" pitchFamily="34" charset="0"/>
                <a:cs typeface="Tahoma" panose="020B0604030504040204" pitchFamily="34" charset="0"/>
              </a:rPr>
              <a:t>undertaken in line with the principles of the Food Law Code of Practice, supported by </a:t>
            </a:r>
            <a:r>
              <a:rPr lang="en-US" sz="1798" b="1" dirty="0">
                <a:latin typeface="Tahoma" panose="020B0604030504040204" pitchFamily="34" charset="0"/>
                <a:ea typeface="Tahoma" panose="020B0604030504040204" pitchFamily="34" charset="0"/>
                <a:cs typeface="Tahoma" panose="020B0604030504040204" pitchFamily="34" charset="0"/>
              </a:rPr>
              <a:t>declarations from Food Business Operators</a:t>
            </a:r>
          </a:p>
          <a:p>
            <a:pPr marL="160544" indent="-160544">
              <a:buFont typeface="Arial" panose="020B0604020202020204" pitchFamily="34" charset="0"/>
              <a:buChar char="•"/>
            </a:pPr>
            <a:endParaRPr lang="en-US" sz="1798" b="1" dirty="0">
              <a:latin typeface="Tahoma" panose="020B0604030504040204" pitchFamily="34" charset="0"/>
              <a:ea typeface="Tahoma" panose="020B0604030504040204" pitchFamily="34" charset="0"/>
              <a:cs typeface="Tahoma" panose="020B0604030504040204" pitchFamily="34" charset="0"/>
            </a:endParaRPr>
          </a:p>
          <a:p>
            <a:pPr marL="160544" indent="-160544">
              <a:buFont typeface="Arial" panose="020B0604020202020204" pitchFamily="34" charset="0"/>
              <a:buChar char="•"/>
            </a:pPr>
            <a:r>
              <a:rPr lang="en-US" sz="1798" dirty="0">
                <a:latin typeface="Tahoma" panose="020B0604030504040204" pitchFamily="34" charset="0"/>
                <a:ea typeface="Tahoma" panose="020B0604030504040204" pitchFamily="34" charset="0"/>
                <a:cs typeface="Tahoma" panose="020B0604030504040204" pitchFamily="34" charset="0"/>
              </a:rPr>
              <a:t>Applies to movements of product from NI to GB for onwards export to EU/ back to NI via hub -SHA</a:t>
            </a:r>
          </a:p>
          <a:p>
            <a:pPr marL="160544" indent="-160544">
              <a:buFont typeface="Arial" panose="020B0604020202020204" pitchFamily="34" charset="0"/>
              <a:buChar char="•"/>
            </a:pPr>
            <a:endParaRPr lang="en-US" sz="1798" dirty="0">
              <a:latin typeface="Tahoma" panose="020B0604030504040204" pitchFamily="34" charset="0"/>
              <a:ea typeface="Tahoma" panose="020B0604030504040204" pitchFamily="34" charset="0"/>
              <a:cs typeface="Tahoma" panose="020B0604030504040204" pitchFamily="34" charset="0"/>
            </a:endParaRPr>
          </a:p>
          <a:p>
            <a:pPr marL="160544" indent="-160544">
              <a:buFont typeface="Arial" panose="020B0604020202020204" pitchFamily="34" charset="0"/>
              <a:buChar char="•"/>
            </a:pPr>
            <a:r>
              <a:rPr lang="en-US" sz="1798" dirty="0">
                <a:latin typeface="Tahoma" panose="020B0604030504040204" pitchFamily="34" charset="0"/>
                <a:ea typeface="Tahoma" panose="020B0604030504040204" pitchFamily="34" charset="0"/>
                <a:cs typeface="Tahoma" panose="020B0604030504040204" pitchFamily="34" charset="0"/>
              </a:rPr>
              <a:t>For exports from premises of production/ approved premises</a:t>
            </a:r>
          </a:p>
          <a:p>
            <a:pPr marL="160544" indent="-160544">
              <a:buFont typeface="Arial" panose="020B0604020202020204" pitchFamily="34" charset="0"/>
              <a:buChar char="•"/>
            </a:pPr>
            <a:endParaRPr lang="en-US" sz="1798" dirty="0">
              <a:latin typeface="Tahoma" panose="020B0604030504040204" pitchFamily="34" charset="0"/>
              <a:ea typeface="Tahoma" panose="020B0604030504040204" pitchFamily="34" charset="0"/>
              <a:cs typeface="Tahoma" panose="020B0604030504040204" pitchFamily="34" charset="0"/>
            </a:endParaRPr>
          </a:p>
          <a:p>
            <a:pPr marL="160544" indent="-160544">
              <a:buFont typeface="Arial" panose="020B0604020202020204" pitchFamily="34" charset="0"/>
              <a:buChar char="•"/>
            </a:pPr>
            <a:r>
              <a:rPr lang="en-US" sz="1798" dirty="0">
                <a:latin typeface="Tahoma" panose="020B0604030504040204" pitchFamily="34" charset="0"/>
                <a:ea typeface="Tahoma" panose="020B0604030504040204" pitchFamily="34" charset="0"/>
                <a:cs typeface="Tahoma" panose="020B0604030504040204" pitchFamily="34" charset="0"/>
              </a:rPr>
              <a:t>Cannot be issued after the consignment has left</a:t>
            </a:r>
          </a:p>
          <a:p>
            <a:endParaRPr lang="en-US" sz="1798" dirty="0">
              <a:latin typeface="Tahoma" panose="020B0604030504040204" pitchFamily="34" charset="0"/>
              <a:ea typeface="Tahoma" panose="020B0604030504040204" pitchFamily="34" charset="0"/>
              <a:cs typeface="Tahoma" panose="020B0604030504040204" pitchFamily="34" charset="0"/>
            </a:endParaRPr>
          </a:p>
          <a:p>
            <a:r>
              <a:rPr lang="en-GB" sz="1798" dirty="0">
                <a:latin typeface="Tahoma" panose="020B0604030504040204" pitchFamily="34" charset="0"/>
                <a:ea typeface="Tahoma" panose="020B0604030504040204" pitchFamily="34" charset="0"/>
                <a:cs typeface="Tahoma" panose="020B0604030504040204" pitchFamily="34" charset="0"/>
                <a:hlinkClick r:id="rId4"/>
              </a:rPr>
              <a:t>http://apha.defra.gov.uk/external-operations-admin/library/documents/exports/ET196.pdf</a:t>
            </a:r>
            <a:endParaRPr lang="en-GB" sz="1798" dirty="0">
              <a:latin typeface="Tahoma" panose="020B0604030504040204" pitchFamily="34" charset="0"/>
              <a:ea typeface="Tahoma" panose="020B0604030504040204" pitchFamily="34" charset="0"/>
              <a:cs typeface="Tahoma" panose="020B0604030504040204" pitchFamily="34" charset="0"/>
            </a:endParaRPr>
          </a:p>
          <a:p>
            <a:endParaRPr lang="en-US" sz="101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29AD3650-9184-4FD6-BA70-D17DDF310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9066" y="5221839"/>
            <a:ext cx="1111004" cy="1111004"/>
          </a:xfrm>
          <a:prstGeom prst="rect">
            <a:avLst/>
          </a:prstGeom>
        </p:spPr>
      </p:pic>
      <p:sp>
        <p:nvSpPr>
          <p:cNvPr id="9" name="Title 1">
            <a:extLst>
              <a:ext uri="{FF2B5EF4-FFF2-40B4-BE49-F238E27FC236}">
                <a16:creationId xmlns:a16="http://schemas.microsoft.com/office/drawing/2014/main" xmlns="" id="{9B8409C5-D7B6-462A-B23C-BE2F4C84E770}"/>
              </a:ext>
            </a:extLst>
          </p:cNvPr>
          <p:cNvSpPr txBox="1">
            <a:spLocks/>
          </p:cNvSpPr>
          <p:nvPr/>
        </p:nvSpPr>
        <p:spPr>
          <a:xfrm>
            <a:off x="405768" y="1133715"/>
            <a:ext cx="8035978" cy="761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2" b="1" dirty="0">
                <a:solidFill>
                  <a:srgbClr val="00B1BF"/>
                </a:solidFill>
                <a:latin typeface="Tahoma" panose="020B0604030504040204" pitchFamily="34" charset="0"/>
                <a:ea typeface="Tahoma" panose="020B0604030504040204" pitchFamily="34" charset="0"/>
                <a:cs typeface="Tahoma" panose="020B0604030504040204" pitchFamily="34" charset="0"/>
              </a:rPr>
              <a:t>Risk Based Fish Export Certification</a:t>
            </a:r>
            <a:endParaRPr lang="en-GB" sz="2902"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8090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C2DD2-38C0-4B86-8DA2-B0EAE5B58554}"/>
              </a:ext>
            </a:extLst>
          </p:cNvPr>
          <p:cNvSpPr>
            <a:spLocks noGrp="1"/>
          </p:cNvSpPr>
          <p:nvPr>
            <p:ph type="title"/>
          </p:nvPr>
        </p:nvSpPr>
        <p:spPr>
          <a:xfrm>
            <a:off x="368145" y="1211148"/>
            <a:ext cx="7641370" cy="612853"/>
          </a:xfrm>
        </p:spPr>
        <p:txBody>
          <a:bodyPr>
            <a:normAutofit/>
          </a:bodyPr>
          <a:lstStyle/>
          <a:p>
            <a:r>
              <a:rPr lang="en-US" sz="2398" b="1" dirty="0">
                <a:solidFill>
                  <a:srgbClr val="00B1BF"/>
                </a:solidFill>
                <a:latin typeface="Tahoma" panose="020B0604030504040204" pitchFamily="34" charset="0"/>
                <a:ea typeface="Tahoma" panose="020B0604030504040204" pitchFamily="34" charset="0"/>
                <a:cs typeface="Tahoma" panose="020B0604030504040204" pitchFamily="34" charset="0"/>
              </a:rPr>
              <a:t>Risk Levels and Minimum Inspection Frequency</a:t>
            </a:r>
            <a:endParaRPr lang="en-GB" sz="2398"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952339B2-ABD7-40DA-B43D-1C458C498CA9}"/>
              </a:ext>
            </a:extLst>
          </p:cNvPr>
          <p:cNvSpPr>
            <a:spLocks noGrp="1"/>
          </p:cNvSpPr>
          <p:nvPr>
            <p:ph idx="1"/>
          </p:nvPr>
        </p:nvSpPr>
        <p:spPr>
          <a:xfrm>
            <a:off x="996780" y="1940301"/>
            <a:ext cx="7224441" cy="4551992"/>
          </a:xfrm>
        </p:spPr>
        <p:txBody>
          <a:bodyPr>
            <a:normAutofit/>
          </a:bodyPr>
          <a:lstStyle/>
          <a:p>
            <a:r>
              <a:rPr lang="en-US" sz="1798" dirty="0">
                <a:latin typeface="Tahoma" panose="020B0604030504040204" pitchFamily="34" charset="0"/>
                <a:ea typeface="Tahoma" panose="020B0604030504040204" pitchFamily="34" charset="0"/>
                <a:cs typeface="Tahoma" panose="020B0604030504040204" pitchFamily="34" charset="0"/>
              </a:rPr>
              <a:t>Outcome of last inspection by Local Authority determines frequency of auditing inspections of export consignments</a:t>
            </a:r>
          </a:p>
          <a:p>
            <a:endParaRPr lang="en-US" sz="1798" dirty="0">
              <a:latin typeface="Tahoma" panose="020B0604030504040204" pitchFamily="34" charset="0"/>
              <a:ea typeface="Tahoma" panose="020B0604030504040204" pitchFamily="34" charset="0"/>
              <a:cs typeface="Tahoma" panose="020B0604030504040204" pitchFamily="34" charset="0"/>
            </a:endParaRPr>
          </a:p>
          <a:p>
            <a:endParaRPr lang="en-US" sz="1798" dirty="0">
              <a:latin typeface="Tahoma" panose="020B0604030504040204" pitchFamily="34" charset="0"/>
              <a:ea typeface="Tahoma" panose="020B0604030504040204" pitchFamily="34" charset="0"/>
              <a:cs typeface="Tahoma" panose="020B0604030504040204" pitchFamily="34" charset="0"/>
            </a:endParaRPr>
          </a:p>
          <a:p>
            <a:endParaRPr lang="en-US" sz="1798"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798" dirty="0">
              <a:latin typeface="Tahoma" panose="020B0604030504040204" pitchFamily="34" charset="0"/>
              <a:ea typeface="Tahoma" panose="020B0604030504040204" pitchFamily="34" charset="0"/>
              <a:cs typeface="Tahoma" panose="020B0604030504040204" pitchFamily="34" charset="0"/>
            </a:endParaRPr>
          </a:p>
          <a:p>
            <a:endParaRPr lang="en-US" sz="1798" dirty="0">
              <a:latin typeface="Tahoma" panose="020B0604030504040204" pitchFamily="34" charset="0"/>
              <a:ea typeface="Tahoma" panose="020B0604030504040204" pitchFamily="34" charset="0"/>
              <a:cs typeface="Tahoma" panose="020B0604030504040204" pitchFamily="34" charset="0"/>
            </a:endParaRPr>
          </a:p>
          <a:p>
            <a:endParaRPr lang="en-US" sz="1798"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798" dirty="0">
              <a:latin typeface="Tahoma" panose="020B0604030504040204" pitchFamily="34" charset="0"/>
              <a:ea typeface="Tahoma" panose="020B0604030504040204" pitchFamily="34" charset="0"/>
              <a:cs typeface="Tahoma" panose="020B0604030504040204" pitchFamily="34" charset="0"/>
            </a:endParaRPr>
          </a:p>
          <a:p>
            <a:endParaRPr lang="en-US" sz="1798" dirty="0">
              <a:latin typeface="Tahoma" panose="020B0604030504040204" pitchFamily="34" charset="0"/>
              <a:ea typeface="Tahoma" panose="020B0604030504040204" pitchFamily="34" charset="0"/>
              <a:cs typeface="Tahoma" panose="020B0604030504040204" pitchFamily="34" charset="0"/>
            </a:endParaRPr>
          </a:p>
          <a:p>
            <a:endParaRPr lang="en-US" sz="1798" dirty="0">
              <a:latin typeface="Tahoma" panose="020B0604030504040204" pitchFamily="34" charset="0"/>
              <a:ea typeface="Tahoma" panose="020B0604030504040204" pitchFamily="34" charset="0"/>
              <a:cs typeface="Tahoma" panose="020B0604030504040204" pitchFamily="34" charset="0"/>
            </a:endParaRPr>
          </a:p>
          <a:p>
            <a:r>
              <a:rPr lang="en-US" sz="1798" dirty="0">
                <a:latin typeface="Tahoma" panose="020B0604030504040204" pitchFamily="34" charset="0"/>
                <a:ea typeface="Tahoma" panose="020B0604030504040204" pitchFamily="34" charset="0"/>
                <a:cs typeface="Tahoma" panose="020B0604030504040204" pitchFamily="34" charset="0"/>
              </a:rPr>
              <a:t>Random inspections of export consignments and associated evidence to be carried out</a:t>
            </a:r>
          </a:p>
        </p:txBody>
      </p:sp>
      <p:graphicFrame>
        <p:nvGraphicFramePr>
          <p:cNvPr id="4" name="Table 3">
            <a:extLst>
              <a:ext uri="{FF2B5EF4-FFF2-40B4-BE49-F238E27FC236}">
                <a16:creationId xmlns:a16="http://schemas.microsoft.com/office/drawing/2014/main" xmlns="" id="{9A5F9BDE-46F2-429D-AAEB-BD561179AF2F}"/>
              </a:ext>
            </a:extLst>
          </p:cNvPr>
          <p:cNvGraphicFramePr>
            <a:graphicFrameLocks noGrp="1"/>
          </p:cNvGraphicFramePr>
          <p:nvPr>
            <p:extLst/>
          </p:nvPr>
        </p:nvGraphicFramePr>
        <p:xfrm>
          <a:off x="1693641" y="2615328"/>
          <a:ext cx="5477874" cy="2792329"/>
        </p:xfrm>
        <a:graphic>
          <a:graphicData uri="http://schemas.openxmlformats.org/drawingml/2006/table">
            <a:tbl>
              <a:tblPr firstRow="1" bandRow="1">
                <a:tableStyleId>{5C22544A-7EE6-4342-B048-85BDC9FD1C3A}</a:tableStyleId>
              </a:tblPr>
              <a:tblGrid>
                <a:gridCol w="2738937">
                  <a:extLst>
                    <a:ext uri="{9D8B030D-6E8A-4147-A177-3AD203B41FA5}">
                      <a16:colId xmlns:a16="http://schemas.microsoft.com/office/drawing/2014/main" xmlns="" val="1845441395"/>
                    </a:ext>
                  </a:extLst>
                </a:gridCol>
                <a:gridCol w="2738937">
                  <a:extLst>
                    <a:ext uri="{9D8B030D-6E8A-4147-A177-3AD203B41FA5}">
                      <a16:colId xmlns:a16="http://schemas.microsoft.com/office/drawing/2014/main" xmlns="" val="192863238"/>
                    </a:ext>
                  </a:extLst>
                </a:gridCol>
              </a:tblGrid>
              <a:tr h="435624">
                <a:tc>
                  <a:txBody>
                    <a:bodyPr/>
                    <a:lstStyle/>
                    <a:p>
                      <a:r>
                        <a:rPr lang="en-US" sz="1700" dirty="0"/>
                        <a:t>Individual score/Risk</a:t>
                      </a:r>
                    </a:p>
                  </a:txBody>
                  <a:tcPr marL="68502" marR="68502" marT="34251" marB="34251"/>
                </a:tc>
                <a:tc>
                  <a:txBody>
                    <a:bodyPr/>
                    <a:lstStyle/>
                    <a:p>
                      <a:r>
                        <a:rPr lang="en-US" sz="1700" dirty="0"/>
                        <a:t>Frequency of inspection</a:t>
                      </a:r>
                      <a:endParaRPr lang="en-GB" sz="1700" dirty="0"/>
                    </a:p>
                  </a:txBody>
                  <a:tcPr marL="68502" marR="68502" marT="34251" marB="34251"/>
                </a:tc>
                <a:extLst>
                  <a:ext uri="{0D108BD9-81ED-4DB2-BD59-A6C34878D82A}">
                    <a16:rowId xmlns:a16="http://schemas.microsoft.com/office/drawing/2014/main" xmlns="" val="247332565"/>
                  </a:ext>
                </a:extLst>
              </a:tr>
              <a:tr h="856221">
                <a:tc>
                  <a:txBody>
                    <a:bodyPr/>
                    <a:lstStyle/>
                    <a:p>
                      <a:r>
                        <a:rPr lang="en-US" sz="1700" dirty="0"/>
                        <a:t>High </a:t>
                      </a:r>
                      <a:endParaRPr lang="en-GB" sz="1700" dirty="0"/>
                    </a:p>
                  </a:txBody>
                  <a:tcPr marL="68502" marR="68502" marT="34251" marB="34251"/>
                </a:tc>
                <a:tc>
                  <a:txBody>
                    <a:bodyPr/>
                    <a:lstStyle/>
                    <a:p>
                      <a:r>
                        <a:rPr lang="en-US" sz="1700" dirty="0"/>
                        <a:t>Every consignment or a complete refusal to service and issue EHCs</a:t>
                      </a:r>
                      <a:endParaRPr lang="en-GB" sz="1700" dirty="0"/>
                    </a:p>
                  </a:txBody>
                  <a:tcPr marL="68502" marR="68502" marT="34251" marB="34251"/>
                </a:tc>
                <a:extLst>
                  <a:ext uri="{0D108BD9-81ED-4DB2-BD59-A6C34878D82A}">
                    <a16:rowId xmlns:a16="http://schemas.microsoft.com/office/drawing/2014/main" xmlns="" val="1120360781"/>
                  </a:ext>
                </a:extLst>
              </a:tr>
              <a:tr h="435624">
                <a:tc>
                  <a:txBody>
                    <a:bodyPr/>
                    <a:lstStyle/>
                    <a:p>
                      <a:r>
                        <a:rPr lang="en-US" sz="1700" dirty="0"/>
                        <a:t>Medium</a:t>
                      </a:r>
                      <a:endParaRPr lang="en-GB" sz="1700" dirty="0"/>
                    </a:p>
                  </a:txBody>
                  <a:tcPr marL="68502" marR="68502" marT="34251" marB="34251"/>
                </a:tc>
                <a:tc>
                  <a:txBody>
                    <a:bodyPr/>
                    <a:lstStyle/>
                    <a:p>
                      <a:r>
                        <a:rPr lang="en-US" sz="1700" dirty="0"/>
                        <a:t>1 per 10 exporting days</a:t>
                      </a:r>
                      <a:endParaRPr lang="en-GB" sz="1700" dirty="0"/>
                    </a:p>
                  </a:txBody>
                  <a:tcPr marL="68502" marR="68502" marT="34251" marB="34251"/>
                </a:tc>
                <a:extLst>
                  <a:ext uri="{0D108BD9-81ED-4DB2-BD59-A6C34878D82A}">
                    <a16:rowId xmlns:a16="http://schemas.microsoft.com/office/drawing/2014/main" xmlns="" val="1065736462"/>
                  </a:ext>
                </a:extLst>
              </a:tr>
              <a:tr h="435624">
                <a:tc>
                  <a:txBody>
                    <a:bodyPr/>
                    <a:lstStyle/>
                    <a:p>
                      <a:r>
                        <a:rPr lang="en-US" sz="1700" dirty="0"/>
                        <a:t>Low</a:t>
                      </a:r>
                      <a:endParaRPr lang="en-GB" sz="1700" dirty="0"/>
                    </a:p>
                  </a:txBody>
                  <a:tcPr marL="68502" marR="68502" marT="34251" marB="34251"/>
                </a:tc>
                <a:tc>
                  <a:txBody>
                    <a:bodyPr/>
                    <a:lstStyle/>
                    <a:p>
                      <a:r>
                        <a:rPr lang="en-US" sz="1700" dirty="0"/>
                        <a:t>1 per 60 exporting days</a:t>
                      </a:r>
                      <a:endParaRPr lang="en-GB" sz="1700" dirty="0"/>
                    </a:p>
                  </a:txBody>
                  <a:tcPr marL="68502" marR="68502" marT="34251" marB="34251"/>
                </a:tc>
                <a:extLst>
                  <a:ext uri="{0D108BD9-81ED-4DB2-BD59-A6C34878D82A}">
                    <a16:rowId xmlns:a16="http://schemas.microsoft.com/office/drawing/2014/main" xmlns="" val="128570202"/>
                  </a:ext>
                </a:extLst>
              </a:tr>
              <a:tr h="629236">
                <a:tc>
                  <a:txBody>
                    <a:bodyPr/>
                    <a:lstStyle/>
                    <a:p>
                      <a:r>
                        <a:rPr lang="en-US" sz="1700" dirty="0"/>
                        <a:t>Low to Very Low</a:t>
                      </a:r>
                      <a:endParaRPr lang="en-GB" sz="1700" dirty="0"/>
                    </a:p>
                  </a:txBody>
                  <a:tcPr marL="68502" marR="68502" marT="34251" marB="34251"/>
                </a:tc>
                <a:tc>
                  <a:txBody>
                    <a:bodyPr/>
                    <a:lstStyle/>
                    <a:p>
                      <a:r>
                        <a:rPr lang="en-US" sz="1700" dirty="0"/>
                        <a:t>1 per 180 exporting days </a:t>
                      </a:r>
                    </a:p>
                    <a:p>
                      <a:r>
                        <a:rPr lang="en-US" sz="1700" dirty="0"/>
                        <a:t>(max 6month interval)</a:t>
                      </a:r>
                      <a:endParaRPr lang="en-GB" sz="1700" dirty="0"/>
                    </a:p>
                  </a:txBody>
                  <a:tcPr marL="68502" marR="68502" marT="34251" marB="34251"/>
                </a:tc>
                <a:extLst>
                  <a:ext uri="{0D108BD9-81ED-4DB2-BD59-A6C34878D82A}">
                    <a16:rowId xmlns:a16="http://schemas.microsoft.com/office/drawing/2014/main" xmlns="" val="396542813"/>
                  </a:ext>
                </a:extLst>
              </a:tr>
            </a:tbl>
          </a:graphicData>
        </a:graphic>
      </p:graphicFrame>
    </p:spTree>
    <p:extLst>
      <p:ext uri="{BB962C8B-B14F-4D97-AF65-F5344CB8AC3E}">
        <p14:creationId xmlns:p14="http://schemas.microsoft.com/office/powerpoint/2010/main" val="388681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ea typeface="ＭＳ Ｐゴシック"/>
              </a:rPr>
              <a:t>Moving Fishery Products (POAO) from GB to NI – Roles and Responsibilities</a:t>
            </a:r>
          </a:p>
        </p:txBody>
      </p:sp>
      <p:sp>
        <p:nvSpPr>
          <p:cNvPr id="7" name="TextBox 6">
            <a:extLst>
              <a:ext uri="{FF2B5EF4-FFF2-40B4-BE49-F238E27FC236}">
                <a16:creationId xmlns="" xmlns:a16="http://schemas.microsoft.com/office/drawing/2014/main" id="{6524D840-D55C-4199-ACE0-290B4137A5D2}"/>
              </a:ext>
            </a:extLst>
          </p:cNvPr>
          <p:cNvSpPr txBox="1"/>
          <p:nvPr/>
        </p:nvSpPr>
        <p:spPr>
          <a:xfrm>
            <a:off x="2036989" y="2213882"/>
            <a:ext cx="412432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hangingPunct="1"/>
            <a:r>
              <a:rPr lang="en-GB" sz="1500" dirty="0">
                <a:solidFill>
                  <a:srgbClr val="505150"/>
                </a:solidFill>
                <a:latin typeface="Arial"/>
                <a:ea typeface="ＭＳ Ｐゴシック"/>
              </a:rPr>
              <a:t>DAERA is the Central Competent Authority responsible for imports of POAO into NI </a:t>
            </a:r>
            <a:endParaRPr lang="en-GB" sz="1500" dirty="0">
              <a:solidFill>
                <a:srgbClr val="505150"/>
              </a:solidFill>
              <a:latin typeface="Arial"/>
              <a:ea typeface="ＭＳ Ｐゴシック"/>
              <a:cs typeface="Arial"/>
            </a:endParaRPr>
          </a:p>
        </p:txBody>
      </p:sp>
      <p:pic>
        <p:nvPicPr>
          <p:cNvPr id="8" name="Picture 8" descr="A close up of a sign&#10;&#10;Description automatically generated">
            <a:extLst>
              <a:ext uri="{FF2B5EF4-FFF2-40B4-BE49-F238E27FC236}">
                <a16:creationId xmlns="" xmlns:a16="http://schemas.microsoft.com/office/drawing/2014/main" id="{46F344BF-7BFE-4CF7-B2FD-9A7F35309BD6}"/>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227364" y="3072493"/>
            <a:ext cx="1382486" cy="910318"/>
          </a:xfrm>
          <a:prstGeom prst="rect">
            <a:avLst/>
          </a:prstGeom>
        </p:spPr>
      </p:pic>
      <p:sp>
        <p:nvSpPr>
          <p:cNvPr id="11" name="TextBox 10">
            <a:extLst>
              <a:ext uri="{FF2B5EF4-FFF2-40B4-BE49-F238E27FC236}">
                <a16:creationId xmlns="" xmlns:a16="http://schemas.microsoft.com/office/drawing/2014/main" id="{82938D92-2B5F-4DF3-8373-9B901E8FB028}"/>
              </a:ext>
            </a:extLst>
          </p:cNvPr>
          <p:cNvSpPr txBox="1"/>
          <p:nvPr/>
        </p:nvSpPr>
        <p:spPr>
          <a:xfrm>
            <a:off x="2724151" y="3118757"/>
            <a:ext cx="515846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eaLnBrk="1" hangingPunct="1"/>
            <a:r>
              <a:rPr lang="en-GB" sz="1500" dirty="0">
                <a:solidFill>
                  <a:srgbClr val="505150"/>
                </a:solidFill>
                <a:latin typeface="Arial"/>
                <a:ea typeface="ＭＳ Ｐゴシック"/>
              </a:rPr>
              <a:t>Food Standards Agency is the Central Competent Authority responsible for food safety matters of fishery products imports </a:t>
            </a:r>
            <a:endParaRPr lang="en-GB" sz="1800" dirty="0">
              <a:solidFill>
                <a:prstClr val="black"/>
              </a:solidFill>
              <a:latin typeface="Arial" pitchFamily="34" charset="0"/>
              <a:ea typeface="ＭＳ Ｐゴシック" pitchFamily="34" charset="-128"/>
              <a:cs typeface="Arial"/>
            </a:endParaRPr>
          </a:p>
        </p:txBody>
      </p:sp>
      <p:sp>
        <p:nvSpPr>
          <p:cNvPr id="5" name="TextBox 4">
            <a:extLst>
              <a:ext uri="{FF2B5EF4-FFF2-40B4-BE49-F238E27FC236}">
                <a16:creationId xmlns="" xmlns:a16="http://schemas.microsoft.com/office/drawing/2014/main" id="{1D8071E9-E5F8-4EFB-A8D7-8DAFB5989ADD}"/>
              </a:ext>
            </a:extLst>
          </p:cNvPr>
          <p:cNvSpPr txBox="1"/>
          <p:nvPr/>
        </p:nvSpPr>
        <p:spPr>
          <a:xfrm>
            <a:off x="3009591" y="4083667"/>
            <a:ext cx="4269111" cy="784830"/>
          </a:xfrm>
          <a:prstGeom prst="rect">
            <a:avLst/>
          </a:prstGeom>
          <a:noFill/>
        </p:spPr>
        <p:txBody>
          <a:bodyPr wrap="square" rtlCol="0">
            <a:spAutoFit/>
          </a:bodyPr>
          <a:lstStyle/>
          <a:p>
            <a:pPr defTabSz="457200" eaLnBrk="1" hangingPunct="1"/>
            <a:r>
              <a:rPr lang="en-GB" sz="1500" dirty="0">
                <a:solidFill>
                  <a:srgbClr val="505150"/>
                </a:solidFill>
                <a:latin typeface="Arial"/>
                <a:ea typeface="ＭＳ Ｐゴシック"/>
              </a:rPr>
              <a:t>DAERA is the Central Competent Authority responsible for fish health/IUU matters of fishery products imports</a:t>
            </a:r>
          </a:p>
        </p:txBody>
      </p:sp>
      <p:pic>
        <p:nvPicPr>
          <p:cNvPr id="10" name="Picture 9" descr="Text, whiteboard&#10;&#10;Description automatically generated">
            <a:extLst>
              <a:ext uri="{FF2B5EF4-FFF2-40B4-BE49-F238E27FC236}">
                <a16:creationId xmlns="" xmlns:a16="http://schemas.microsoft.com/office/drawing/2014/main" id="{85A1C15E-92BD-4193-8894-5E969BCB35C0}"/>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658939" y="4861306"/>
            <a:ext cx="1120875" cy="747250"/>
          </a:xfrm>
          <a:prstGeom prst="rect">
            <a:avLst/>
          </a:prstGeom>
        </p:spPr>
      </p:pic>
      <p:sp>
        <p:nvSpPr>
          <p:cNvPr id="12" name="TextBox 11">
            <a:extLst>
              <a:ext uri="{FF2B5EF4-FFF2-40B4-BE49-F238E27FC236}">
                <a16:creationId xmlns="" xmlns:a16="http://schemas.microsoft.com/office/drawing/2014/main" id="{A057FC1A-12B8-4486-93D9-244E9519E2DE}"/>
              </a:ext>
            </a:extLst>
          </p:cNvPr>
          <p:cNvSpPr txBox="1"/>
          <p:nvPr/>
        </p:nvSpPr>
        <p:spPr>
          <a:xfrm>
            <a:off x="1486662" y="10862055"/>
            <a:ext cx="293153" cy="5355312"/>
          </a:xfrm>
          <a:prstGeom prst="rect">
            <a:avLst/>
          </a:prstGeom>
          <a:noFill/>
        </p:spPr>
        <p:txBody>
          <a:bodyPr wrap="square" rtlCol="0">
            <a:spAutoFit/>
          </a:bodyPr>
          <a:lstStyle/>
          <a:p>
            <a:pPr defTabSz="457200" eaLnBrk="1" hangingPunct="1"/>
            <a:r>
              <a:rPr lang="en-GB" sz="900">
                <a:solidFill>
                  <a:prstClr val="black"/>
                </a:solidFill>
                <a:latin typeface="Arial" pitchFamily="34" charset="0"/>
                <a:ea typeface="ＭＳ Ｐゴシック" pitchFamily="34" charset="-128"/>
                <a:hlinkClick r:id="rId6" tooltip="http://www.creative-commons-images.com/clipboard/inspection-services.html"/>
              </a:rPr>
              <a:t>This Photo</a:t>
            </a:r>
            <a:r>
              <a:rPr lang="en-GB" sz="900">
                <a:solidFill>
                  <a:prstClr val="black"/>
                </a:solidFill>
                <a:latin typeface="Arial" pitchFamily="34" charset="0"/>
                <a:ea typeface="ＭＳ Ｐゴシック" pitchFamily="34" charset="-128"/>
              </a:rPr>
              <a:t> by Unknown Author is licensed under </a:t>
            </a:r>
            <a:r>
              <a:rPr lang="en-GB" sz="900">
                <a:solidFill>
                  <a:prstClr val="black"/>
                </a:solidFill>
                <a:latin typeface="Arial" pitchFamily="34" charset="0"/>
                <a:ea typeface="ＭＳ Ｐゴシック" pitchFamily="34" charset="-128"/>
                <a:hlinkClick r:id="rId7" tooltip="https://creativecommons.org/licenses/by-sa/3.0/"/>
              </a:rPr>
              <a:t>CC BY-SA</a:t>
            </a:r>
            <a:endParaRPr lang="en-GB" sz="900">
              <a:solidFill>
                <a:prstClr val="black"/>
              </a:solidFill>
              <a:latin typeface="Arial" pitchFamily="34" charset="0"/>
              <a:ea typeface="ＭＳ Ｐゴシック" pitchFamily="34" charset="-128"/>
            </a:endParaRPr>
          </a:p>
        </p:txBody>
      </p:sp>
      <p:sp>
        <p:nvSpPr>
          <p:cNvPr id="13" name="TextBox 12">
            <a:extLst>
              <a:ext uri="{FF2B5EF4-FFF2-40B4-BE49-F238E27FC236}">
                <a16:creationId xmlns="" xmlns:a16="http://schemas.microsoft.com/office/drawing/2014/main" id="{A8815523-7391-4EC5-A01B-0E1EF5A0BE97}"/>
              </a:ext>
            </a:extLst>
          </p:cNvPr>
          <p:cNvSpPr txBox="1"/>
          <p:nvPr/>
        </p:nvSpPr>
        <p:spPr>
          <a:xfrm>
            <a:off x="2036990" y="4868497"/>
            <a:ext cx="5331999" cy="784830"/>
          </a:xfrm>
          <a:prstGeom prst="rect">
            <a:avLst/>
          </a:prstGeom>
          <a:noFill/>
        </p:spPr>
        <p:txBody>
          <a:bodyPr wrap="square" rtlCol="0">
            <a:spAutoFit/>
          </a:bodyPr>
          <a:lstStyle/>
          <a:p>
            <a:pPr marL="182245" lvl="1" indent="-182245" defTabSz="457200" eaLnBrk="1" hangingPunct="1"/>
            <a:r>
              <a:rPr lang="en-GB" sz="1500" dirty="0">
                <a:solidFill>
                  <a:srgbClr val="505150"/>
                </a:solidFill>
                <a:latin typeface="Arial"/>
                <a:ea typeface="ＭＳ Ｐゴシック"/>
              </a:rPr>
              <a:t>District Council are the Competent Authority for fishery products imports and authorised council staff will conduct checks at the POEs on fishery products imports</a:t>
            </a:r>
            <a:endParaRPr lang="en-GB" sz="1800" dirty="0">
              <a:solidFill>
                <a:prstClr val="black"/>
              </a:solidFill>
              <a:latin typeface="Arial" pitchFamily="34" charset="0"/>
              <a:ea typeface="ＭＳ Ｐゴシック" pitchFamily="34" charset="-128"/>
            </a:endParaRPr>
          </a:p>
        </p:txBody>
      </p:sp>
      <p:pic>
        <p:nvPicPr>
          <p:cNvPr id="1026" name="Picture 2" descr="ES6 Modules — Imports and exports | by sigu | podiihq | Medium">
            <a:extLst>
              <a:ext uri="{FF2B5EF4-FFF2-40B4-BE49-F238E27FC236}">
                <a16:creationId xmlns="" xmlns:a16="http://schemas.microsoft.com/office/drawing/2014/main" id="{DF5081AB-6625-4538-9713-8030BCBDA4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424" y="1972760"/>
            <a:ext cx="1452136" cy="947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p Illegal Fishing (@S_I_F) | Twitter">
            <a:extLst>
              <a:ext uri="{FF2B5EF4-FFF2-40B4-BE49-F238E27FC236}">
                <a16:creationId xmlns="" xmlns:a16="http://schemas.microsoft.com/office/drawing/2014/main" id="{1A3B9693-F498-467D-BACF-1B05F491F6F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47741" y="4076476"/>
            <a:ext cx="1275549" cy="78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7270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1E2C740-7B8D-49C8-9715-DA1BD520AC4C}"/>
              </a:ext>
            </a:extLst>
          </p:cNvPr>
          <p:cNvSpPr txBox="1"/>
          <p:nvPr/>
        </p:nvSpPr>
        <p:spPr>
          <a:xfrm>
            <a:off x="4126885" y="1900397"/>
            <a:ext cx="4508925" cy="3708451"/>
          </a:xfrm>
          <a:prstGeom prst="rect">
            <a:avLst/>
          </a:prstGeom>
          <a:noFill/>
        </p:spPr>
        <p:txBody>
          <a:bodyPr wrap="square" rtlCol="0">
            <a:spAutoFit/>
          </a:bodyPr>
          <a:lstStyle/>
          <a:p>
            <a:pPr marL="160544" indent="-160544">
              <a:buFont typeface="Arial" panose="020B0604020202020204" pitchFamily="34" charset="0"/>
              <a:buChar char="•"/>
            </a:pPr>
            <a:r>
              <a:rPr lang="en-US" sz="1499" dirty="0">
                <a:latin typeface="Tahoma" panose="020B0604030504040204" pitchFamily="34" charset="0"/>
                <a:ea typeface="Tahoma" panose="020B0604030504040204" pitchFamily="34" charset="0"/>
                <a:cs typeface="Tahoma" panose="020B0604030504040204" pitchFamily="34" charset="0"/>
              </a:rPr>
              <a:t>Enables relevant exports to be certified away from Premises of Origin, e.g. via an EC Approved logistics hub</a:t>
            </a:r>
          </a:p>
          <a:p>
            <a:endParaRPr lang="en-US" sz="1499" dirty="0">
              <a:latin typeface="Tahoma" panose="020B0604030504040204" pitchFamily="34" charset="0"/>
              <a:ea typeface="Tahoma" panose="020B0604030504040204" pitchFamily="34" charset="0"/>
              <a:cs typeface="Tahoma" panose="020B0604030504040204" pitchFamily="34" charset="0"/>
            </a:endParaRPr>
          </a:p>
          <a:p>
            <a:pPr marL="160544" indent="-160544">
              <a:buFont typeface="Arial" panose="020B0604020202020204" pitchFamily="34" charset="0"/>
              <a:buChar char="•"/>
            </a:pPr>
            <a:r>
              <a:rPr lang="en-US" sz="1499" dirty="0">
                <a:latin typeface="Tahoma" panose="020B0604030504040204" pitchFamily="34" charset="0"/>
                <a:ea typeface="Tahoma" panose="020B0604030504040204" pitchFamily="34" charset="0"/>
                <a:cs typeface="Tahoma" panose="020B0604030504040204" pitchFamily="34" charset="0"/>
              </a:rPr>
              <a:t>Fills the gap in the evidence required between the place of origin and the place of dispatch, to facilitate the certifying goods</a:t>
            </a:r>
          </a:p>
          <a:p>
            <a:pPr marL="160544" indent="-160544">
              <a:buFont typeface="Arial" panose="020B0604020202020204" pitchFamily="34" charset="0"/>
              <a:buChar char="•"/>
            </a:pPr>
            <a:endParaRPr lang="en-US" sz="1499" dirty="0">
              <a:latin typeface="Tahoma" panose="020B0604030504040204" pitchFamily="34" charset="0"/>
              <a:ea typeface="Tahoma" panose="020B0604030504040204" pitchFamily="34" charset="0"/>
              <a:cs typeface="Tahoma" panose="020B0604030504040204" pitchFamily="34" charset="0"/>
            </a:endParaRPr>
          </a:p>
          <a:p>
            <a:pPr marL="160544" indent="-160544">
              <a:buFont typeface="Arial" panose="020B0604020202020204" pitchFamily="34" charset="0"/>
              <a:buChar char="•"/>
            </a:pPr>
            <a:r>
              <a:rPr lang="en-US" sz="1499" dirty="0">
                <a:latin typeface="Tahoma" panose="020B0604030504040204" pitchFamily="34" charset="0"/>
                <a:ea typeface="Tahoma" panose="020B0604030504040204" pitchFamily="34" charset="0"/>
                <a:cs typeface="Tahoma" panose="020B0604030504040204" pitchFamily="34" charset="0"/>
              </a:rPr>
              <a:t>The CO in GB will require supporting information from NI COs to permit certification of the goods and completion of the relevant EHC for movement to EU/NI</a:t>
            </a:r>
          </a:p>
          <a:p>
            <a:endParaRPr lang="en-US" sz="1499" dirty="0">
              <a:latin typeface="Tahoma" panose="020B0604030504040204" pitchFamily="34" charset="0"/>
              <a:ea typeface="Tahoma" panose="020B0604030504040204" pitchFamily="34" charset="0"/>
              <a:cs typeface="Tahoma" panose="020B0604030504040204" pitchFamily="34" charset="0"/>
            </a:endParaRPr>
          </a:p>
          <a:p>
            <a:r>
              <a:rPr lang="en-GB" sz="1499" dirty="0">
                <a:latin typeface="Tahoma" panose="020B0604030504040204" pitchFamily="34" charset="0"/>
                <a:ea typeface="Tahoma" panose="020B0604030504040204" pitchFamily="34" charset="0"/>
                <a:cs typeface="Tahoma" panose="020B0604030504040204" pitchFamily="34" charset="0"/>
                <a:hlinkClick r:id="rId3"/>
              </a:rPr>
              <a:t>http://apha.defra.gov.uk/external-operations-admin/library/documents/exports/ET197.pdf</a:t>
            </a:r>
            <a:r>
              <a:rPr lang="en-GB" sz="1499" dirty="0">
                <a:latin typeface="Tahoma" panose="020B0604030504040204" pitchFamily="34" charset="0"/>
                <a:ea typeface="Tahoma" panose="020B0604030504040204" pitchFamily="34" charset="0"/>
                <a:cs typeface="Tahoma" panose="020B0604030504040204" pitchFamily="34" charset="0"/>
              </a:rPr>
              <a:t> </a:t>
            </a:r>
            <a:endParaRPr lang="en-US" sz="1011" dirty="0">
              <a:latin typeface="Tahoma" panose="020B0604030504040204" pitchFamily="34" charset="0"/>
              <a:ea typeface="Tahoma" panose="020B0604030504040204" pitchFamily="34" charset="0"/>
              <a:cs typeface="Tahoma" panose="020B0604030504040204" pitchFamily="34" charset="0"/>
            </a:endParaRPr>
          </a:p>
          <a:p>
            <a:pPr marL="160544" indent="-160544">
              <a:buFont typeface="Arial" panose="020B0604020202020204" pitchFamily="34" charset="0"/>
              <a:buChar char="•"/>
            </a:pPr>
            <a:endParaRPr lang="en-GB" sz="101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7BC91767-3B8D-48E9-999C-8785EAFA8D7D}"/>
              </a:ext>
            </a:extLst>
          </p:cNvPr>
          <p:cNvPicPr>
            <a:picLocks noChangeAspect="1"/>
          </p:cNvPicPr>
          <p:nvPr/>
        </p:nvPicPr>
        <p:blipFill rotWithShape="1">
          <a:blip r:embed="rId4"/>
          <a:srcRect l="27798" t="12431" r="38762" b="1189"/>
          <a:stretch/>
        </p:blipFill>
        <p:spPr>
          <a:xfrm>
            <a:off x="312798" y="1826435"/>
            <a:ext cx="3328931" cy="4657763"/>
          </a:xfrm>
          <a:prstGeom prst="rect">
            <a:avLst/>
          </a:prstGeom>
          <a:ln w="6350">
            <a:solidFill>
              <a:schemeClr val="tx1"/>
            </a:solidFill>
          </a:ln>
        </p:spPr>
      </p:pic>
      <p:sp>
        <p:nvSpPr>
          <p:cNvPr id="6" name="Title 1">
            <a:extLst>
              <a:ext uri="{FF2B5EF4-FFF2-40B4-BE49-F238E27FC236}">
                <a16:creationId xmlns:a16="http://schemas.microsoft.com/office/drawing/2014/main" xmlns="" id="{BC22AA36-0FF0-4301-92C6-950D344FBA49}"/>
              </a:ext>
            </a:extLst>
          </p:cNvPr>
          <p:cNvSpPr txBox="1">
            <a:spLocks/>
          </p:cNvSpPr>
          <p:nvPr/>
        </p:nvSpPr>
        <p:spPr>
          <a:xfrm>
            <a:off x="312797" y="1130853"/>
            <a:ext cx="7869078" cy="5778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97" b="1" dirty="0">
                <a:solidFill>
                  <a:srgbClr val="00B1BF"/>
                </a:solidFill>
                <a:latin typeface="Tahoma" panose="020B0604030504040204" pitchFamily="34" charset="0"/>
                <a:ea typeface="Tahoma" panose="020B0604030504040204" pitchFamily="34" charset="0"/>
                <a:cs typeface="Tahoma" panose="020B0604030504040204" pitchFamily="34" charset="0"/>
              </a:rPr>
              <a:t>Certifying Away from the Premises of Origin</a:t>
            </a:r>
            <a:endParaRPr lang="en-GB" sz="2697"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xmlns="" id="{146E0724-816B-44FE-9FA2-6523CA3C2106}"/>
              </a:ext>
            </a:extLst>
          </p:cNvPr>
          <p:cNvPicPr>
            <a:picLocks noChangeAspect="1"/>
          </p:cNvPicPr>
          <p:nvPr/>
        </p:nvPicPr>
        <p:blipFill>
          <a:blip r:embed="rId5"/>
          <a:stretch>
            <a:fillRect/>
          </a:stretch>
        </p:blipFill>
        <p:spPr>
          <a:xfrm>
            <a:off x="2708946" y="5525965"/>
            <a:ext cx="1175361" cy="1118248"/>
          </a:xfrm>
          <a:prstGeom prst="rect">
            <a:avLst/>
          </a:prstGeom>
        </p:spPr>
      </p:pic>
    </p:spTree>
    <p:extLst>
      <p:ext uri="{BB962C8B-B14F-4D97-AF65-F5344CB8AC3E}">
        <p14:creationId xmlns:p14="http://schemas.microsoft.com/office/powerpoint/2010/main" val="497293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13A0AF8-3BBD-449A-ADD4-9C8C8BE5B75F}"/>
              </a:ext>
            </a:extLst>
          </p:cNvPr>
          <p:cNvSpPr/>
          <p:nvPr/>
        </p:nvSpPr>
        <p:spPr>
          <a:xfrm>
            <a:off x="423410" y="1650576"/>
            <a:ext cx="7541999" cy="594650"/>
          </a:xfrm>
          <a:prstGeom prst="rect">
            <a:avLst/>
          </a:prstGeom>
        </p:spPr>
        <p:txBody>
          <a:bodyPr wrap="square">
            <a:spAutoFit/>
          </a:bodyPr>
          <a:lstStyle/>
          <a:p>
            <a:r>
              <a:rPr lang="en-US" sz="3264" b="1" dirty="0">
                <a:solidFill>
                  <a:srgbClr val="00B1BF"/>
                </a:solidFill>
                <a:latin typeface="Tahoma" panose="020B0604030504040204" pitchFamily="34" charset="0"/>
                <a:ea typeface="Tahoma" panose="020B0604030504040204" pitchFamily="34" charset="0"/>
                <a:cs typeface="Tahoma" panose="020B0604030504040204" pitchFamily="34" charset="0"/>
              </a:rPr>
              <a:t>Consolidation at the hub</a:t>
            </a:r>
            <a:endParaRPr lang="en-GB" sz="3264"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xmlns="" id="{0FA954C0-3D8E-4BCC-8211-38AD0D519880}"/>
              </a:ext>
            </a:extLst>
          </p:cNvPr>
          <p:cNvSpPr/>
          <p:nvPr/>
        </p:nvSpPr>
        <p:spPr>
          <a:xfrm>
            <a:off x="491222" y="2623001"/>
            <a:ext cx="7950524" cy="3440685"/>
          </a:xfrm>
          <a:prstGeom prst="rect">
            <a:avLst/>
          </a:prstGeom>
        </p:spPr>
        <p:txBody>
          <a:bodyPr wrap="square">
            <a:spAutoFit/>
          </a:bodyPr>
          <a:lstStyle/>
          <a:p>
            <a:pPr marL="310942" indent="-310942">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The original supporting attestation must be sent to the logistics hub</a:t>
            </a:r>
            <a:endParaRPr lang="en-GB" sz="2176" dirty="0">
              <a:latin typeface="Tahoma" panose="020B0604030504040204" pitchFamily="34" charset="0"/>
              <a:ea typeface="Tahoma" panose="020B0604030504040204" pitchFamily="34" charset="0"/>
              <a:cs typeface="Tahoma" panose="020B0604030504040204" pitchFamily="34" charset="0"/>
            </a:endParaRPr>
          </a:p>
          <a:p>
            <a:pPr marL="310942" indent="-310942">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A number of batches of product can be consolidated into a single consignment, which would be covered by a single Export Health Certificate (EHC). </a:t>
            </a:r>
          </a:p>
          <a:p>
            <a:pPr marL="310942" indent="-310942">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This could cover: </a:t>
            </a:r>
          </a:p>
          <a:p>
            <a:pPr marL="929455" lvl="1" indent="-385307">
              <a:buFont typeface="+mj-lt"/>
              <a:buAutoNum type="alphaLcParenR"/>
            </a:pPr>
            <a:r>
              <a:rPr lang="en-US" sz="2176" dirty="0">
                <a:latin typeface="Tahoma" panose="020B0604030504040204" pitchFamily="34" charset="0"/>
                <a:ea typeface="Tahoma" panose="020B0604030504040204" pitchFamily="34" charset="0"/>
                <a:cs typeface="Tahoma" panose="020B0604030504040204" pitchFamily="34" charset="0"/>
              </a:rPr>
              <a:t>multiple product lines of the same commodity type (e.g. composite products) from the same supplier; or </a:t>
            </a:r>
          </a:p>
          <a:p>
            <a:pPr marL="929455" lvl="1" indent="-385307">
              <a:buFont typeface="+mj-lt"/>
              <a:buAutoNum type="alphaLcParenR"/>
            </a:pPr>
            <a:r>
              <a:rPr lang="en-US" sz="2176" dirty="0">
                <a:latin typeface="Tahoma" panose="020B0604030504040204" pitchFamily="34" charset="0"/>
                <a:ea typeface="Tahoma" panose="020B0604030504040204" pitchFamily="34" charset="0"/>
                <a:cs typeface="Tahoma" panose="020B0604030504040204" pitchFamily="34" charset="0"/>
              </a:rPr>
              <a:t>multiple batches of the same commodity type (e.g. fishery products) from different suppliers</a:t>
            </a:r>
          </a:p>
        </p:txBody>
      </p:sp>
    </p:spTree>
    <p:extLst>
      <p:ext uri="{BB962C8B-B14F-4D97-AF65-F5344CB8AC3E}">
        <p14:creationId xmlns:p14="http://schemas.microsoft.com/office/powerpoint/2010/main" val="2871259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27E0A-7B98-47AC-901E-FB82F23793A3}"/>
              </a:ext>
            </a:extLst>
          </p:cNvPr>
          <p:cNvSpPr>
            <a:spLocks noGrp="1"/>
          </p:cNvSpPr>
          <p:nvPr>
            <p:ph type="title"/>
          </p:nvPr>
        </p:nvSpPr>
        <p:spPr>
          <a:xfrm>
            <a:off x="414591" y="1495820"/>
            <a:ext cx="8080082" cy="993039"/>
          </a:xfrm>
        </p:spPr>
        <p:txBody>
          <a:bodyPr/>
          <a:lstStyle/>
          <a:p>
            <a:r>
              <a:rPr lang="en-US" sz="2902" b="1" dirty="0">
                <a:solidFill>
                  <a:srgbClr val="00B1BF"/>
                </a:solidFill>
                <a:latin typeface="Tahoma" panose="020B0604030504040204" pitchFamily="34" charset="0"/>
                <a:ea typeface="Tahoma" panose="020B0604030504040204" pitchFamily="34" charset="0"/>
                <a:cs typeface="Tahoma" panose="020B0604030504040204" pitchFamily="34" charset="0"/>
              </a:rPr>
              <a:t>Fishery products from Direct Landings</a:t>
            </a:r>
            <a:endParaRPr lang="en-GB" sz="2902"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03C49347-025C-4DF1-9D90-8F2A6B01057C}"/>
              </a:ext>
            </a:extLst>
          </p:cNvPr>
          <p:cNvSpPr>
            <a:spLocks noGrp="1"/>
          </p:cNvSpPr>
          <p:nvPr>
            <p:ph idx="1"/>
          </p:nvPr>
        </p:nvSpPr>
        <p:spPr>
          <a:xfrm>
            <a:off x="335200" y="2488859"/>
            <a:ext cx="8238862" cy="3528028"/>
          </a:xfrm>
        </p:spPr>
        <p:txBody>
          <a:bodyPr>
            <a:normAutofit fontScale="92500" lnSpcReduction="10000"/>
          </a:bodyPr>
          <a:lstStyle/>
          <a:p>
            <a:pPr marL="0" indent="0">
              <a:buNone/>
            </a:pPr>
            <a:r>
              <a:rPr lang="en-US" sz="2176" dirty="0">
                <a:latin typeface="Tahoma" panose="020B0604030504040204" pitchFamily="34" charset="0"/>
                <a:ea typeface="Tahoma" panose="020B0604030504040204" pitchFamily="34" charset="0"/>
                <a:cs typeface="Tahoma" panose="020B0604030504040204" pitchFamily="34" charset="0"/>
              </a:rPr>
              <a:t>For direct landings transported directly to a logistics hub, supporting information from another CO will not be required to issue the Export Health Certificate (EHC).</a:t>
            </a:r>
          </a:p>
          <a:p>
            <a:pPr marL="727801" lvl="1" indent="-385307">
              <a:buFont typeface="+mj-lt"/>
              <a:buAutoNum type="alphaLcParenR"/>
            </a:pPr>
            <a:r>
              <a:rPr lang="en-US" sz="1814" dirty="0">
                <a:latin typeface="Tahoma" panose="020B0604030504040204" pitchFamily="34" charset="0"/>
                <a:ea typeface="Tahoma" panose="020B0604030504040204" pitchFamily="34" charset="0"/>
                <a:cs typeface="Tahoma" panose="020B0604030504040204" pitchFamily="34" charset="0"/>
              </a:rPr>
              <a:t> A commercial document and the required food chain information; and</a:t>
            </a:r>
          </a:p>
          <a:p>
            <a:pPr marL="727801" lvl="1" indent="-385307">
              <a:buFont typeface="+mj-lt"/>
              <a:buAutoNum type="alphaLcParenR"/>
            </a:pPr>
            <a:r>
              <a:rPr lang="en-US" sz="1814" dirty="0">
                <a:latin typeface="Tahoma" panose="020B0604030504040204" pitchFamily="34" charset="0"/>
                <a:ea typeface="Tahoma" panose="020B0604030504040204" pitchFamily="34" charset="0"/>
                <a:cs typeface="Tahoma" panose="020B0604030504040204" pitchFamily="34" charset="0"/>
              </a:rPr>
              <a:t>The necessary controls and processes to ensure the safety of the product would have to be undertaken at the logistics hub and verified by the CO at the logistics hub</a:t>
            </a:r>
          </a:p>
          <a:p>
            <a:pPr marL="342495" lvl="1" indent="0">
              <a:buNone/>
            </a:pPr>
            <a:endParaRPr lang="en-US" sz="1814"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176" dirty="0">
                <a:latin typeface="Tahoma" panose="020B0604030504040204" pitchFamily="34" charset="0"/>
                <a:ea typeface="Tahoma" panose="020B0604030504040204" pitchFamily="34" charset="0"/>
                <a:cs typeface="Tahoma" panose="020B0604030504040204" pitchFamily="34" charset="0"/>
              </a:rPr>
              <a:t>Approved vessels (freezer, Factory or reefer vessels) require:</a:t>
            </a:r>
          </a:p>
          <a:p>
            <a:pPr marL="727801" lvl="1" indent="-385307">
              <a:buFont typeface="+mj-lt"/>
              <a:buAutoNum type="alphaLcParenR"/>
            </a:pPr>
            <a:r>
              <a:rPr lang="en-US" sz="1814" dirty="0">
                <a:latin typeface="Tahoma" panose="020B0604030504040204" pitchFamily="34" charset="0"/>
                <a:ea typeface="Tahoma" panose="020B0604030504040204" pitchFamily="34" charset="0"/>
                <a:cs typeface="Tahoma" panose="020B0604030504040204" pitchFamily="34" charset="0"/>
              </a:rPr>
              <a:t>Attestation in line with Risk based approach, or</a:t>
            </a:r>
          </a:p>
          <a:p>
            <a:pPr marL="727801" lvl="1" indent="-385307">
              <a:buFont typeface="+mj-lt"/>
              <a:buAutoNum type="alphaLcParenR"/>
            </a:pPr>
            <a:r>
              <a:rPr lang="en-US" sz="1814" dirty="0">
                <a:latin typeface="Tahoma" panose="020B0604030504040204" pitchFamily="34" charset="0"/>
                <a:ea typeface="Tahoma" panose="020B0604030504040204" pitchFamily="34" charset="0"/>
                <a:cs typeface="Tahoma" panose="020B0604030504040204" pitchFamily="34" charset="0"/>
              </a:rPr>
              <a:t>For non-UK flagged vessel, a Common Health Entry Document from the BCP of entry</a:t>
            </a:r>
            <a:endParaRPr lang="en-GB" sz="1814"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7252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1E2C740-7B8D-49C8-9715-DA1BD520AC4C}"/>
              </a:ext>
            </a:extLst>
          </p:cNvPr>
          <p:cNvSpPr txBox="1"/>
          <p:nvPr/>
        </p:nvSpPr>
        <p:spPr>
          <a:xfrm>
            <a:off x="4126885" y="1900396"/>
            <a:ext cx="4508925" cy="4014304"/>
          </a:xfrm>
          <a:prstGeom prst="rect">
            <a:avLst/>
          </a:prstGeom>
          <a:noFill/>
        </p:spPr>
        <p:txBody>
          <a:bodyPr wrap="square" rtlCol="0">
            <a:spAutoFit/>
          </a:bodyPr>
          <a:lstStyle/>
          <a:p>
            <a:pPr marL="160544" indent="-160544">
              <a:buFont typeface="Arial" panose="020B0604020202020204" pitchFamily="34" charset="0"/>
              <a:buChar char="•"/>
            </a:pPr>
            <a:r>
              <a:rPr lang="en-US" sz="1499" dirty="0">
                <a:latin typeface="Tahoma" panose="020B0604030504040204" pitchFamily="34" charset="0"/>
                <a:ea typeface="Tahoma" panose="020B0604030504040204" pitchFamily="34" charset="0"/>
                <a:cs typeface="Tahoma" panose="020B0604030504040204" pitchFamily="34" charset="0"/>
              </a:rPr>
              <a:t>Must be member of the scheme</a:t>
            </a:r>
          </a:p>
          <a:p>
            <a:endParaRPr lang="en-US" sz="1499" dirty="0">
              <a:latin typeface="Tahoma" panose="020B0604030504040204" pitchFamily="34" charset="0"/>
              <a:ea typeface="Tahoma" panose="020B0604030504040204" pitchFamily="34" charset="0"/>
              <a:cs typeface="Tahoma" panose="020B0604030504040204" pitchFamily="34" charset="0"/>
            </a:endParaRPr>
          </a:p>
          <a:p>
            <a:pPr marL="160544" indent="-160544">
              <a:buFont typeface="Arial" panose="020B0604020202020204" pitchFamily="34" charset="0"/>
              <a:buChar char="•"/>
            </a:pPr>
            <a:r>
              <a:rPr lang="en-US" sz="1499" dirty="0">
                <a:latin typeface="Tahoma" panose="020B0604030504040204" pitchFamily="34" charset="0"/>
                <a:ea typeface="Tahoma" panose="020B0604030504040204" pitchFamily="34" charset="0"/>
                <a:cs typeface="Tahoma" panose="020B0604030504040204" pitchFamily="34" charset="0"/>
              </a:rPr>
              <a:t>Restricted to exports from GB using supporting attestations from suppliers in the UK</a:t>
            </a:r>
          </a:p>
          <a:p>
            <a:pPr marL="160544" indent="-160544">
              <a:buFont typeface="Arial" panose="020B0604020202020204" pitchFamily="34" charset="0"/>
              <a:buChar char="•"/>
            </a:pPr>
            <a:endParaRPr lang="en-US" sz="1499" dirty="0">
              <a:latin typeface="Tahoma" panose="020B0604030504040204" pitchFamily="34" charset="0"/>
              <a:ea typeface="Tahoma" panose="020B0604030504040204" pitchFamily="34" charset="0"/>
              <a:cs typeface="Tahoma" panose="020B0604030504040204" pitchFamily="34" charset="0"/>
            </a:endParaRPr>
          </a:p>
          <a:p>
            <a:pPr marL="160544" indent="-160544">
              <a:buFont typeface="Arial" panose="020B0604020202020204" pitchFamily="34" charset="0"/>
              <a:buChar char="•"/>
            </a:pPr>
            <a:r>
              <a:rPr lang="en-US" sz="1499" dirty="0">
                <a:latin typeface="Tahoma" panose="020B0604030504040204" pitchFamily="34" charset="0"/>
                <a:ea typeface="Tahoma" panose="020B0604030504040204" pitchFamily="34" charset="0"/>
                <a:cs typeface="Tahoma" panose="020B0604030504040204" pitchFamily="34" charset="0"/>
              </a:rPr>
              <a:t>30 day Support Attestations provide information to Certifying Officers for </a:t>
            </a:r>
            <a:r>
              <a:rPr lang="en-US" sz="1499" b="1" dirty="0">
                <a:latin typeface="Tahoma" panose="020B0604030504040204" pitchFamily="34" charset="0"/>
                <a:ea typeface="Tahoma" panose="020B0604030504040204" pitchFamily="34" charset="0"/>
                <a:cs typeface="Tahoma" panose="020B0604030504040204" pitchFamily="34" charset="0"/>
              </a:rPr>
              <a:t>specific categories of products</a:t>
            </a:r>
            <a:r>
              <a:rPr lang="en-US" sz="1499" dirty="0">
                <a:latin typeface="Tahoma" panose="020B0604030504040204" pitchFamily="34" charset="0"/>
                <a:ea typeface="Tahoma" panose="020B0604030504040204" pitchFamily="34" charset="0"/>
                <a:cs typeface="Tahoma" panose="020B0604030504040204" pitchFamily="34" charset="0"/>
              </a:rPr>
              <a:t> which are </a:t>
            </a:r>
            <a:r>
              <a:rPr lang="en-US" sz="1499" b="1" dirty="0">
                <a:latin typeface="Tahoma" panose="020B0604030504040204" pitchFamily="34" charset="0"/>
                <a:ea typeface="Tahoma" panose="020B0604030504040204" pitchFamily="34" charset="0"/>
                <a:cs typeface="Tahoma" panose="020B0604030504040204" pitchFamily="34" charset="0"/>
              </a:rPr>
              <a:t>fully packaged for the final consumer (or to be re-packaged directly at the point of sale) </a:t>
            </a:r>
            <a:r>
              <a:rPr lang="en-US" sz="1499" dirty="0">
                <a:latin typeface="Tahoma" panose="020B0604030504040204" pitchFamily="34" charset="0"/>
                <a:ea typeface="Tahoma" panose="020B0604030504040204" pitchFamily="34" charset="0"/>
                <a:cs typeface="Tahoma" panose="020B0604030504040204" pitchFamily="34" charset="0"/>
              </a:rPr>
              <a:t>and </a:t>
            </a:r>
            <a:r>
              <a:rPr lang="en-US" sz="1499" b="1" dirty="0">
                <a:latin typeface="Tahoma" panose="020B0604030504040204" pitchFamily="34" charset="0"/>
                <a:ea typeface="Tahoma" panose="020B0604030504040204" pitchFamily="34" charset="0"/>
                <a:cs typeface="Tahoma" panose="020B0604030504040204" pitchFamily="34" charset="0"/>
              </a:rPr>
              <a:t>produced by a </a:t>
            </a:r>
            <a:r>
              <a:rPr lang="en-US" sz="1499" b="1" u="sng" dirty="0">
                <a:latin typeface="Tahoma" panose="020B0604030504040204" pitchFamily="34" charset="0"/>
                <a:ea typeface="Tahoma" panose="020B0604030504040204" pitchFamily="34" charset="0"/>
                <a:cs typeface="Tahoma" panose="020B0604030504040204" pitchFamily="34" charset="0"/>
              </a:rPr>
              <a:t>stable network of known suppliers</a:t>
            </a:r>
            <a:r>
              <a:rPr lang="en-US" sz="1499" b="1" dirty="0">
                <a:latin typeface="Tahoma" panose="020B0604030504040204" pitchFamily="34" charset="0"/>
                <a:ea typeface="Tahoma" panose="020B0604030504040204" pitchFamily="34" charset="0"/>
                <a:cs typeface="Tahoma" panose="020B0604030504040204" pitchFamily="34" charset="0"/>
              </a:rPr>
              <a:t>.</a:t>
            </a:r>
          </a:p>
          <a:p>
            <a:pPr marL="160544" indent="-160544">
              <a:buFont typeface="Arial" panose="020B0604020202020204" pitchFamily="34" charset="0"/>
              <a:buChar char="•"/>
            </a:pPr>
            <a:endParaRPr lang="en-US" sz="1499" b="1" dirty="0">
              <a:latin typeface="Tahoma" panose="020B0604030504040204" pitchFamily="34" charset="0"/>
              <a:ea typeface="Tahoma" panose="020B0604030504040204" pitchFamily="34" charset="0"/>
              <a:cs typeface="Tahoma" panose="020B0604030504040204" pitchFamily="34" charset="0"/>
            </a:endParaRPr>
          </a:p>
          <a:p>
            <a:pPr marL="160544" indent="-160544">
              <a:buFont typeface="Arial" panose="020B0604020202020204" pitchFamily="34" charset="0"/>
              <a:buChar char="•"/>
            </a:pPr>
            <a:r>
              <a:rPr lang="en-US" sz="1499" dirty="0">
                <a:latin typeface="Tahoma" panose="020B0604030504040204" pitchFamily="34" charset="0"/>
                <a:ea typeface="Tahoma" panose="020B0604030504040204" pitchFamily="34" charset="0"/>
                <a:cs typeface="Tahoma" panose="020B0604030504040204" pitchFamily="34" charset="0"/>
              </a:rPr>
              <a:t>They may be used for fish/fishery products</a:t>
            </a:r>
          </a:p>
          <a:p>
            <a:endParaRPr lang="en-US" sz="1499" dirty="0">
              <a:latin typeface="Tahoma" panose="020B0604030504040204" pitchFamily="34" charset="0"/>
              <a:ea typeface="Tahoma" panose="020B0604030504040204" pitchFamily="34" charset="0"/>
              <a:cs typeface="Tahoma" panose="020B0604030504040204" pitchFamily="34" charset="0"/>
            </a:endParaRPr>
          </a:p>
          <a:p>
            <a:endParaRPr lang="en-US" sz="1499" dirty="0">
              <a:latin typeface="Tahoma" panose="020B0604030504040204" pitchFamily="34" charset="0"/>
              <a:ea typeface="Tahoma" panose="020B0604030504040204" pitchFamily="34" charset="0"/>
              <a:cs typeface="Tahoma" panose="020B0604030504040204" pitchFamily="34" charset="0"/>
            </a:endParaRPr>
          </a:p>
          <a:p>
            <a:r>
              <a:rPr lang="en-GB" sz="1499" dirty="0">
                <a:latin typeface="Tahoma" panose="020B0604030504040204" pitchFamily="34" charset="0"/>
                <a:ea typeface="Tahoma" panose="020B0604030504040204" pitchFamily="34" charset="0"/>
                <a:cs typeface="Tahoma" panose="020B0604030504040204" pitchFamily="34" charset="0"/>
                <a:hlinkClick r:id="rId3"/>
              </a:rPr>
              <a:t>http://apha.defra.gov.uk/external-operations-admin/library/documents/exports/ET193.pdf</a:t>
            </a:r>
            <a:r>
              <a:rPr lang="en-GB" sz="1499" dirty="0">
                <a:latin typeface="Tahoma" panose="020B0604030504040204" pitchFamily="34" charset="0"/>
                <a:ea typeface="Tahoma" panose="020B0604030504040204" pitchFamily="34" charset="0"/>
                <a:cs typeface="Tahoma" panose="020B0604030504040204" pitchFamily="34" charset="0"/>
              </a:rPr>
              <a:t> </a:t>
            </a:r>
            <a:endParaRPr lang="en-GB" sz="1011" dirty="0">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xmlns="" id="{BC22AA36-0FF0-4301-92C6-950D344FBA49}"/>
              </a:ext>
            </a:extLst>
          </p:cNvPr>
          <p:cNvSpPr txBox="1">
            <a:spLocks/>
          </p:cNvSpPr>
          <p:nvPr/>
        </p:nvSpPr>
        <p:spPr>
          <a:xfrm>
            <a:off x="312797" y="1192600"/>
            <a:ext cx="7869078" cy="5778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97" b="1" dirty="0">
                <a:solidFill>
                  <a:srgbClr val="00B1BF"/>
                </a:solidFill>
                <a:latin typeface="Tahoma" panose="020B0604030504040204" pitchFamily="34" charset="0"/>
                <a:ea typeface="Tahoma" panose="020B0604030504040204" pitchFamily="34" charset="0"/>
                <a:cs typeface="Tahoma" panose="020B0604030504040204" pitchFamily="34" charset="0"/>
              </a:rPr>
              <a:t>Groupage Export Facilitation Scheme (GEFS)</a:t>
            </a:r>
            <a:endParaRPr lang="en-GB" sz="2697"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xmlns="" id="{57C59CD0-E90A-44DE-B056-A0E16D92AABB}"/>
              </a:ext>
            </a:extLst>
          </p:cNvPr>
          <p:cNvPicPr>
            <a:picLocks noChangeAspect="1"/>
          </p:cNvPicPr>
          <p:nvPr/>
        </p:nvPicPr>
        <p:blipFill rotWithShape="1">
          <a:blip r:embed="rId4"/>
          <a:srcRect l="33474" t="15269" r="33823"/>
          <a:stretch/>
        </p:blipFill>
        <p:spPr>
          <a:xfrm>
            <a:off x="202884" y="1770492"/>
            <a:ext cx="3713663" cy="4753847"/>
          </a:xfrm>
          <a:prstGeom prst="rect">
            <a:avLst/>
          </a:prstGeom>
          <a:ln w="3175">
            <a:solidFill>
              <a:schemeClr val="tx1"/>
            </a:solidFill>
          </a:ln>
        </p:spPr>
      </p:pic>
      <p:pic>
        <p:nvPicPr>
          <p:cNvPr id="7" name="Picture 6">
            <a:extLst>
              <a:ext uri="{FF2B5EF4-FFF2-40B4-BE49-F238E27FC236}">
                <a16:creationId xmlns:a16="http://schemas.microsoft.com/office/drawing/2014/main" xmlns="" id="{58971BBA-D426-451F-8112-C6569986535D}"/>
              </a:ext>
            </a:extLst>
          </p:cNvPr>
          <p:cNvPicPr>
            <a:picLocks noChangeAspect="1"/>
          </p:cNvPicPr>
          <p:nvPr/>
        </p:nvPicPr>
        <p:blipFill>
          <a:blip r:embed="rId5"/>
          <a:stretch>
            <a:fillRect/>
          </a:stretch>
        </p:blipFill>
        <p:spPr>
          <a:xfrm>
            <a:off x="2890276" y="5539622"/>
            <a:ext cx="1131440" cy="1131440"/>
          </a:xfrm>
          <a:prstGeom prst="rect">
            <a:avLst/>
          </a:prstGeom>
        </p:spPr>
      </p:pic>
    </p:spTree>
    <p:extLst>
      <p:ext uri="{BB962C8B-B14F-4D97-AF65-F5344CB8AC3E}">
        <p14:creationId xmlns:p14="http://schemas.microsoft.com/office/powerpoint/2010/main" val="2494131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0CB8B02-EC12-4030-966B-032BA0694862}"/>
              </a:ext>
            </a:extLst>
          </p:cNvPr>
          <p:cNvSpPr/>
          <p:nvPr/>
        </p:nvSpPr>
        <p:spPr>
          <a:xfrm>
            <a:off x="439062" y="2129117"/>
            <a:ext cx="7949758" cy="3093154"/>
          </a:xfrm>
          <a:prstGeom prst="rect">
            <a:avLst/>
          </a:prstGeom>
        </p:spPr>
        <p:txBody>
          <a:bodyPr wrap="square">
            <a:spAutoFit/>
          </a:bodyPr>
          <a:lstStyle/>
          <a:p>
            <a:pPr marL="310942" indent="-310942">
              <a:lnSpc>
                <a:spcPts val="2612"/>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Caught, landed and handled onboard registered or approved vessel</a:t>
            </a:r>
          </a:p>
          <a:p>
            <a:pPr marL="310942" indent="-310942">
              <a:lnSpc>
                <a:spcPts val="2612"/>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Compliance with EU Regulations on Hygiene, Traceability and Microbiological criteria</a:t>
            </a:r>
          </a:p>
          <a:p>
            <a:pPr marL="310942" indent="-310942">
              <a:lnSpc>
                <a:spcPts val="2612"/>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Compliance with labelling requirements, including on landing</a:t>
            </a:r>
          </a:p>
          <a:p>
            <a:pPr marL="310942" indent="-310942">
              <a:lnSpc>
                <a:spcPts val="2612"/>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ID mark must be applied prior to leaving the approved establishment</a:t>
            </a:r>
          </a:p>
          <a:p>
            <a:pPr marL="310942" indent="-310942">
              <a:lnSpc>
                <a:spcPts val="2612"/>
              </a:lnSpc>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Will be checked at Border Control Post in EU and Points of Entry in NI</a:t>
            </a:r>
          </a:p>
        </p:txBody>
      </p:sp>
      <p:sp>
        <p:nvSpPr>
          <p:cNvPr id="5" name="Rectangle 4">
            <a:extLst>
              <a:ext uri="{FF2B5EF4-FFF2-40B4-BE49-F238E27FC236}">
                <a16:creationId xmlns:a16="http://schemas.microsoft.com/office/drawing/2014/main" xmlns="" id="{22A75D7E-FA9E-45D9-921E-E7495C681C97}"/>
              </a:ext>
            </a:extLst>
          </p:cNvPr>
          <p:cNvSpPr/>
          <p:nvPr/>
        </p:nvSpPr>
        <p:spPr>
          <a:xfrm>
            <a:off x="725721" y="1248738"/>
            <a:ext cx="6004741" cy="594650"/>
          </a:xfrm>
          <a:prstGeom prst="rect">
            <a:avLst/>
          </a:prstGeom>
        </p:spPr>
        <p:txBody>
          <a:bodyPr wrap="square">
            <a:spAutoFit/>
          </a:bodyPr>
          <a:lstStyle/>
          <a:p>
            <a:r>
              <a:rPr lang="en-US" sz="3264" b="1" dirty="0">
                <a:solidFill>
                  <a:srgbClr val="00B1BF"/>
                </a:solidFill>
                <a:latin typeface="Tahoma" panose="020B0604030504040204" pitchFamily="34" charset="0"/>
                <a:ea typeface="Tahoma" panose="020B0604030504040204" pitchFamily="34" charset="0"/>
                <a:cs typeface="Tahoma" panose="020B0604030504040204" pitchFamily="34" charset="0"/>
              </a:rPr>
              <a:t>Certification Requirements</a:t>
            </a:r>
            <a:endParaRPr lang="en-GB" sz="3264"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2271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3419346-01D5-4F17-BFF7-B165F92276E8}"/>
              </a:ext>
            </a:extLst>
          </p:cNvPr>
          <p:cNvSpPr>
            <a:spLocks noGrp="1"/>
          </p:cNvSpPr>
          <p:nvPr>
            <p:ph idx="1"/>
          </p:nvPr>
        </p:nvSpPr>
        <p:spPr>
          <a:xfrm>
            <a:off x="493979" y="2227841"/>
            <a:ext cx="7471431" cy="3796937"/>
          </a:xfrm>
        </p:spPr>
        <p:txBody>
          <a:bodyPr>
            <a:normAutofit fontScale="92500" lnSpcReduction="10000"/>
          </a:bodyPr>
          <a:lstStyle/>
          <a:p>
            <a:pPr marL="0" indent="0"/>
            <a:r>
              <a:rPr lang="en-US" sz="1995" dirty="0">
                <a:latin typeface="Tahoma" panose="020B0604030504040204" pitchFamily="34" charset="0"/>
                <a:ea typeface="Tahoma" panose="020B0604030504040204" pitchFamily="34" charset="0"/>
                <a:cs typeface="Tahoma" panose="020B0604030504040204" pitchFamily="34" charset="0"/>
              </a:rPr>
              <a:t>NI will continue to follow EU rules for labelling, </a:t>
            </a:r>
          </a:p>
          <a:p>
            <a:pPr marL="0" indent="0">
              <a:buNone/>
            </a:pPr>
            <a:r>
              <a:rPr lang="en-GB" sz="1723" dirty="0">
                <a:latin typeface="Tahoma" panose="020B0604030504040204" pitchFamily="34" charset="0"/>
                <a:ea typeface="Tahoma" panose="020B0604030504040204" pitchFamily="34" charset="0"/>
                <a:cs typeface="Tahoma" panose="020B0604030504040204" pitchFamily="34" charset="0"/>
                <a:hlinkClick r:id="rId3"/>
              </a:rPr>
              <a:t>https://www.gov.uk/guidance/food-standards-labelling-durability-and-composition</a:t>
            </a:r>
            <a:endParaRPr lang="en-GB" sz="1723"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995" b="1" dirty="0">
                <a:latin typeface="Tahoma" panose="020B0604030504040204" pitchFamily="34" charset="0"/>
                <a:ea typeface="Tahoma" panose="020B0604030504040204" pitchFamily="34" charset="0"/>
                <a:cs typeface="Tahoma" panose="020B0604030504040204" pitchFamily="34" charset="0"/>
              </a:rPr>
              <a:t>but</a:t>
            </a:r>
            <a:r>
              <a:rPr lang="en-US" sz="1995" dirty="0">
                <a:latin typeface="Tahoma" panose="020B0604030504040204" pitchFamily="34" charset="0"/>
                <a:ea typeface="Tahoma" panose="020B0604030504040204" pitchFamily="34" charset="0"/>
                <a:cs typeface="Tahoma" panose="020B0604030504040204" pitchFamily="34" charset="0"/>
              </a:rPr>
              <a:t> there may need to be some labelling changes in the following areas:</a:t>
            </a:r>
          </a:p>
          <a:p>
            <a:pPr marL="913320" lvl="2"/>
            <a:r>
              <a:rPr lang="en-US" dirty="0">
                <a:latin typeface="Tahoma" panose="020B0604030504040204" pitchFamily="34" charset="0"/>
                <a:ea typeface="Tahoma" panose="020B0604030504040204" pitchFamily="34" charset="0"/>
                <a:cs typeface="Tahoma" panose="020B0604030504040204" pitchFamily="34" charset="0"/>
              </a:rPr>
              <a:t>Food Business Operator (FBO) address (pre-packaged)</a:t>
            </a:r>
          </a:p>
          <a:p>
            <a:pPr marL="913320" lvl="2"/>
            <a:r>
              <a:rPr lang="en-US" dirty="0">
                <a:latin typeface="Tahoma" panose="020B0604030504040204" pitchFamily="34" charset="0"/>
                <a:ea typeface="Tahoma" panose="020B0604030504040204" pitchFamily="34" charset="0"/>
                <a:cs typeface="Tahoma" panose="020B0604030504040204" pitchFamily="34" charset="0"/>
              </a:rPr>
              <a:t>Country of origin labels  (NI products – ‘EU Origin)</a:t>
            </a:r>
          </a:p>
          <a:p>
            <a:pPr marL="913320" lvl="2"/>
            <a:r>
              <a:rPr lang="en-US" dirty="0">
                <a:latin typeface="Tahoma" panose="020B0604030504040204" pitchFamily="34" charset="0"/>
                <a:ea typeface="Tahoma" panose="020B0604030504040204" pitchFamily="34" charset="0"/>
                <a:cs typeface="Tahoma" panose="020B0604030504040204" pitchFamily="34" charset="0"/>
              </a:rPr>
              <a:t>EU health and identification marks</a:t>
            </a:r>
          </a:p>
          <a:p>
            <a:pPr marL="57082"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57082" indent="0">
              <a:buNone/>
            </a:pPr>
            <a:r>
              <a:rPr lang="en-US" dirty="0">
                <a:latin typeface="Tahoma" panose="020B0604030504040204" pitchFamily="34" charset="0"/>
                <a:ea typeface="Tahoma" panose="020B0604030504040204" pitchFamily="34" charset="0"/>
                <a:cs typeface="Tahoma" panose="020B0604030504040204" pitchFamily="34" charset="0"/>
              </a:rPr>
              <a:t>Traceability and Labelling guidance:</a:t>
            </a:r>
          </a:p>
          <a:p>
            <a:pPr marL="0" indent="0">
              <a:buNone/>
            </a:pPr>
            <a:r>
              <a:rPr lang="en-GB" sz="1723" dirty="0">
                <a:latin typeface="Tahoma" panose="020B0604030504040204" pitchFamily="34" charset="0"/>
                <a:ea typeface="Tahoma" panose="020B0604030504040204" pitchFamily="34" charset="0"/>
                <a:cs typeface="Tahoma" panose="020B0604030504040204" pitchFamily="34" charset="0"/>
                <a:hlinkClick r:id="rId4"/>
              </a:rPr>
              <a:t>https://www.gov.uk/government/publications/how-to-trace-weigh-and-distribute-fish-products/traceability-and-labelling-information</a:t>
            </a:r>
            <a:endParaRPr lang="en-GB" sz="1723"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1AB0F285-839C-4093-9358-CB3E0B1E15CD}"/>
              </a:ext>
            </a:extLst>
          </p:cNvPr>
          <p:cNvPicPr>
            <a:picLocks noChangeAspect="1"/>
          </p:cNvPicPr>
          <p:nvPr/>
        </p:nvPicPr>
        <p:blipFill>
          <a:blip r:embed="rId5"/>
          <a:stretch>
            <a:fillRect/>
          </a:stretch>
        </p:blipFill>
        <p:spPr>
          <a:xfrm>
            <a:off x="7250138" y="5056172"/>
            <a:ext cx="1405909" cy="1405909"/>
          </a:xfrm>
          <a:prstGeom prst="rect">
            <a:avLst/>
          </a:prstGeom>
        </p:spPr>
      </p:pic>
      <p:pic>
        <p:nvPicPr>
          <p:cNvPr id="6" name="Picture 5">
            <a:extLst>
              <a:ext uri="{FF2B5EF4-FFF2-40B4-BE49-F238E27FC236}">
                <a16:creationId xmlns:a16="http://schemas.microsoft.com/office/drawing/2014/main" xmlns="" id="{23E3759B-ACCA-4253-8AD8-7FEBC332B0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63514" y="1635514"/>
            <a:ext cx="1405908" cy="1405908"/>
          </a:xfrm>
          <a:prstGeom prst="rect">
            <a:avLst/>
          </a:prstGeom>
        </p:spPr>
      </p:pic>
      <p:sp>
        <p:nvSpPr>
          <p:cNvPr id="5" name="Rectangle 4">
            <a:extLst>
              <a:ext uri="{FF2B5EF4-FFF2-40B4-BE49-F238E27FC236}">
                <a16:creationId xmlns:a16="http://schemas.microsoft.com/office/drawing/2014/main" xmlns="" id="{8DB099AF-497C-4764-B4D4-DDD8FCE58CFD}"/>
              </a:ext>
            </a:extLst>
          </p:cNvPr>
          <p:cNvSpPr/>
          <p:nvPr/>
        </p:nvSpPr>
        <p:spPr>
          <a:xfrm>
            <a:off x="921260" y="1370377"/>
            <a:ext cx="5200550" cy="538930"/>
          </a:xfrm>
          <a:prstGeom prst="rect">
            <a:avLst/>
          </a:prstGeom>
        </p:spPr>
        <p:txBody>
          <a:bodyPr wrap="square">
            <a:spAutoFit/>
          </a:bodyPr>
          <a:lstStyle/>
          <a:p>
            <a:r>
              <a:rPr lang="en-US" sz="2902" b="1" dirty="0">
                <a:solidFill>
                  <a:srgbClr val="00B1BF"/>
                </a:solidFill>
                <a:latin typeface="Tahoma" panose="020B0604030504040204" pitchFamily="34" charset="0"/>
                <a:ea typeface="Tahoma" panose="020B0604030504040204" pitchFamily="34" charset="0"/>
                <a:cs typeface="Tahoma" panose="020B0604030504040204" pitchFamily="34" charset="0"/>
              </a:rPr>
              <a:t>Labelling requirements</a:t>
            </a:r>
            <a:endParaRPr lang="en-GB" sz="2902"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79967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AE8EB0F-FD4D-4971-84E3-53ED668EC0FD}"/>
              </a:ext>
            </a:extLst>
          </p:cNvPr>
          <p:cNvSpPr>
            <a:spLocks noGrp="1"/>
          </p:cNvSpPr>
          <p:nvPr>
            <p:ph idx="1"/>
          </p:nvPr>
        </p:nvSpPr>
        <p:spPr>
          <a:xfrm>
            <a:off x="917045" y="2166845"/>
            <a:ext cx="3813923" cy="3449961"/>
          </a:xfrm>
        </p:spPr>
        <p:txBody>
          <a:bodyPr>
            <a:normAutofit/>
          </a:bodyPr>
          <a:lstStyle/>
          <a:p>
            <a:r>
              <a:rPr lang="en-GB" sz="1499" dirty="0">
                <a:latin typeface="Tahoma" panose="020B0604030504040204" pitchFamily="34" charset="0"/>
                <a:ea typeface="Tahoma" panose="020B0604030504040204" pitchFamily="34" charset="0"/>
                <a:cs typeface="Tahoma" panose="020B0604030504040204" pitchFamily="34" charset="0"/>
                <a:hlinkClick r:id="rId3"/>
              </a:rPr>
              <a:t>https://www.food.gov.uk/business-guidance/guidance-on-health-and-identification-marks-that-applies-from-1-january-2021</a:t>
            </a:r>
            <a:r>
              <a:rPr lang="en-GB" sz="1499"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5" descr="Example of oval identification mark: ‘United Kingdom (Northern Ireland) AA123 EC’">
            <a:extLst>
              <a:ext uri="{FF2B5EF4-FFF2-40B4-BE49-F238E27FC236}">
                <a16:creationId xmlns:a16="http://schemas.microsoft.com/office/drawing/2014/main" xmlns="" id="{7B01F984-85ED-4B51-8EE5-41BBEB8D4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462" y="2263436"/>
            <a:ext cx="1970063" cy="13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Example of oval identification mark: ‘UK(NI) AA123 EC’">
            <a:extLst>
              <a:ext uri="{FF2B5EF4-FFF2-40B4-BE49-F238E27FC236}">
                <a16:creationId xmlns:a16="http://schemas.microsoft.com/office/drawing/2014/main" xmlns="" id="{6425D9FF-2861-4597-9250-894C019ED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462" y="4327454"/>
            <a:ext cx="2243516" cy="15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FD34C4B1-9E22-46BF-A505-474359D9F586}"/>
              </a:ext>
            </a:extLst>
          </p:cNvPr>
          <p:cNvSpPr/>
          <p:nvPr/>
        </p:nvSpPr>
        <p:spPr>
          <a:xfrm>
            <a:off x="5205598" y="1531230"/>
            <a:ext cx="3143791" cy="594650"/>
          </a:xfrm>
          <a:prstGeom prst="rect">
            <a:avLst/>
          </a:prstGeom>
        </p:spPr>
        <p:txBody>
          <a:bodyPr wrap="square">
            <a:spAutoFit/>
          </a:bodyPr>
          <a:lstStyle/>
          <a:p>
            <a:pPr algn="ctr"/>
            <a:r>
              <a:rPr lang="en-GB" sz="1632" b="1" dirty="0">
                <a:solidFill>
                  <a:srgbClr val="00B050"/>
                </a:solidFill>
                <a:latin typeface="Tahoma" panose="020B0604030504040204" pitchFamily="34" charset="0"/>
                <a:ea typeface="Tahoma" panose="020B0604030504040204" pitchFamily="34" charset="0"/>
                <a:cs typeface="Tahoma" panose="020B0604030504040204" pitchFamily="34" charset="0"/>
              </a:rPr>
              <a:t>Northern Ireland </a:t>
            </a:r>
          </a:p>
          <a:p>
            <a:pPr algn="ctr"/>
            <a:r>
              <a:rPr lang="en-GB" sz="1632" b="1" dirty="0">
                <a:solidFill>
                  <a:srgbClr val="00B050"/>
                </a:solidFill>
                <a:latin typeface="Tahoma" panose="020B0604030504040204" pitchFamily="34" charset="0"/>
                <a:ea typeface="Tahoma" panose="020B0604030504040204" pitchFamily="34" charset="0"/>
                <a:cs typeface="Tahoma" panose="020B0604030504040204" pitchFamily="34" charset="0"/>
              </a:rPr>
              <a:t>(District Council approvals)</a:t>
            </a:r>
            <a:endParaRPr lang="en-GB" sz="1632"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xmlns="" id="{839B5793-F337-4C04-91B0-184F577E887A}"/>
              </a:ext>
            </a:extLst>
          </p:cNvPr>
          <p:cNvSpPr txBox="1"/>
          <p:nvPr/>
        </p:nvSpPr>
        <p:spPr>
          <a:xfrm>
            <a:off x="6731789" y="3743984"/>
            <a:ext cx="431556" cy="299762"/>
          </a:xfrm>
          <a:prstGeom prst="rect">
            <a:avLst/>
          </a:prstGeom>
          <a:noFill/>
        </p:spPr>
        <p:txBody>
          <a:bodyPr wrap="square" rtlCol="0">
            <a:spAutoFit/>
          </a:bodyPr>
          <a:lstStyle/>
          <a:p>
            <a:r>
              <a:rPr lang="en-GB" sz="1348" dirty="0">
                <a:solidFill>
                  <a:srgbClr val="00B050"/>
                </a:solidFill>
                <a:latin typeface="Tahoma" panose="020B0604030504040204" pitchFamily="34" charset="0"/>
                <a:ea typeface="Tahoma" panose="020B0604030504040204" pitchFamily="34" charset="0"/>
                <a:cs typeface="Tahoma" panose="020B0604030504040204" pitchFamily="34" charset="0"/>
              </a:rPr>
              <a:t>Or </a:t>
            </a:r>
          </a:p>
        </p:txBody>
      </p:sp>
      <p:pic>
        <p:nvPicPr>
          <p:cNvPr id="9" name="Picture 8">
            <a:extLst>
              <a:ext uri="{FF2B5EF4-FFF2-40B4-BE49-F238E27FC236}">
                <a16:creationId xmlns:a16="http://schemas.microsoft.com/office/drawing/2014/main" xmlns="" id="{497F8528-8A0D-49CE-A6A7-FFA2B59707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0765" y="3889606"/>
            <a:ext cx="1255147" cy="1255147"/>
          </a:xfrm>
          <a:prstGeom prst="rect">
            <a:avLst/>
          </a:prstGeom>
        </p:spPr>
      </p:pic>
      <p:sp>
        <p:nvSpPr>
          <p:cNvPr id="8" name="Rectangle 7">
            <a:extLst>
              <a:ext uri="{FF2B5EF4-FFF2-40B4-BE49-F238E27FC236}">
                <a16:creationId xmlns:a16="http://schemas.microsoft.com/office/drawing/2014/main" xmlns="" id="{E15B6DC8-8EB5-45EA-BA93-679FCEDFEF58}"/>
              </a:ext>
            </a:extLst>
          </p:cNvPr>
          <p:cNvSpPr/>
          <p:nvPr/>
        </p:nvSpPr>
        <p:spPr>
          <a:xfrm>
            <a:off x="1185360" y="1241194"/>
            <a:ext cx="3480976" cy="650499"/>
          </a:xfrm>
          <a:prstGeom prst="rect">
            <a:avLst/>
          </a:prstGeom>
        </p:spPr>
        <p:txBody>
          <a:bodyPr wrap="square">
            <a:spAutoFit/>
          </a:bodyPr>
          <a:lstStyle/>
          <a:p>
            <a:r>
              <a:rPr lang="en-US" sz="3627" b="1" dirty="0">
                <a:solidFill>
                  <a:srgbClr val="00B1BF"/>
                </a:solidFill>
                <a:latin typeface="Tahoma" panose="020B0604030504040204" pitchFamily="34" charset="0"/>
                <a:ea typeface="Tahoma" panose="020B0604030504040204" pitchFamily="34" charset="0"/>
                <a:cs typeface="Tahoma" panose="020B0604030504040204" pitchFamily="34" charset="0"/>
              </a:rPr>
              <a:t>ID Marks</a:t>
            </a:r>
            <a:endParaRPr lang="en-GB" sz="3627"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5190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935032" y="1052603"/>
            <a:ext cx="7612567" cy="1380374"/>
          </a:xfrm>
        </p:spPr>
        <p:txBody>
          <a:bodyPr>
            <a:normAutofit fontScale="90000"/>
          </a:bodyPr>
          <a:lstStyle/>
          <a:p>
            <a:pPr algn="ctr"/>
            <a:r>
              <a:rPr lang="en-GB" b="1" dirty="0">
                <a:solidFill>
                  <a:srgbClr val="00B1BF"/>
                </a:solidFill>
                <a:latin typeface="Tahoma" panose="020B0604030504040204" pitchFamily="34" charset="0"/>
                <a:ea typeface="Tahoma" panose="020B0604030504040204" pitchFamily="34" charset="0"/>
                <a:cs typeface="Tahoma" panose="020B0604030504040204" pitchFamily="34" charset="0"/>
              </a:rPr>
              <a:t>Head</a:t>
            </a:r>
            <a:r>
              <a:rPr lang="en-GB" b="1" dirty="0">
                <a:solidFill>
                  <a:srgbClr val="00B1BF"/>
                </a:solidFill>
                <a:latin typeface="Arial" panose="020B0604020202020204" pitchFamily="34" charset="0"/>
                <a:cs typeface="Arial" panose="020B0604020202020204" pitchFamily="34" charset="0"/>
              </a:rPr>
              <a:t> to the DAERA Website Homepage</a:t>
            </a:r>
            <a:r>
              <a:rPr lang="en-GB" b="1" dirty="0">
                <a:solidFill>
                  <a:prstClr val="black"/>
                </a:solidFill>
                <a:latin typeface="Calibri Light" panose="020F0302020204030204"/>
              </a:rPr>
              <a:t/>
            </a:r>
            <a:br>
              <a:rPr lang="en-GB" b="1" dirty="0">
                <a:solidFill>
                  <a:prstClr val="black"/>
                </a:solidFill>
                <a:latin typeface="Calibri Light" panose="020F0302020204030204"/>
              </a:rPr>
            </a:br>
            <a:r>
              <a:rPr lang="en-GB" sz="2247" b="1" dirty="0">
                <a:solidFill>
                  <a:prstClr val="black"/>
                </a:solidFill>
                <a:latin typeface="Calibri Light" panose="020F0302020204030204"/>
                <a:hlinkClick r:id="rId3"/>
              </a:rPr>
              <a:t>www.daera-ni.gov.uk</a:t>
            </a:r>
            <a:r>
              <a:rPr lang="en-GB" dirty="0">
                <a:solidFill>
                  <a:prstClr val="black"/>
                </a:solidFill>
                <a:latin typeface="Calibri Light" panose="020F0302020204030204"/>
              </a:rPr>
              <a:t/>
            </a:r>
            <a:br>
              <a:rPr lang="en-GB" dirty="0">
                <a:solidFill>
                  <a:prstClr val="black"/>
                </a:solidFill>
                <a:latin typeface="Calibri Light" panose="020F0302020204030204"/>
              </a:rPr>
            </a:br>
            <a:endParaRPr lang="en-GB" sz="1798" dirty="0"/>
          </a:p>
        </p:txBody>
      </p:sp>
      <p:pic>
        <p:nvPicPr>
          <p:cNvPr id="11" name="Picture 10"/>
          <p:cNvPicPr/>
          <p:nvPr/>
        </p:nvPicPr>
        <p:blipFill rotWithShape="1">
          <a:blip r:embed="rId4"/>
          <a:srcRect l="59243" t="43631" r="23013" b="17831"/>
          <a:stretch/>
        </p:blipFill>
        <p:spPr bwMode="auto">
          <a:xfrm>
            <a:off x="802716" y="2432978"/>
            <a:ext cx="3493136" cy="3291884"/>
          </a:xfrm>
          <a:prstGeom prst="rect">
            <a:avLst/>
          </a:prstGeom>
          <a:ln>
            <a:noFill/>
          </a:ln>
          <a:extLst>
            <a:ext uri="{53640926-AAD7-44D8-BBD7-CCE9431645EC}">
              <a14:shadowObscured xmlns:a14="http://schemas.microsoft.com/office/drawing/2010/main"/>
            </a:ext>
          </a:extLst>
        </p:spPr>
      </p:pic>
      <p:sp>
        <p:nvSpPr>
          <p:cNvPr id="12" name="Oval 11"/>
          <p:cNvSpPr/>
          <p:nvPr/>
        </p:nvSpPr>
        <p:spPr bwMode="auto">
          <a:xfrm>
            <a:off x="732148" y="4939788"/>
            <a:ext cx="3839852" cy="963587"/>
          </a:xfrm>
          <a:prstGeom prst="ellipse">
            <a:avLst/>
          </a:prstGeom>
          <a:noFill/>
          <a:ln w="28575" cap="flat" cmpd="sng" algn="ctr">
            <a:solidFill>
              <a:srgbClr val="FF0000"/>
            </a:solidFill>
            <a:prstDash val="solid"/>
            <a:round/>
            <a:headEnd type="none" w="med" len="med"/>
            <a:tailEnd type="none" w="med" len="med"/>
          </a:ln>
          <a:effectLst/>
        </p:spPr>
        <p:txBody>
          <a:bodyPr vert="horz" wrap="square" lIns="51377" tIns="25688" rIns="51377" bIns="25688" numCol="1" rtlCol="0" anchor="t" anchorCtr="0" compatLnSpc="1">
            <a:prstTxWarp prst="textNoShape">
              <a:avLst/>
            </a:prstTxWarp>
          </a:bodyPr>
          <a:lstStyle/>
          <a:p>
            <a:pPr defTabSz="513742"/>
            <a:endParaRPr lang="en-GB" sz="1798">
              <a:latin typeface="Times"/>
            </a:endParaRPr>
          </a:p>
        </p:txBody>
      </p:sp>
      <p:pic>
        <p:nvPicPr>
          <p:cNvPr id="13" name="Picture 12"/>
          <p:cNvPicPr/>
          <p:nvPr/>
        </p:nvPicPr>
        <p:blipFill rotWithShape="1">
          <a:blip r:embed="rId5"/>
          <a:srcRect l="18768" t="45993" r="42021" b="39275"/>
          <a:stretch/>
        </p:blipFill>
        <p:spPr bwMode="auto">
          <a:xfrm>
            <a:off x="4711620" y="2695029"/>
            <a:ext cx="3835979" cy="1184533"/>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xmlns="" id="{7FD360B5-3A72-45E0-BD4B-9D6DFC302699}"/>
              </a:ext>
            </a:extLst>
          </p:cNvPr>
          <p:cNvPicPr>
            <a:picLocks noChangeAspect="1"/>
          </p:cNvPicPr>
          <p:nvPr/>
        </p:nvPicPr>
        <p:blipFill>
          <a:blip r:embed="rId6"/>
          <a:stretch>
            <a:fillRect/>
          </a:stretch>
        </p:blipFill>
        <p:spPr>
          <a:xfrm>
            <a:off x="5804253" y="4342539"/>
            <a:ext cx="1468508" cy="1468508"/>
          </a:xfrm>
          <a:prstGeom prst="rect">
            <a:avLst/>
          </a:prstGeom>
        </p:spPr>
      </p:pic>
    </p:spTree>
    <p:extLst>
      <p:ext uri="{BB962C8B-B14F-4D97-AF65-F5344CB8AC3E}">
        <p14:creationId xmlns:p14="http://schemas.microsoft.com/office/powerpoint/2010/main" val="1551428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2C14A96-26DC-411B-B294-A27BF8B2DEAB}"/>
              </a:ext>
            </a:extLst>
          </p:cNvPr>
          <p:cNvPicPr>
            <a:picLocks noChangeAspect="1"/>
          </p:cNvPicPr>
          <p:nvPr/>
        </p:nvPicPr>
        <p:blipFill>
          <a:blip r:embed="rId2"/>
          <a:stretch>
            <a:fillRect/>
          </a:stretch>
        </p:blipFill>
        <p:spPr>
          <a:xfrm>
            <a:off x="7180530" y="4980544"/>
            <a:ext cx="1360919" cy="1360919"/>
          </a:xfrm>
          <a:prstGeom prst="rect">
            <a:avLst/>
          </a:prstGeom>
        </p:spPr>
      </p:pic>
      <p:sp>
        <p:nvSpPr>
          <p:cNvPr id="5" name="Rectangle 4">
            <a:extLst>
              <a:ext uri="{FF2B5EF4-FFF2-40B4-BE49-F238E27FC236}">
                <a16:creationId xmlns:a16="http://schemas.microsoft.com/office/drawing/2014/main" xmlns="" id="{D806ED9A-B239-4CFA-9EF7-2C3219D6E241}"/>
              </a:ext>
            </a:extLst>
          </p:cNvPr>
          <p:cNvSpPr/>
          <p:nvPr/>
        </p:nvSpPr>
        <p:spPr>
          <a:xfrm>
            <a:off x="765698" y="3010713"/>
            <a:ext cx="8037711" cy="1766509"/>
          </a:xfrm>
          <a:prstGeom prst="rect">
            <a:avLst/>
          </a:prstGeom>
        </p:spPr>
        <p:txBody>
          <a:bodyPr wrap="square">
            <a:spAutoFit/>
          </a:bodyPr>
          <a:lstStyle/>
          <a:p>
            <a:r>
              <a:rPr lang="en-GB" sz="2176" dirty="0">
                <a:latin typeface="Tahoma" panose="020B0604030504040204" pitchFamily="34" charset="0"/>
                <a:ea typeface="Tahoma" panose="020B0604030504040204" pitchFamily="34" charset="0"/>
                <a:cs typeface="Tahoma" panose="020B0604030504040204" pitchFamily="34" charset="0"/>
                <a:hlinkClick r:id="rId3"/>
              </a:rPr>
              <a:t>https://www.daera-ni.gov.uk/publications/sha-templates</a:t>
            </a:r>
            <a:endParaRPr lang="en-GB" sz="2176" dirty="0">
              <a:latin typeface="Tahoma" panose="020B0604030504040204" pitchFamily="34" charset="0"/>
              <a:ea typeface="Tahoma" panose="020B0604030504040204" pitchFamily="34" charset="0"/>
              <a:cs typeface="Tahoma" panose="020B0604030504040204" pitchFamily="34" charset="0"/>
            </a:endParaRPr>
          </a:p>
          <a:p>
            <a:endParaRPr lang="en-GB" sz="2176" dirty="0">
              <a:latin typeface="Tahoma" panose="020B0604030504040204" pitchFamily="34" charset="0"/>
              <a:ea typeface="Tahoma" panose="020B0604030504040204" pitchFamily="34" charset="0"/>
              <a:cs typeface="Tahoma" panose="020B0604030504040204" pitchFamily="34" charset="0"/>
            </a:endParaRPr>
          </a:p>
          <a:p>
            <a:pPr marL="310942" indent="-310942">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Select Risk-based Fish Export Certification (RBFEC) template</a:t>
            </a:r>
          </a:p>
          <a:p>
            <a:pPr marL="310942" indent="-310942">
              <a:buFont typeface="Arial" panose="020B0604020202020204" pitchFamily="34" charset="0"/>
              <a:buChar char="•"/>
            </a:pPr>
            <a:endParaRPr lang="en-US" sz="2176" dirty="0">
              <a:latin typeface="Tahoma" panose="020B0604030504040204" pitchFamily="34" charset="0"/>
              <a:ea typeface="Tahoma" panose="020B0604030504040204" pitchFamily="34" charset="0"/>
              <a:cs typeface="Tahoma" panose="020B0604030504040204" pitchFamily="34" charset="0"/>
            </a:endParaRPr>
          </a:p>
          <a:p>
            <a:pPr marL="310942" indent="-310942">
              <a:buFont typeface="Arial" panose="020B0604020202020204" pitchFamily="34" charset="0"/>
              <a:buChar char="•"/>
            </a:pPr>
            <a:r>
              <a:rPr lang="en-US" sz="2176" dirty="0">
                <a:latin typeface="Tahoma" panose="020B0604030504040204" pitchFamily="34" charset="0"/>
                <a:ea typeface="Tahoma" panose="020B0604030504040204" pitchFamily="34" charset="0"/>
                <a:cs typeface="Tahoma" panose="020B0604030504040204" pitchFamily="34" charset="0"/>
              </a:rPr>
              <a:t>Complete details and save to upload to SHA Online</a:t>
            </a:r>
            <a:endParaRPr lang="en-GB" sz="2176"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xmlns="" id="{360B744A-C824-40A0-93B0-D42B9CF62666}"/>
              </a:ext>
            </a:extLst>
          </p:cNvPr>
          <p:cNvSpPr/>
          <p:nvPr/>
        </p:nvSpPr>
        <p:spPr>
          <a:xfrm>
            <a:off x="1239362" y="1755390"/>
            <a:ext cx="6364385" cy="650499"/>
          </a:xfrm>
          <a:prstGeom prst="rect">
            <a:avLst/>
          </a:prstGeom>
        </p:spPr>
        <p:txBody>
          <a:bodyPr wrap="square">
            <a:spAutoFit/>
          </a:bodyPr>
          <a:lstStyle/>
          <a:p>
            <a:r>
              <a:rPr lang="en-US" sz="3627" b="1" dirty="0">
                <a:solidFill>
                  <a:srgbClr val="00B1BF"/>
                </a:solidFill>
                <a:latin typeface="Tahoma" panose="020B0604030504040204" pitchFamily="34" charset="0"/>
                <a:ea typeface="Tahoma" panose="020B0604030504040204" pitchFamily="34" charset="0"/>
                <a:cs typeface="Tahoma" panose="020B0604030504040204" pitchFamily="34" charset="0"/>
              </a:rPr>
              <a:t>Select and Complete SHA</a:t>
            </a:r>
            <a:endParaRPr lang="en-GB" sz="3627" b="1"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138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A35BCC86-AD10-4E32-AFBE-F63A546E4F2A}"/>
              </a:ext>
            </a:extLst>
          </p:cNvPr>
          <p:cNvPicPr>
            <a:picLocks noGrp="1" noChangeAspect="1"/>
          </p:cNvPicPr>
          <p:nvPr>
            <p:ph idx="1"/>
          </p:nvPr>
        </p:nvPicPr>
        <p:blipFill rotWithShape="1">
          <a:blip r:embed="rId2"/>
          <a:srcRect l="33455" t="16702" r="34107"/>
          <a:stretch/>
        </p:blipFill>
        <p:spPr>
          <a:xfrm>
            <a:off x="2764405" y="1172092"/>
            <a:ext cx="4036626" cy="5614813"/>
          </a:xfrm>
          <a:prstGeom prst="rect">
            <a:avLst/>
          </a:prstGeom>
          <a:ln>
            <a:solidFill>
              <a:schemeClr val="tx1"/>
            </a:solidFill>
          </a:ln>
        </p:spPr>
      </p:pic>
    </p:spTree>
    <p:extLst>
      <p:ext uri="{BB962C8B-B14F-4D97-AF65-F5344CB8AC3E}">
        <p14:creationId xmlns:p14="http://schemas.microsoft.com/office/powerpoint/2010/main" val="246700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INFORMATION ON FISH IMPORT REQUIREMENTS</a:t>
            </a:r>
          </a:p>
        </p:txBody>
      </p:sp>
    </p:spTree>
    <p:extLst>
      <p:ext uri="{BB962C8B-B14F-4D97-AF65-F5344CB8AC3E}">
        <p14:creationId xmlns:p14="http://schemas.microsoft.com/office/powerpoint/2010/main" val="8497880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7416087-9885-493E-9236-D348F911C54E}"/>
              </a:ext>
            </a:extLst>
          </p:cNvPr>
          <p:cNvPicPr>
            <a:picLocks noChangeAspect="1"/>
          </p:cNvPicPr>
          <p:nvPr/>
        </p:nvPicPr>
        <p:blipFill rotWithShape="1">
          <a:blip r:embed="rId2"/>
          <a:srcRect l="33483" t="14788" r="33932" b="4313"/>
          <a:stretch/>
        </p:blipFill>
        <p:spPr>
          <a:xfrm>
            <a:off x="2532340" y="1095119"/>
            <a:ext cx="4215765" cy="5669479"/>
          </a:xfrm>
          <a:prstGeom prst="rect">
            <a:avLst/>
          </a:prstGeom>
          <a:ln>
            <a:solidFill>
              <a:schemeClr val="tx1"/>
            </a:solidFill>
          </a:ln>
        </p:spPr>
      </p:pic>
    </p:spTree>
    <p:extLst>
      <p:ext uri="{BB962C8B-B14F-4D97-AF65-F5344CB8AC3E}">
        <p14:creationId xmlns:p14="http://schemas.microsoft.com/office/powerpoint/2010/main" val="2123167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0DC0B70-3EBB-45E6-93A2-CB281B8930C6}"/>
              </a:ext>
            </a:extLst>
          </p:cNvPr>
          <p:cNvPicPr>
            <a:picLocks noChangeAspect="1"/>
          </p:cNvPicPr>
          <p:nvPr/>
        </p:nvPicPr>
        <p:blipFill rotWithShape="1">
          <a:blip r:embed="rId2"/>
          <a:srcRect l="33259" t="12714" r="34045" b="3068"/>
          <a:stretch/>
        </p:blipFill>
        <p:spPr>
          <a:xfrm>
            <a:off x="2782762" y="1144379"/>
            <a:ext cx="4035430" cy="5630189"/>
          </a:xfrm>
          <a:prstGeom prst="rect">
            <a:avLst/>
          </a:prstGeom>
          <a:ln>
            <a:solidFill>
              <a:schemeClr val="tx1"/>
            </a:solidFill>
          </a:ln>
        </p:spPr>
      </p:pic>
    </p:spTree>
    <p:extLst>
      <p:ext uri="{BB962C8B-B14F-4D97-AF65-F5344CB8AC3E}">
        <p14:creationId xmlns:p14="http://schemas.microsoft.com/office/powerpoint/2010/main" val="1688618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C507F1B-A32D-4D84-82E6-A66322E7D523}"/>
              </a:ext>
            </a:extLst>
          </p:cNvPr>
          <p:cNvPicPr>
            <a:picLocks noChangeAspect="1"/>
          </p:cNvPicPr>
          <p:nvPr/>
        </p:nvPicPr>
        <p:blipFill rotWithShape="1">
          <a:blip r:embed="rId2"/>
          <a:srcRect l="33259" t="12506" r="34269" b="2861"/>
          <a:stretch/>
        </p:blipFill>
        <p:spPr>
          <a:xfrm>
            <a:off x="2696502" y="1146357"/>
            <a:ext cx="4016318" cy="5670097"/>
          </a:xfrm>
          <a:prstGeom prst="rect">
            <a:avLst/>
          </a:prstGeom>
          <a:ln>
            <a:solidFill>
              <a:schemeClr val="tx1"/>
            </a:solidFill>
          </a:ln>
        </p:spPr>
      </p:pic>
    </p:spTree>
    <p:extLst>
      <p:ext uri="{BB962C8B-B14F-4D97-AF65-F5344CB8AC3E}">
        <p14:creationId xmlns:p14="http://schemas.microsoft.com/office/powerpoint/2010/main" val="3212162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3C63FA-EBD4-44D1-8EF8-5797076472F7}"/>
              </a:ext>
            </a:extLst>
          </p:cNvPr>
          <p:cNvPicPr>
            <a:picLocks noChangeAspect="1"/>
          </p:cNvPicPr>
          <p:nvPr/>
        </p:nvPicPr>
        <p:blipFill rotWithShape="1">
          <a:blip r:embed="rId2"/>
          <a:srcRect l="33371" t="13545" r="34158" b="2031"/>
          <a:stretch/>
        </p:blipFill>
        <p:spPr>
          <a:xfrm>
            <a:off x="2808041" y="1158801"/>
            <a:ext cx="3992990" cy="5623349"/>
          </a:xfrm>
          <a:prstGeom prst="rect">
            <a:avLst/>
          </a:prstGeom>
          <a:ln>
            <a:solidFill>
              <a:schemeClr val="tx1"/>
            </a:solidFill>
          </a:ln>
        </p:spPr>
      </p:pic>
    </p:spTree>
    <p:extLst>
      <p:ext uri="{BB962C8B-B14F-4D97-AF65-F5344CB8AC3E}">
        <p14:creationId xmlns:p14="http://schemas.microsoft.com/office/powerpoint/2010/main" val="1174456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829179" y="1396207"/>
            <a:ext cx="7041128" cy="573946"/>
          </a:xfrm>
        </p:spPr>
        <p:txBody>
          <a:bodyPr>
            <a:normAutofit fontScale="90000"/>
          </a:bodyPr>
          <a:lstStyle/>
          <a:p>
            <a:pPr algn="ctr"/>
            <a:r>
              <a:rPr lang="en-GB" sz="3627" b="1" dirty="0">
                <a:solidFill>
                  <a:srgbClr val="00B1BF"/>
                </a:solidFill>
                <a:latin typeface="Tahoma" panose="020B0604030504040204" pitchFamily="34" charset="0"/>
                <a:ea typeface="Tahoma" panose="020B0604030504040204" pitchFamily="34" charset="0"/>
                <a:cs typeface="Tahoma" panose="020B0604030504040204" pitchFamily="34" charset="0"/>
              </a:rPr>
              <a:t>Select required Attestation type</a:t>
            </a:r>
          </a:p>
        </p:txBody>
      </p:sp>
      <p:pic>
        <p:nvPicPr>
          <p:cNvPr id="2" name="Picture 1">
            <a:extLst>
              <a:ext uri="{FF2B5EF4-FFF2-40B4-BE49-F238E27FC236}">
                <a16:creationId xmlns:a16="http://schemas.microsoft.com/office/drawing/2014/main" xmlns="" id="{59B19CF8-EEF0-4983-B5A2-679B3652F08A}"/>
              </a:ext>
            </a:extLst>
          </p:cNvPr>
          <p:cNvPicPr>
            <a:picLocks noChangeAspect="1"/>
          </p:cNvPicPr>
          <p:nvPr/>
        </p:nvPicPr>
        <p:blipFill rotWithShape="1">
          <a:blip r:embed="rId3"/>
          <a:srcRect l="19088" t="11469" r="18889" b="17129"/>
          <a:stretch/>
        </p:blipFill>
        <p:spPr>
          <a:xfrm>
            <a:off x="1222113" y="2168643"/>
            <a:ext cx="6875611" cy="4287552"/>
          </a:xfrm>
          <a:prstGeom prst="rect">
            <a:avLst/>
          </a:prstGeom>
        </p:spPr>
      </p:pic>
    </p:spTree>
    <p:extLst>
      <p:ext uri="{BB962C8B-B14F-4D97-AF65-F5344CB8AC3E}">
        <p14:creationId xmlns:p14="http://schemas.microsoft.com/office/powerpoint/2010/main" val="994240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917390" y="1471333"/>
            <a:ext cx="6586690" cy="633952"/>
          </a:xfrm>
        </p:spPr>
        <p:txBody>
          <a:bodyPr>
            <a:noAutofit/>
          </a:bodyPr>
          <a:lstStyle/>
          <a:p>
            <a:pPr algn="ctr"/>
            <a:r>
              <a:rPr lang="en-GB" sz="3264" b="1" dirty="0">
                <a:solidFill>
                  <a:srgbClr val="00B1BF"/>
                </a:solidFill>
                <a:latin typeface="Arial" panose="020B0604020202020204" pitchFamily="34" charset="0"/>
                <a:cs typeface="Arial" panose="020B0604020202020204" pitchFamily="34" charset="0"/>
              </a:rPr>
              <a:t>Click ‘Next’ to view Step 1 of 3</a:t>
            </a:r>
          </a:p>
        </p:txBody>
      </p:sp>
      <p:pic>
        <p:nvPicPr>
          <p:cNvPr id="8" name="Picture 7"/>
          <p:cNvPicPr/>
          <p:nvPr/>
        </p:nvPicPr>
        <p:blipFill rotWithShape="1">
          <a:blip r:embed="rId3"/>
          <a:srcRect l="12661" t="8337" r="14414" b="10927"/>
          <a:stretch/>
        </p:blipFill>
        <p:spPr bwMode="auto">
          <a:xfrm>
            <a:off x="1446653" y="2290545"/>
            <a:ext cx="5874339" cy="3990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1690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376084" y="1396207"/>
            <a:ext cx="6090739" cy="573946"/>
          </a:xfrm>
        </p:spPr>
        <p:txBody>
          <a:bodyPr>
            <a:noAutofit/>
          </a:bodyPr>
          <a:lstStyle/>
          <a:p>
            <a:pPr algn="ctr"/>
            <a:r>
              <a:rPr lang="en-GB" sz="3264" b="1" dirty="0">
                <a:solidFill>
                  <a:srgbClr val="00B1BF"/>
                </a:solidFill>
                <a:latin typeface="Tahoma" panose="020B0604030504040204" pitchFamily="34" charset="0"/>
                <a:ea typeface="Tahoma" panose="020B0604030504040204" pitchFamily="34" charset="0"/>
                <a:cs typeface="Tahoma" panose="020B0604030504040204" pitchFamily="34" charset="0"/>
              </a:rPr>
              <a:t>Enter details as appropriate</a:t>
            </a:r>
          </a:p>
        </p:txBody>
      </p:sp>
      <p:pic>
        <p:nvPicPr>
          <p:cNvPr id="7" name="Picture 6"/>
          <p:cNvPicPr/>
          <p:nvPr/>
        </p:nvPicPr>
        <p:blipFill rotWithShape="1">
          <a:blip r:embed="rId3"/>
          <a:srcRect l="15788" t="14158" r="16755" b="38436"/>
          <a:stretch/>
        </p:blipFill>
        <p:spPr bwMode="auto">
          <a:xfrm>
            <a:off x="1102631" y="2466479"/>
            <a:ext cx="6818673" cy="3487731"/>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xmlns="" id="{AA858260-15DA-4D3C-B98C-65DB0B38CBAA}"/>
              </a:ext>
            </a:extLst>
          </p:cNvPr>
          <p:cNvPicPr>
            <a:picLocks noChangeAspect="1"/>
          </p:cNvPicPr>
          <p:nvPr/>
        </p:nvPicPr>
        <p:blipFill>
          <a:blip r:embed="rId4"/>
          <a:stretch>
            <a:fillRect/>
          </a:stretch>
        </p:blipFill>
        <p:spPr>
          <a:xfrm>
            <a:off x="896227" y="4572110"/>
            <a:ext cx="2579268" cy="517637"/>
          </a:xfrm>
          <a:prstGeom prst="rect">
            <a:avLst/>
          </a:prstGeom>
        </p:spPr>
      </p:pic>
    </p:spTree>
    <p:extLst>
      <p:ext uri="{BB962C8B-B14F-4D97-AF65-F5344CB8AC3E}">
        <p14:creationId xmlns:p14="http://schemas.microsoft.com/office/powerpoint/2010/main" val="1556427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735530" y="1859031"/>
            <a:ext cx="5537230" cy="573946"/>
          </a:xfrm>
        </p:spPr>
        <p:txBody>
          <a:bodyPr>
            <a:normAutofit fontScale="90000"/>
          </a:bodyPr>
          <a:lstStyle/>
          <a:p>
            <a:pPr algn="ctr"/>
            <a:r>
              <a:rPr lang="en-GB" sz="3627" b="1" dirty="0">
                <a:solidFill>
                  <a:srgbClr val="00B1BF"/>
                </a:solidFill>
                <a:latin typeface="Tahoma" panose="020B0604030504040204" pitchFamily="34" charset="0"/>
                <a:ea typeface="Tahoma" panose="020B0604030504040204" pitchFamily="34" charset="0"/>
                <a:cs typeface="Tahoma" panose="020B0604030504040204" pitchFamily="34" charset="0"/>
              </a:rPr>
              <a:t>SHA Destinations:</a:t>
            </a:r>
            <a:r>
              <a:rPr lang="en-GB" sz="3627" dirty="0">
                <a:solidFill>
                  <a:srgbClr val="00B1BF"/>
                </a:solidFill>
                <a:latin typeface="Tahoma" panose="020B0604030504040204" pitchFamily="34" charset="0"/>
                <a:ea typeface="Tahoma" panose="020B0604030504040204" pitchFamily="34" charset="0"/>
                <a:cs typeface="Tahoma" panose="020B0604030504040204" pitchFamily="34" charset="0"/>
              </a:rPr>
              <a:t/>
            </a:r>
            <a:br>
              <a:rPr lang="en-GB" sz="3627" dirty="0">
                <a:solidFill>
                  <a:srgbClr val="00B1BF"/>
                </a:solidFill>
                <a:latin typeface="Tahoma" panose="020B0604030504040204" pitchFamily="34" charset="0"/>
                <a:ea typeface="Tahoma" panose="020B0604030504040204" pitchFamily="34" charset="0"/>
                <a:cs typeface="Tahoma" panose="020B0604030504040204" pitchFamily="34" charset="0"/>
              </a:rPr>
            </a:br>
            <a:endParaRPr lang="en-GB" sz="3627" dirty="0">
              <a:solidFill>
                <a:srgbClr val="00B1BF"/>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p:nvPr/>
        </p:nvPicPr>
        <p:blipFill rotWithShape="1">
          <a:blip r:embed="rId3"/>
          <a:srcRect l="3752" t="17369" r="4644" b="58313"/>
          <a:stretch/>
        </p:blipFill>
        <p:spPr bwMode="auto">
          <a:xfrm>
            <a:off x="599832" y="2745551"/>
            <a:ext cx="7762525" cy="25559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9555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102632" y="1859031"/>
            <a:ext cx="7074483" cy="573946"/>
          </a:xfrm>
        </p:spPr>
        <p:txBody>
          <a:bodyPr>
            <a:noAutofit/>
          </a:bodyPr>
          <a:lstStyle/>
          <a:p>
            <a:pPr algn="ctr"/>
            <a:r>
              <a:rPr lang="en-GB" sz="3264" b="1" dirty="0">
                <a:solidFill>
                  <a:srgbClr val="00B1BF"/>
                </a:solidFill>
                <a:latin typeface="Tahoma" panose="020B0604030504040204" pitchFamily="34" charset="0"/>
                <a:ea typeface="Tahoma" panose="020B0604030504040204" pitchFamily="34" charset="0"/>
                <a:cs typeface="Tahoma" panose="020B0604030504040204" pitchFamily="34" charset="0"/>
              </a:rPr>
              <a:t>Select your Certifying Officer</a:t>
            </a:r>
          </a:p>
        </p:txBody>
      </p:sp>
      <p:pic>
        <p:nvPicPr>
          <p:cNvPr id="8" name="Picture 7"/>
          <p:cNvPicPr/>
          <p:nvPr/>
        </p:nvPicPr>
        <p:blipFill rotWithShape="1">
          <a:blip r:embed="rId3"/>
          <a:srcRect l="16413" t="49606" r="17381" b="27603"/>
          <a:stretch/>
        </p:blipFill>
        <p:spPr bwMode="auto">
          <a:xfrm>
            <a:off x="1023243" y="2675685"/>
            <a:ext cx="6905404" cy="30491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876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31959" y="1367904"/>
            <a:ext cx="8080083" cy="573946"/>
          </a:xfrm>
        </p:spPr>
        <p:txBody>
          <a:bodyPr>
            <a:noAutofit/>
          </a:bodyPr>
          <a:lstStyle/>
          <a:p>
            <a:pPr algn="ctr"/>
            <a:r>
              <a:rPr lang="en-GB" sz="3264" b="1" dirty="0">
                <a:solidFill>
                  <a:srgbClr val="00B1BF"/>
                </a:solidFill>
                <a:latin typeface="Arial" panose="020B0604020202020204" pitchFamily="34" charset="0"/>
                <a:cs typeface="Arial" panose="020B0604020202020204" pitchFamily="34" charset="0"/>
              </a:rPr>
              <a:t>Enter remaining details and click ‘Next’</a:t>
            </a:r>
          </a:p>
        </p:txBody>
      </p:sp>
      <p:pic>
        <p:nvPicPr>
          <p:cNvPr id="7" name="Picture 6"/>
          <p:cNvPicPr/>
          <p:nvPr/>
        </p:nvPicPr>
        <p:blipFill rotWithShape="1">
          <a:blip r:embed="rId3"/>
          <a:srcRect l="12583" t="12922" r="13632" b="11761"/>
          <a:stretch/>
        </p:blipFill>
        <p:spPr bwMode="auto">
          <a:xfrm>
            <a:off x="1190842" y="2272197"/>
            <a:ext cx="6968630" cy="37172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294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a:rPr>
              <a:t>Further information </a:t>
            </a:r>
          </a:p>
        </p:txBody>
      </p:sp>
      <p:sp>
        <p:nvSpPr>
          <p:cNvPr id="3" name="Content Placeholder 2"/>
          <p:cNvSpPr>
            <a:spLocks noGrp="1"/>
          </p:cNvSpPr>
          <p:nvPr>
            <p:ph idx="1"/>
          </p:nvPr>
        </p:nvSpPr>
        <p:spPr>
          <a:xfrm>
            <a:off x="699638" y="1966201"/>
            <a:ext cx="7505701" cy="2857367"/>
          </a:xfrm>
        </p:spPr>
        <p:txBody>
          <a:bodyPr/>
          <a:lstStyle/>
          <a:p>
            <a:pPr lvl="4">
              <a:buFont typeface="Wingdings" panose="05000000000000000000" pitchFamily="2" charset="2"/>
              <a:buChar char="Ø"/>
            </a:pPr>
            <a:endParaRPr lang="en-GB" sz="1000" dirty="0">
              <a:latin typeface="Arial" panose="020B0604020202020204" pitchFamily="34" charset="0"/>
              <a:cs typeface="Arial" panose="020B0604020202020204" pitchFamily="34" charset="0"/>
            </a:endParaRPr>
          </a:p>
          <a:p>
            <a:r>
              <a:rPr lang="en-GB" sz="1600" dirty="0"/>
              <a:t>FSA website – </a:t>
            </a:r>
            <a:r>
              <a:rPr lang="en-GB" sz="1600" dirty="0">
                <a:hlinkClick r:id="rId3"/>
              </a:rPr>
              <a:t>https://www.food.gov.uk/business-guidance/imports-exports#subject-imports-to-northern-ireland</a:t>
            </a:r>
            <a:endParaRPr lang="en-GB" sz="1600" dirty="0"/>
          </a:p>
          <a:p>
            <a:endParaRPr lang="en-GB" sz="1600" dirty="0"/>
          </a:p>
          <a:p>
            <a:r>
              <a:rPr lang="en-GB" sz="1600" dirty="0"/>
              <a:t>Gov.uk guidance on fish exports and requirements - </a:t>
            </a:r>
            <a:r>
              <a:rPr lang="en-GB" u="sng" dirty="0">
                <a:solidFill>
                  <a:srgbClr val="4F81BD"/>
                </a:solidFill>
                <a:hlinkClick r:id="rId4">
                  <a:extLst>
                    <a:ext uri="{A12FA001-AC4F-418D-AE19-62706E023703}">
                      <ahyp:hlinkClr xmlns="" xmlns:ahyp="http://schemas.microsoft.com/office/drawing/2018/hyperlinkcolor" val="tx"/>
                    </a:ext>
                  </a:extLst>
                </a:hlinkClick>
              </a:rPr>
              <a:t>https://www.gov.uk/guidance/exporting-or-moving-fish-from-the-uk</a:t>
            </a:r>
            <a:r>
              <a:rPr lang="en-GB" dirty="0"/>
              <a:t> </a:t>
            </a:r>
          </a:p>
          <a:p>
            <a:endParaRPr lang="en-GB" dirty="0"/>
          </a:p>
          <a:p>
            <a:r>
              <a:rPr lang="en-GB" sz="1600" dirty="0"/>
              <a:t>TRACES NT </a:t>
            </a:r>
            <a:r>
              <a:rPr lang="en-GB" dirty="0"/>
              <a:t>- </a:t>
            </a:r>
            <a:r>
              <a:rPr lang="en-GB" u="sng" dirty="0">
                <a:hlinkClick r:id="rId5"/>
              </a:rPr>
              <a:t>https://webgate.ec.europa.eu/tracesnt/login</a:t>
            </a:r>
            <a:endParaRPr lang="en-GB" dirty="0"/>
          </a:p>
          <a:p>
            <a:endParaRPr lang="en-GB" sz="1600" dirty="0"/>
          </a:p>
        </p:txBody>
      </p:sp>
    </p:spTree>
    <p:extLst>
      <p:ext uri="{BB962C8B-B14F-4D97-AF65-F5344CB8AC3E}">
        <p14:creationId xmlns:p14="http://schemas.microsoft.com/office/powerpoint/2010/main" val="16478009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49874" y="1191146"/>
            <a:ext cx="7471430" cy="779006"/>
          </a:xfrm>
        </p:spPr>
        <p:txBody>
          <a:bodyPr>
            <a:noAutofit/>
          </a:bodyPr>
          <a:lstStyle/>
          <a:p>
            <a:pPr algn="ctr"/>
            <a:r>
              <a:rPr lang="en-GB" sz="2398" b="1" dirty="0">
                <a:solidFill>
                  <a:srgbClr val="00B1BF"/>
                </a:solidFill>
                <a:latin typeface="Tahoma" panose="020B0604030504040204" pitchFamily="34" charset="0"/>
                <a:ea typeface="Tahoma" panose="020B0604030504040204" pitchFamily="34" charset="0"/>
                <a:cs typeface="Tahoma" panose="020B0604030504040204" pitchFamily="34" charset="0"/>
              </a:rPr>
              <a:t>Step 2 – Click ‘Add’ to upload SHA pdf and Supporting Documentation</a:t>
            </a:r>
          </a:p>
        </p:txBody>
      </p:sp>
      <p:pic>
        <p:nvPicPr>
          <p:cNvPr id="8" name="Picture 7"/>
          <p:cNvPicPr/>
          <p:nvPr/>
        </p:nvPicPr>
        <p:blipFill rotWithShape="1">
          <a:blip r:embed="rId3"/>
          <a:srcRect l="12149" t="24982" r="13474" b="20686"/>
          <a:stretch/>
        </p:blipFill>
        <p:spPr bwMode="auto">
          <a:xfrm>
            <a:off x="935031" y="2366683"/>
            <a:ext cx="7118588" cy="35787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4263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890927" y="1396207"/>
            <a:ext cx="6933346" cy="573946"/>
          </a:xfrm>
        </p:spPr>
        <p:txBody>
          <a:bodyPr>
            <a:noAutofit/>
          </a:bodyPr>
          <a:lstStyle/>
          <a:p>
            <a:pPr algn="ctr"/>
            <a:r>
              <a:rPr lang="en-GB" sz="3264" b="1" dirty="0">
                <a:solidFill>
                  <a:srgbClr val="00B1BF"/>
                </a:solidFill>
                <a:latin typeface="Tahoma" panose="020B0604030504040204" pitchFamily="34" charset="0"/>
                <a:ea typeface="Tahoma" panose="020B0604030504040204" pitchFamily="34" charset="0"/>
                <a:cs typeface="Tahoma" panose="020B0604030504040204" pitchFamily="34" charset="0"/>
              </a:rPr>
              <a:t>Select your file and click ‘Open’</a:t>
            </a:r>
          </a:p>
        </p:txBody>
      </p:sp>
      <p:pic>
        <p:nvPicPr>
          <p:cNvPr id="7" name="Picture 6"/>
          <p:cNvPicPr/>
          <p:nvPr/>
        </p:nvPicPr>
        <p:blipFill rotWithShape="1">
          <a:blip r:embed="rId3"/>
          <a:srcRect l="18914" t="14868" r="31607" b="29962"/>
          <a:stretch/>
        </p:blipFill>
        <p:spPr bwMode="auto">
          <a:xfrm>
            <a:off x="1887705" y="2317464"/>
            <a:ext cx="5775989" cy="41660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2904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44022" y="1144966"/>
            <a:ext cx="7560707" cy="998549"/>
          </a:xfrm>
        </p:spPr>
        <p:txBody>
          <a:bodyPr>
            <a:noAutofit/>
          </a:bodyPr>
          <a:lstStyle/>
          <a:p>
            <a:pPr algn="ctr"/>
            <a:r>
              <a:rPr lang="en-GB" sz="3264" b="1" dirty="0">
                <a:solidFill>
                  <a:srgbClr val="00B1BF"/>
                </a:solidFill>
                <a:latin typeface="Tahoma" panose="020B0604030504040204" pitchFamily="34" charset="0"/>
                <a:ea typeface="Tahoma" panose="020B0604030504040204" pitchFamily="34" charset="0"/>
                <a:cs typeface="Tahoma" panose="020B0604030504040204" pitchFamily="34" charset="0"/>
              </a:rPr>
              <a:t>Once documents are uploaded, click ‘Next’</a:t>
            </a:r>
          </a:p>
        </p:txBody>
      </p:sp>
      <p:pic>
        <p:nvPicPr>
          <p:cNvPr id="7" name="Picture 6"/>
          <p:cNvPicPr/>
          <p:nvPr/>
        </p:nvPicPr>
        <p:blipFill rotWithShape="1">
          <a:blip r:embed="rId3"/>
          <a:srcRect l="16492" t="11116" r="17464" b="11901"/>
          <a:stretch/>
        </p:blipFill>
        <p:spPr bwMode="auto">
          <a:xfrm>
            <a:off x="1217306" y="2336951"/>
            <a:ext cx="6853957" cy="40976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2981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727129" y="1483451"/>
            <a:ext cx="5537230" cy="573946"/>
          </a:xfrm>
        </p:spPr>
        <p:txBody>
          <a:bodyPr>
            <a:noAutofit/>
          </a:bodyPr>
          <a:lstStyle/>
          <a:p>
            <a:pPr algn="ctr"/>
            <a:r>
              <a:rPr lang="en-GB" sz="3264" b="1" dirty="0">
                <a:solidFill>
                  <a:srgbClr val="00B1BF"/>
                </a:solidFill>
                <a:latin typeface="Tahoma" panose="020B0604030504040204" pitchFamily="34" charset="0"/>
                <a:ea typeface="Tahoma" panose="020B0604030504040204" pitchFamily="34" charset="0"/>
                <a:cs typeface="Tahoma" panose="020B0604030504040204" pitchFamily="34" charset="0"/>
              </a:rPr>
              <a:t>Step 3 - Declarations</a:t>
            </a:r>
          </a:p>
        </p:txBody>
      </p:sp>
      <p:pic>
        <p:nvPicPr>
          <p:cNvPr id="7" name="Picture 6"/>
          <p:cNvPicPr/>
          <p:nvPr/>
        </p:nvPicPr>
        <p:blipFill rotWithShape="1">
          <a:blip r:embed="rId3"/>
          <a:srcRect l="11801" t="21956" r="13002" b="12033"/>
          <a:stretch/>
        </p:blipFill>
        <p:spPr bwMode="auto">
          <a:xfrm>
            <a:off x="1577290" y="2301486"/>
            <a:ext cx="5989421" cy="3910649"/>
          </a:xfrm>
          <a:prstGeom prst="rect">
            <a:avLst/>
          </a:prstGeom>
          <a:ln>
            <a:noFill/>
          </a:ln>
          <a:extLst>
            <a:ext uri="{53640926-AAD7-44D8-BBD7-CCE9431645EC}">
              <a14:shadowObscured xmlns:a14="http://schemas.microsoft.com/office/drawing/2010/main"/>
            </a:ext>
          </a:extLst>
        </p:spPr>
      </p:pic>
      <p:sp>
        <p:nvSpPr>
          <p:cNvPr id="8" name="Oval 7"/>
          <p:cNvSpPr/>
          <p:nvPr/>
        </p:nvSpPr>
        <p:spPr bwMode="auto">
          <a:xfrm>
            <a:off x="6721642" y="5704848"/>
            <a:ext cx="740895" cy="507286"/>
          </a:xfrm>
          <a:prstGeom prst="ellipse">
            <a:avLst/>
          </a:prstGeom>
          <a:noFill/>
          <a:ln w="19050" cap="flat" cmpd="sng" algn="ctr">
            <a:solidFill>
              <a:srgbClr val="FF0000"/>
            </a:solidFill>
            <a:prstDash val="solid"/>
            <a:round/>
            <a:headEnd type="none" w="med" len="med"/>
            <a:tailEnd type="none" w="med" len="med"/>
          </a:ln>
          <a:effectLst/>
        </p:spPr>
        <p:txBody>
          <a:bodyPr vert="horz" wrap="square" lIns="51377" tIns="25688" rIns="51377" bIns="25688" numCol="1" rtlCol="0" anchor="t" anchorCtr="0" compatLnSpc="1">
            <a:prstTxWarp prst="textNoShape">
              <a:avLst/>
            </a:prstTxWarp>
          </a:bodyPr>
          <a:lstStyle/>
          <a:p>
            <a:pPr defTabSz="513742"/>
            <a:endParaRPr lang="en-GB" sz="1798">
              <a:latin typeface="Times"/>
            </a:endParaRPr>
          </a:p>
        </p:txBody>
      </p:sp>
    </p:spTree>
    <p:extLst>
      <p:ext uri="{BB962C8B-B14F-4D97-AF65-F5344CB8AC3E}">
        <p14:creationId xmlns:p14="http://schemas.microsoft.com/office/powerpoint/2010/main" val="13173139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670399" y="1452839"/>
            <a:ext cx="7691957" cy="980139"/>
          </a:xfrm>
        </p:spPr>
        <p:txBody>
          <a:bodyPr>
            <a:noAutofit/>
          </a:bodyPr>
          <a:lstStyle/>
          <a:p>
            <a:pPr algn="ctr"/>
            <a:r>
              <a:rPr lang="en-GB" sz="3264" b="1" dirty="0">
                <a:solidFill>
                  <a:srgbClr val="00B1BF"/>
                </a:solidFill>
                <a:latin typeface="Tahoma" panose="020B0604030504040204" pitchFamily="34" charset="0"/>
                <a:ea typeface="Tahoma" panose="020B0604030504040204" pitchFamily="34" charset="0"/>
                <a:cs typeface="Tahoma" panose="020B0604030504040204" pitchFamily="34" charset="0"/>
              </a:rPr>
              <a:t>On screen confirmation – unique reference number:</a:t>
            </a:r>
          </a:p>
        </p:txBody>
      </p:sp>
      <p:pic>
        <p:nvPicPr>
          <p:cNvPr id="7" name="Picture 6"/>
          <p:cNvPicPr/>
          <p:nvPr/>
        </p:nvPicPr>
        <p:blipFill rotWithShape="1">
          <a:blip r:embed="rId3"/>
          <a:srcRect l="3127" t="14173" r="3237" b="25658"/>
          <a:stretch/>
        </p:blipFill>
        <p:spPr bwMode="auto">
          <a:xfrm>
            <a:off x="1499579" y="2714272"/>
            <a:ext cx="6383593" cy="3759401"/>
          </a:xfrm>
          <a:prstGeom prst="rect">
            <a:avLst/>
          </a:prstGeom>
          <a:ln>
            <a:noFill/>
          </a:ln>
          <a:extLst>
            <a:ext uri="{53640926-AAD7-44D8-BBD7-CCE9431645EC}">
              <a14:shadowObscured xmlns:a14="http://schemas.microsoft.com/office/drawing/2010/main"/>
            </a:ext>
          </a:extLst>
        </p:spPr>
      </p:pic>
      <p:sp>
        <p:nvSpPr>
          <p:cNvPr id="8" name="Oval 7"/>
          <p:cNvSpPr/>
          <p:nvPr/>
        </p:nvSpPr>
        <p:spPr bwMode="auto">
          <a:xfrm>
            <a:off x="4094599" y="5929325"/>
            <a:ext cx="1193551" cy="508468"/>
          </a:xfrm>
          <a:prstGeom prst="ellipse">
            <a:avLst/>
          </a:prstGeom>
          <a:noFill/>
          <a:ln w="19050" cap="flat" cmpd="sng" algn="ctr">
            <a:solidFill>
              <a:srgbClr val="FF0000"/>
            </a:solidFill>
            <a:prstDash val="solid"/>
            <a:round/>
            <a:headEnd type="none" w="med" len="med"/>
            <a:tailEnd type="none" w="med" len="med"/>
          </a:ln>
          <a:effectLst/>
        </p:spPr>
        <p:txBody>
          <a:bodyPr vert="horz" wrap="square" lIns="51377" tIns="25688" rIns="51377" bIns="25688" numCol="1" rtlCol="0" anchor="t" anchorCtr="0" compatLnSpc="1">
            <a:prstTxWarp prst="textNoShape">
              <a:avLst/>
            </a:prstTxWarp>
          </a:bodyPr>
          <a:lstStyle/>
          <a:p>
            <a:pPr defTabSz="513742"/>
            <a:endParaRPr lang="en-GB" sz="1798">
              <a:latin typeface="Times"/>
            </a:endParaRPr>
          </a:p>
        </p:txBody>
      </p:sp>
    </p:spTree>
    <p:extLst>
      <p:ext uri="{BB962C8B-B14F-4D97-AF65-F5344CB8AC3E}">
        <p14:creationId xmlns:p14="http://schemas.microsoft.com/office/powerpoint/2010/main" val="888866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43936" y="1352779"/>
            <a:ext cx="7709600" cy="5157157"/>
          </a:xfrm>
        </p:spPr>
        <p:txBody>
          <a:bodyPr>
            <a:normAutofit fontScale="92500" lnSpcReduction="20000"/>
          </a:bodyPr>
          <a:lstStyle/>
          <a:p>
            <a:pPr marL="0" indent="0">
              <a:buNone/>
            </a:pPr>
            <a:r>
              <a:rPr lang="en-GB" sz="2539" b="1" dirty="0">
                <a:solidFill>
                  <a:srgbClr val="00B1BF"/>
                </a:solidFill>
                <a:latin typeface="Tahoma" panose="020B0604030504040204" pitchFamily="34" charset="0"/>
                <a:ea typeface="Tahoma" panose="020B0604030504040204" pitchFamily="34" charset="0"/>
                <a:cs typeface="Tahoma" panose="020B0604030504040204" pitchFamily="34" charset="0"/>
              </a:rPr>
              <a:t>What do I need to do now?</a:t>
            </a:r>
          </a:p>
          <a:p>
            <a:pPr>
              <a:lnSpc>
                <a:spcPct val="120000"/>
              </a:lnSpc>
            </a:pPr>
            <a:r>
              <a:rPr lang="en-GB" sz="1723" dirty="0">
                <a:latin typeface="Tahoma" panose="020B0604030504040204" pitchFamily="34" charset="0"/>
                <a:ea typeface="Tahoma" panose="020B0604030504040204" pitchFamily="34" charset="0"/>
                <a:cs typeface="Tahoma" panose="020B0604030504040204" pitchFamily="34" charset="0"/>
              </a:rPr>
              <a:t>Engage with your GB businesses – find out if your product will require a SHA to allow onward export from GB;</a:t>
            </a:r>
          </a:p>
          <a:p>
            <a:pPr>
              <a:lnSpc>
                <a:spcPct val="120000"/>
              </a:lnSpc>
            </a:pPr>
            <a:r>
              <a:rPr lang="en-GB" sz="1723" dirty="0">
                <a:latin typeface="Tahoma" panose="020B0604030504040204" pitchFamily="34" charset="0"/>
                <a:ea typeface="Tahoma" panose="020B0604030504040204" pitchFamily="34" charset="0"/>
                <a:cs typeface="Tahoma" panose="020B0604030504040204" pitchFamily="34" charset="0"/>
              </a:rPr>
              <a:t>Check out the relevant commodity Export Health Certificates on DEFRA Form Finder – familiarise yourself with the requirements set out in the EHC and Notes for Guidance;</a:t>
            </a:r>
          </a:p>
          <a:p>
            <a:pPr>
              <a:lnSpc>
                <a:spcPct val="120000"/>
              </a:lnSpc>
            </a:pPr>
            <a:r>
              <a:rPr lang="en-GB" sz="1723" dirty="0">
                <a:latin typeface="Tahoma" panose="020B0604030504040204" pitchFamily="34" charset="0"/>
                <a:ea typeface="Tahoma" panose="020B0604030504040204" pitchFamily="34" charset="0"/>
                <a:cs typeface="Tahoma" panose="020B0604030504040204" pitchFamily="34" charset="0"/>
              </a:rPr>
              <a:t>Head to the DAERA Website and familiarise yourself with:</a:t>
            </a:r>
          </a:p>
          <a:p>
            <a:pPr lvl="1">
              <a:lnSpc>
                <a:spcPct val="120000"/>
              </a:lnSpc>
            </a:pPr>
            <a:r>
              <a:rPr lang="en-GB" sz="1723" dirty="0">
                <a:latin typeface="Tahoma" panose="020B0604030504040204" pitchFamily="34" charset="0"/>
                <a:ea typeface="Tahoma" panose="020B0604030504040204" pitchFamily="34" charset="0"/>
                <a:cs typeface="Tahoma" panose="020B0604030504040204" pitchFamily="34" charset="0"/>
              </a:rPr>
              <a:t>information on certification schemes and further NI-specific guidance available;</a:t>
            </a:r>
          </a:p>
          <a:p>
            <a:pPr lvl="1">
              <a:lnSpc>
                <a:spcPct val="120000"/>
              </a:lnSpc>
            </a:pPr>
            <a:r>
              <a:rPr lang="en-GB" sz="1723" dirty="0">
                <a:latin typeface="Tahoma" panose="020B0604030504040204" pitchFamily="34" charset="0"/>
                <a:ea typeface="Tahoma" panose="020B0604030504040204" pitchFamily="34" charset="0"/>
                <a:cs typeface="Tahoma" panose="020B0604030504040204" pitchFamily="34" charset="0"/>
              </a:rPr>
              <a:t>the templates to use in your application, and;</a:t>
            </a:r>
          </a:p>
          <a:p>
            <a:pPr lvl="1">
              <a:lnSpc>
                <a:spcPct val="120000"/>
              </a:lnSpc>
            </a:pPr>
            <a:r>
              <a:rPr lang="en-GB" sz="1723" dirty="0">
                <a:latin typeface="Tahoma" panose="020B0604030504040204" pitchFamily="34" charset="0"/>
                <a:ea typeface="Tahoma" panose="020B0604030504040204" pitchFamily="34" charset="0"/>
                <a:cs typeface="Tahoma" panose="020B0604030504040204" pitchFamily="34" charset="0"/>
              </a:rPr>
              <a:t>where you can begin an application.</a:t>
            </a:r>
          </a:p>
          <a:p>
            <a:pPr>
              <a:lnSpc>
                <a:spcPct val="120000"/>
              </a:lnSpc>
            </a:pPr>
            <a:r>
              <a:rPr lang="en-GB" sz="1723" dirty="0">
                <a:latin typeface="Tahoma" panose="020B0604030504040204" pitchFamily="34" charset="0"/>
                <a:ea typeface="Tahoma" panose="020B0604030504040204" pitchFamily="34" charset="0"/>
                <a:cs typeface="Tahoma" panose="020B0604030504040204" pitchFamily="34" charset="0"/>
              </a:rPr>
              <a:t>Engage with your Certifying Officer prior to making your first SHA application.</a:t>
            </a:r>
          </a:p>
          <a:p>
            <a:pPr marL="256871" lvl="1" indent="0">
              <a:buNone/>
            </a:pPr>
            <a:r>
              <a:rPr lang="en-GB" sz="1723" b="1" dirty="0">
                <a:solidFill>
                  <a:srgbClr val="142062"/>
                </a:solidFill>
                <a:latin typeface="Tahoma" panose="020B0604030504040204" pitchFamily="34" charset="0"/>
                <a:ea typeface="Tahoma" panose="020B0604030504040204" pitchFamily="34" charset="0"/>
                <a:cs typeface="Tahoma" panose="020B0604030504040204" pitchFamily="34" charset="0"/>
              </a:rPr>
              <a:t>	</a:t>
            </a:r>
            <a:r>
              <a:rPr lang="en-GB" sz="1723" b="1" dirty="0">
                <a:solidFill>
                  <a:srgbClr val="142062"/>
                </a:solidFill>
                <a:latin typeface="Tahoma" panose="020B0604030504040204" pitchFamily="34" charset="0"/>
                <a:ea typeface="Tahoma" panose="020B0604030504040204" pitchFamily="34" charset="0"/>
                <a:cs typeface="Tahoma" panose="020B0604030504040204" pitchFamily="34" charset="0"/>
                <a:hlinkClick r:id="rId4"/>
              </a:rPr>
              <a:t>www.daera-ni.gov.uk/publications/daera-poao-ni-gb-trade-faqs</a:t>
            </a:r>
            <a:endParaRPr lang="en-GB" sz="1723" b="1" dirty="0">
              <a:solidFill>
                <a:srgbClr val="142062"/>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539" b="1" dirty="0">
              <a:solidFill>
                <a:srgbClr val="142062"/>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539" b="1" dirty="0">
                <a:solidFill>
                  <a:srgbClr val="00B1BF"/>
                </a:solidFill>
                <a:latin typeface="Tahoma" panose="020B0604030504040204" pitchFamily="34" charset="0"/>
                <a:ea typeface="Tahoma" panose="020B0604030504040204" pitchFamily="34" charset="0"/>
                <a:cs typeface="Tahoma" panose="020B0604030504040204" pitchFamily="34" charset="0"/>
              </a:rPr>
              <a:t>Do I need to register to apply?</a:t>
            </a:r>
          </a:p>
          <a:p>
            <a:pPr marL="107030"/>
            <a:r>
              <a:rPr lang="en-GB" sz="1995" dirty="0">
                <a:latin typeface="Tahoma" panose="020B0604030504040204" pitchFamily="34" charset="0"/>
                <a:ea typeface="Tahoma" panose="020B0604030504040204" pitchFamily="34" charset="0"/>
                <a:cs typeface="Tahoma" panose="020B0604030504040204" pitchFamily="34" charset="0"/>
              </a:rPr>
              <a:t>No – you do not need to register to apply using the SHA On Line application system.</a:t>
            </a:r>
          </a:p>
        </p:txBody>
      </p:sp>
    </p:spTree>
    <p:custDataLst>
      <p:tags r:id="rId1"/>
    </p:custDataLst>
    <p:extLst>
      <p:ext uri="{BB962C8B-B14F-4D97-AF65-F5344CB8AC3E}">
        <p14:creationId xmlns:p14="http://schemas.microsoft.com/office/powerpoint/2010/main" val="3465137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7461" y="2297116"/>
            <a:ext cx="6542459" cy="2388599"/>
          </a:xfrm>
        </p:spPr>
        <p:txBody>
          <a:bodyPr>
            <a:normAutofit fontScale="77500" lnSpcReduction="20000"/>
          </a:bodyPr>
          <a:lstStyle/>
          <a:p>
            <a:pPr>
              <a:buFont typeface="Wingdings" panose="05000000000000000000" pitchFamily="2" charset="2"/>
              <a:buChar char="ü"/>
            </a:pPr>
            <a:endParaRPr lang="en-GB" dirty="0">
              <a:solidFill>
                <a:srgbClr val="002060"/>
              </a:solidFill>
            </a:endParaRPr>
          </a:p>
          <a:p>
            <a:pPr>
              <a:buFont typeface="Wingdings" panose="05000000000000000000" pitchFamily="2" charset="2"/>
              <a:buChar char="ü"/>
            </a:pPr>
            <a:endParaRPr lang="en-GB" dirty="0">
              <a:solidFill>
                <a:srgbClr val="002060"/>
              </a:solidFill>
            </a:endParaRPr>
          </a:p>
          <a:p>
            <a:pPr>
              <a:buFont typeface="Wingdings" panose="05000000000000000000" pitchFamily="2" charset="2"/>
              <a:buChar char="ü"/>
            </a:pPr>
            <a:r>
              <a:rPr lang="en-GB" dirty="0">
                <a:solidFill>
                  <a:srgbClr val="002060"/>
                </a:solidFill>
              </a:rPr>
              <a:t> </a:t>
            </a:r>
            <a:r>
              <a:rPr lang="en-GB" dirty="0"/>
              <a:t>Visit the DAERA Website for the most up to date EU Exit information.</a:t>
            </a:r>
          </a:p>
          <a:p>
            <a:pPr marL="0" indent="0">
              <a:buNone/>
            </a:pPr>
            <a:endParaRPr lang="en-GB" dirty="0"/>
          </a:p>
          <a:p>
            <a:pPr>
              <a:buFont typeface="Wingdings" panose="05000000000000000000" pitchFamily="2" charset="2"/>
              <a:buChar char="ü"/>
            </a:pPr>
            <a:r>
              <a:rPr lang="en-GB" dirty="0"/>
              <a:t> After the event, you can also send your queries to your Local Council </a:t>
            </a:r>
          </a:p>
        </p:txBody>
      </p:sp>
      <p:sp>
        <p:nvSpPr>
          <p:cNvPr id="6" name="Rectangle 5">
            <a:extLst>
              <a:ext uri="{FF2B5EF4-FFF2-40B4-BE49-F238E27FC236}">
                <a16:creationId xmlns:a16="http://schemas.microsoft.com/office/drawing/2014/main" xmlns="" id="{57C6EA9F-9C76-4FAA-B7D9-BC1F951D64DF}"/>
              </a:ext>
            </a:extLst>
          </p:cNvPr>
          <p:cNvSpPr/>
          <p:nvPr/>
        </p:nvSpPr>
        <p:spPr>
          <a:xfrm>
            <a:off x="1567237" y="1711022"/>
            <a:ext cx="5093061" cy="594650"/>
          </a:xfrm>
          <a:prstGeom prst="rect">
            <a:avLst/>
          </a:prstGeom>
        </p:spPr>
        <p:txBody>
          <a:bodyPr wrap="none">
            <a:spAutoFit/>
          </a:bodyPr>
          <a:lstStyle/>
          <a:p>
            <a:pPr algn="ctr"/>
            <a:r>
              <a:rPr lang="en-GB" sz="3264" b="1" dirty="0">
                <a:solidFill>
                  <a:srgbClr val="00B1BF"/>
                </a:solidFill>
                <a:latin typeface="Tahoma" panose="020B0604030504040204" pitchFamily="34" charset="0"/>
                <a:ea typeface="Tahoma" panose="020B0604030504040204" pitchFamily="34" charset="0"/>
                <a:cs typeface="Tahoma" panose="020B0604030504040204" pitchFamily="34" charset="0"/>
              </a:rPr>
              <a:t>Questions and Answers</a:t>
            </a:r>
          </a:p>
        </p:txBody>
      </p:sp>
    </p:spTree>
    <p:extLst>
      <p:ext uri="{BB962C8B-B14F-4D97-AF65-F5344CB8AC3E}">
        <p14:creationId xmlns:p14="http://schemas.microsoft.com/office/powerpoint/2010/main" val="3904584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304800"/>
            <a:ext cx="8267700" cy="762000"/>
          </a:xfrm>
        </p:spPr>
        <p:txBody>
          <a:bodyPr/>
          <a:lstStyle/>
          <a:p>
            <a:pPr algn="ctr" eaLnBrk="1" hangingPunct="1"/>
            <a:r>
              <a:rPr lang="en-GB" sz="3200" dirty="0">
                <a:solidFill>
                  <a:srgbClr val="92D050"/>
                </a:solidFill>
              </a:rPr>
              <a:t/>
            </a:r>
            <a:br>
              <a:rPr lang="en-GB" sz="3200" dirty="0">
                <a:solidFill>
                  <a:srgbClr val="92D050"/>
                </a:solidFill>
              </a:rPr>
            </a:br>
            <a:r>
              <a:rPr lang="en-GB" sz="3200" dirty="0" smtClean="0">
                <a:solidFill>
                  <a:srgbClr val="92D050"/>
                </a:solidFill>
              </a:rPr>
              <a:t/>
            </a:r>
            <a:br>
              <a:rPr lang="en-GB" sz="3200" dirty="0" smtClean="0">
                <a:solidFill>
                  <a:srgbClr val="92D050"/>
                </a:solidFill>
              </a:rPr>
            </a:br>
            <a:r>
              <a:rPr lang="en-GB" sz="3200" dirty="0" smtClean="0">
                <a:solidFill>
                  <a:srgbClr val="92D050"/>
                </a:solidFill>
              </a:rPr>
              <a:t>DAERA Role</a:t>
            </a:r>
            <a:r>
              <a:rPr lang="en-GB" sz="3200" dirty="0" smtClean="0"/>
              <a:t/>
            </a:r>
            <a:br>
              <a:rPr lang="en-GB" sz="3200" dirty="0" smtClean="0"/>
            </a:br>
            <a:r>
              <a:rPr lang="en-GB" sz="3200" dirty="0" smtClean="0"/>
              <a:t/>
            </a:r>
            <a:br>
              <a:rPr lang="en-GB" sz="3200" dirty="0" smtClean="0"/>
            </a:br>
            <a:endParaRPr lang="en-GB" sz="3200" dirty="0"/>
          </a:p>
        </p:txBody>
      </p:sp>
      <p:sp>
        <p:nvSpPr>
          <p:cNvPr id="14339" name="Rectangle 3"/>
          <p:cNvSpPr>
            <a:spLocks noGrp="1" noChangeArrowheads="1"/>
          </p:cNvSpPr>
          <p:nvPr>
            <p:ph type="body" idx="1"/>
          </p:nvPr>
        </p:nvSpPr>
        <p:spPr>
          <a:xfrm>
            <a:off x="685800" y="1196752"/>
            <a:ext cx="8153400" cy="3600400"/>
          </a:xfrm>
        </p:spPr>
        <p:txBody>
          <a:bodyPr/>
          <a:lstStyle/>
          <a:p>
            <a:endParaRPr lang="en-GB" sz="2000" b="1" dirty="0"/>
          </a:p>
          <a:p>
            <a:r>
              <a:rPr lang="en-GB" sz="2000" b="1" dirty="0" smtClean="0">
                <a:solidFill>
                  <a:srgbClr val="002060"/>
                </a:solidFill>
              </a:rPr>
              <a:t>Central Competent Authority in NI in relation to IUU (Illegal</a:t>
            </a:r>
            <a:r>
              <a:rPr lang="en-GB" sz="2000" b="1" dirty="0">
                <a:solidFill>
                  <a:srgbClr val="002060"/>
                </a:solidFill>
              </a:rPr>
              <a:t>, Unregulated &amp; </a:t>
            </a:r>
            <a:r>
              <a:rPr lang="en-GB" sz="2000" b="1" dirty="0" smtClean="0">
                <a:solidFill>
                  <a:srgbClr val="002060"/>
                </a:solidFill>
              </a:rPr>
              <a:t>Unreported) activity</a:t>
            </a:r>
          </a:p>
          <a:p>
            <a:endParaRPr lang="en-GB" sz="2000" b="1" dirty="0" smtClean="0">
              <a:solidFill>
                <a:srgbClr val="002060"/>
              </a:solidFill>
            </a:endParaRPr>
          </a:p>
          <a:p>
            <a:pPr>
              <a:buFont typeface="Arial" panose="020B0604020202020204" pitchFamily="34" charset="0"/>
              <a:buChar char="•"/>
            </a:pPr>
            <a:r>
              <a:rPr lang="en-GB" sz="2000" b="1" dirty="0" smtClean="0">
                <a:solidFill>
                  <a:srgbClr val="002060"/>
                </a:solidFill>
              </a:rPr>
              <a:t>24</a:t>
            </a:r>
            <a:r>
              <a:rPr lang="en-GB" sz="2000" b="1" baseline="30000" dirty="0" smtClean="0">
                <a:solidFill>
                  <a:srgbClr val="002060"/>
                </a:solidFill>
              </a:rPr>
              <a:t>th</a:t>
            </a:r>
            <a:r>
              <a:rPr lang="en-GB" sz="2000" b="1" dirty="0" smtClean="0">
                <a:solidFill>
                  <a:srgbClr val="002060"/>
                </a:solidFill>
              </a:rPr>
              <a:t> December  -  EU/UK Agreement Signed</a:t>
            </a:r>
          </a:p>
          <a:p>
            <a:pPr>
              <a:buFont typeface="Arial" panose="020B0604020202020204" pitchFamily="34" charset="0"/>
              <a:buChar char="•"/>
            </a:pPr>
            <a:r>
              <a:rPr lang="en-GB" sz="2000" b="1" dirty="0" smtClean="0">
                <a:solidFill>
                  <a:srgbClr val="002060"/>
                </a:solidFill>
              </a:rPr>
              <a:t>At that point  -  Know that we will use catch certificates</a:t>
            </a:r>
          </a:p>
          <a:p>
            <a:pPr>
              <a:buFont typeface="Arial" panose="020B0604020202020204" pitchFamily="34" charset="0"/>
              <a:buChar char="•"/>
            </a:pPr>
            <a:r>
              <a:rPr lang="en-GB" sz="2000" b="1" dirty="0" smtClean="0">
                <a:solidFill>
                  <a:srgbClr val="002060"/>
                </a:solidFill>
              </a:rPr>
              <a:t>This is why there was a delay with TRACES NT and CATCH</a:t>
            </a:r>
          </a:p>
          <a:p>
            <a:pPr>
              <a:buFont typeface="Arial" panose="020B0604020202020204" pitchFamily="34" charset="0"/>
              <a:buChar char="•"/>
            </a:pPr>
            <a:r>
              <a:rPr lang="en-GB" sz="2000" b="1" dirty="0" smtClean="0">
                <a:solidFill>
                  <a:srgbClr val="002060"/>
                </a:solidFill>
              </a:rPr>
              <a:t>Formalities of correct approvals</a:t>
            </a:r>
          </a:p>
          <a:p>
            <a:pPr>
              <a:buFont typeface="Arial" panose="020B0604020202020204" pitchFamily="34" charset="0"/>
              <a:buChar char="•"/>
            </a:pPr>
            <a:endParaRPr lang="en-GB" sz="2000" b="1" dirty="0" smtClean="0">
              <a:solidFill>
                <a:srgbClr val="002060"/>
              </a:solidFill>
            </a:endParaRPr>
          </a:p>
          <a:p>
            <a:pPr>
              <a:buFont typeface="Arial" panose="020B0604020202020204" pitchFamily="34" charset="0"/>
              <a:buChar char="•"/>
            </a:pPr>
            <a:endParaRPr lang="en-GB" sz="2000" b="1" dirty="0" smtClean="0"/>
          </a:p>
          <a:p>
            <a:pPr algn="ctr"/>
            <a:r>
              <a:rPr lang="en-GB" sz="2400" b="1" dirty="0"/>
              <a:t>	</a:t>
            </a:r>
            <a:endParaRPr lang="en-GB" sz="2400" b="1" dirty="0" smtClean="0"/>
          </a:p>
          <a:p>
            <a:pPr algn="ctr"/>
            <a:r>
              <a:rPr lang="en-GB" sz="2400" b="1" dirty="0"/>
              <a:t>	</a:t>
            </a:r>
          </a:p>
        </p:txBody>
      </p:sp>
      <p:sp>
        <p:nvSpPr>
          <p:cNvPr id="5" name="Content Placeholder 2">
            <a:extLst>
              <a:ext uri="{FF2B5EF4-FFF2-40B4-BE49-F238E27FC236}">
                <a16:creationId xmlns:a16="http://schemas.microsoft.com/office/drawing/2014/main" xmlns="" id="{7E900D57-AC17-4348-BACF-EC372715B06B}"/>
              </a:ext>
            </a:extLst>
          </p:cNvPr>
          <p:cNvSpPr txBox="1">
            <a:spLocks/>
          </p:cNvSpPr>
          <p:nvPr/>
        </p:nvSpPr>
        <p:spPr>
          <a:xfrm>
            <a:off x="5004048" y="5877272"/>
            <a:ext cx="3456384" cy="788208"/>
          </a:xfrm>
          <a:prstGeom prst="rect">
            <a:avLst/>
          </a:prstGeom>
          <a:solidFill>
            <a:schemeClr val="bg1"/>
          </a:solidFill>
        </p:spPr>
        <p:txBody>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marL="0" indent="0"/>
            <a:r>
              <a:rPr lang="en-GB" sz="1200" b="1" i="1" dirty="0">
                <a:solidFill>
                  <a:srgbClr val="142062"/>
                </a:solidFill>
                <a:cs typeface="Arial" panose="020B0604020202020204" pitchFamily="34" charset="0"/>
              </a:rPr>
              <a:t>Sustainability</a:t>
            </a:r>
            <a:r>
              <a:rPr lang="en-GB" sz="1200" i="1" dirty="0">
                <a:solidFill>
                  <a:srgbClr val="142062"/>
                </a:solidFill>
                <a:cs typeface="Arial" panose="020B0604020202020204" pitchFamily="34" charset="0"/>
              </a:rPr>
              <a:t> at the heart of a living, working, active landscape valued by everyone.</a:t>
            </a:r>
            <a:endParaRPr lang="en-GB" sz="1200" i="1" dirty="0">
              <a:solidFill>
                <a:srgbClr val="000000"/>
              </a:solidFill>
              <a:cs typeface="Arial" panose="020B0604020202020204" pitchFamily="34" charset="0"/>
            </a:endParaRPr>
          </a:p>
          <a:p>
            <a:r>
              <a:rPr lang="en-GB" sz="1800" kern="0" dirty="0">
                <a:solidFill>
                  <a:srgbClr val="000000"/>
                </a:solidFill>
              </a:rPr>
              <a:t> </a:t>
            </a:r>
          </a:p>
          <a:p>
            <a:endParaRPr lang="en-GB" sz="1800" kern="0" dirty="0">
              <a:solidFill>
                <a:srgbClr val="000000"/>
              </a:solidFill>
            </a:endParaRPr>
          </a:p>
        </p:txBody>
      </p:sp>
    </p:spTree>
    <p:extLst>
      <p:ext uri="{BB962C8B-B14F-4D97-AF65-F5344CB8AC3E}">
        <p14:creationId xmlns:p14="http://schemas.microsoft.com/office/powerpoint/2010/main" val="36986120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1922" y="404664"/>
            <a:ext cx="7728148" cy="1103784"/>
          </a:xfrm>
        </p:spPr>
        <p:txBody>
          <a:bodyPr anchor="t"/>
          <a:lstStyle/>
          <a:p>
            <a:pPr algn="ctr"/>
            <a:r>
              <a:rPr lang="en-GB" dirty="0" smtClean="0"/>
              <a:t>What is a Catch Certificate?</a:t>
            </a:r>
            <a:r>
              <a:rPr lang="en-GB" dirty="0" smtClean="0">
                <a:solidFill>
                  <a:schemeClr val="accent4"/>
                </a:solidFill>
              </a:rPr>
              <a:t>	</a:t>
            </a:r>
            <a:endParaRPr lang="en-GB" dirty="0">
              <a:solidFill>
                <a:schemeClr val="accent4"/>
              </a:solidFill>
            </a:endParaRPr>
          </a:p>
        </p:txBody>
      </p:sp>
      <p:sp>
        <p:nvSpPr>
          <p:cNvPr id="5" name="Content Placeholder 4"/>
          <p:cNvSpPr>
            <a:spLocks noGrp="1"/>
          </p:cNvSpPr>
          <p:nvPr>
            <p:ph idx="1"/>
          </p:nvPr>
        </p:nvSpPr>
        <p:spPr>
          <a:xfrm>
            <a:off x="539552" y="1268760"/>
            <a:ext cx="7992888" cy="4104456"/>
          </a:xfrm>
        </p:spPr>
        <p:txBody>
          <a:bodyPr/>
          <a:lstStyle/>
          <a:p>
            <a:pPr algn="just"/>
            <a:r>
              <a:rPr lang="en-US" sz="2000" dirty="0" smtClean="0">
                <a:solidFill>
                  <a:srgbClr val="142062"/>
                </a:solidFill>
              </a:rPr>
              <a:t>Catch </a:t>
            </a:r>
            <a:r>
              <a:rPr lang="en-US" sz="2000" dirty="0">
                <a:solidFill>
                  <a:srgbClr val="142062"/>
                </a:solidFill>
              </a:rPr>
              <a:t>certificates prove that fish have been caught legally </a:t>
            </a:r>
            <a:r>
              <a:rPr lang="en-US" sz="2000" dirty="0" smtClean="0">
                <a:solidFill>
                  <a:srgbClr val="142062"/>
                </a:solidFill>
              </a:rPr>
              <a:t>under</a:t>
            </a:r>
          </a:p>
          <a:p>
            <a:pPr algn="just"/>
            <a:r>
              <a:rPr lang="en-US" sz="2000" dirty="0" smtClean="0">
                <a:solidFill>
                  <a:srgbClr val="142062"/>
                </a:solidFill>
              </a:rPr>
              <a:t>the Illegal</a:t>
            </a:r>
            <a:r>
              <a:rPr lang="en-US" sz="2000" dirty="0">
                <a:solidFill>
                  <a:srgbClr val="142062"/>
                </a:solidFill>
              </a:rPr>
              <a:t>, Unreported and Unregulated (IUU) regulation </a:t>
            </a:r>
            <a:r>
              <a:rPr lang="en-US" sz="2000" dirty="0" smtClean="0">
                <a:solidFill>
                  <a:srgbClr val="142062"/>
                </a:solidFill>
              </a:rPr>
              <a:t>(EC) No</a:t>
            </a:r>
          </a:p>
          <a:p>
            <a:pPr algn="just"/>
            <a:r>
              <a:rPr lang="en-US" sz="2000" dirty="0" smtClean="0">
                <a:solidFill>
                  <a:srgbClr val="142062"/>
                </a:solidFill>
              </a:rPr>
              <a:t>1005/2008</a:t>
            </a:r>
            <a:r>
              <a:rPr lang="en-US" sz="2000" dirty="0">
                <a:solidFill>
                  <a:srgbClr val="142062"/>
                </a:solidFill>
              </a:rPr>
              <a:t>. </a:t>
            </a:r>
          </a:p>
          <a:p>
            <a:pPr algn="just"/>
            <a:endParaRPr lang="en-US" sz="2000" dirty="0">
              <a:solidFill>
                <a:srgbClr val="142062"/>
              </a:solidFill>
            </a:endParaRPr>
          </a:p>
          <a:p>
            <a:pPr algn="just">
              <a:buFont typeface="Arial" panose="020B0604020202020204" pitchFamily="34" charset="0"/>
              <a:buChar char="•"/>
            </a:pPr>
            <a:r>
              <a:rPr lang="en-US" b="1" dirty="0">
                <a:solidFill>
                  <a:srgbClr val="142062"/>
                </a:solidFill>
              </a:rPr>
              <a:t>Who caught it, where and when </a:t>
            </a:r>
            <a:r>
              <a:rPr lang="en-US" b="1" dirty="0" smtClean="0">
                <a:solidFill>
                  <a:srgbClr val="142062"/>
                </a:solidFill>
              </a:rPr>
              <a:t>- (E-log/logbook submissions)</a:t>
            </a:r>
            <a:endParaRPr lang="en-US" b="1" dirty="0">
              <a:solidFill>
                <a:srgbClr val="142062"/>
              </a:solidFill>
            </a:endParaRPr>
          </a:p>
          <a:p>
            <a:pPr algn="just"/>
            <a:endParaRPr lang="en-US" b="1" dirty="0">
              <a:solidFill>
                <a:srgbClr val="142062"/>
              </a:solidFill>
            </a:endParaRPr>
          </a:p>
          <a:p>
            <a:pPr algn="just">
              <a:buFont typeface="Arial" panose="020B0604020202020204" pitchFamily="34" charset="0"/>
              <a:buChar char="•"/>
            </a:pPr>
            <a:r>
              <a:rPr lang="en-US" b="1" dirty="0">
                <a:solidFill>
                  <a:srgbClr val="142062"/>
                </a:solidFill>
              </a:rPr>
              <a:t>What species, what product </a:t>
            </a:r>
            <a:r>
              <a:rPr lang="en-US" b="1" dirty="0" smtClean="0">
                <a:solidFill>
                  <a:srgbClr val="142062"/>
                </a:solidFill>
              </a:rPr>
              <a:t>- (</a:t>
            </a:r>
            <a:r>
              <a:rPr lang="en-US" b="1" dirty="0">
                <a:solidFill>
                  <a:srgbClr val="142062"/>
                </a:solidFill>
              </a:rPr>
              <a:t>Commodity code)</a:t>
            </a:r>
          </a:p>
          <a:p>
            <a:pPr algn="just"/>
            <a:endParaRPr lang="en-US" b="1" dirty="0">
              <a:solidFill>
                <a:srgbClr val="142062"/>
              </a:solidFill>
            </a:endParaRPr>
          </a:p>
          <a:p>
            <a:pPr algn="just">
              <a:buFont typeface="Arial" panose="020B0604020202020204" pitchFamily="34" charset="0"/>
              <a:buChar char="•"/>
            </a:pPr>
            <a:r>
              <a:rPr lang="en-US" b="1" dirty="0">
                <a:solidFill>
                  <a:srgbClr val="142062"/>
                </a:solidFill>
              </a:rPr>
              <a:t>Weight of product </a:t>
            </a:r>
            <a:r>
              <a:rPr lang="en-US" b="1" dirty="0" smtClean="0">
                <a:solidFill>
                  <a:srgbClr val="142062"/>
                </a:solidFill>
              </a:rPr>
              <a:t> - (</a:t>
            </a:r>
            <a:r>
              <a:rPr lang="en-US" b="1" dirty="0">
                <a:solidFill>
                  <a:srgbClr val="142062"/>
                </a:solidFill>
              </a:rPr>
              <a:t>Landing Declaration, 1st Sales note)</a:t>
            </a:r>
          </a:p>
          <a:p>
            <a:pPr algn="just"/>
            <a:endParaRPr lang="en-US" b="1" dirty="0">
              <a:solidFill>
                <a:srgbClr val="142062"/>
              </a:solidFill>
            </a:endParaRPr>
          </a:p>
          <a:p>
            <a:pPr algn="just">
              <a:buFont typeface="Arial" panose="020B0604020202020204" pitchFamily="34" charset="0"/>
              <a:buChar char="•"/>
            </a:pPr>
            <a:r>
              <a:rPr lang="en-US" b="1" dirty="0">
                <a:solidFill>
                  <a:srgbClr val="142062"/>
                </a:solidFill>
              </a:rPr>
              <a:t>Validated by </a:t>
            </a:r>
            <a:r>
              <a:rPr lang="en-US" b="1" dirty="0" smtClean="0">
                <a:solidFill>
                  <a:srgbClr val="142062"/>
                </a:solidFill>
              </a:rPr>
              <a:t>Flag State </a:t>
            </a:r>
            <a:endParaRPr lang="en-US" b="1" dirty="0">
              <a:solidFill>
                <a:srgbClr val="142062"/>
              </a:solidFill>
            </a:endParaRPr>
          </a:p>
          <a:p>
            <a:pPr algn="just"/>
            <a:r>
              <a:rPr lang="en-US" b="1" dirty="0" smtClean="0">
                <a:solidFill>
                  <a:srgbClr val="142062"/>
                </a:solidFill>
              </a:rPr>
              <a:t> </a:t>
            </a:r>
          </a:p>
          <a:p>
            <a:pPr algn="just"/>
            <a:r>
              <a:rPr lang="en-US" dirty="0">
                <a:solidFill>
                  <a:srgbClr val="142062"/>
                </a:solidFill>
              </a:rPr>
              <a:t>	</a:t>
            </a:r>
          </a:p>
        </p:txBody>
      </p:sp>
    </p:spTree>
    <p:extLst>
      <p:ext uri="{BB962C8B-B14F-4D97-AF65-F5344CB8AC3E}">
        <p14:creationId xmlns:p14="http://schemas.microsoft.com/office/powerpoint/2010/main" val="3129053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381000"/>
            <a:ext cx="8208912" cy="1031776"/>
          </a:xfrm>
        </p:spPr>
        <p:txBody>
          <a:bodyPr/>
          <a:lstStyle/>
          <a:p>
            <a:pPr algn="ctr"/>
            <a:r>
              <a:rPr lang="en-US" dirty="0"/>
              <a:t/>
            </a:r>
            <a:br>
              <a:rPr lang="en-US" dirty="0"/>
            </a:br>
            <a:r>
              <a:rPr lang="en-US" dirty="0"/>
              <a:t>Data an exporter </a:t>
            </a:r>
            <a:r>
              <a:rPr lang="en-US" dirty="0" smtClean="0"/>
              <a:t>must have in order to obtain a Validated Catch Certificate</a:t>
            </a:r>
            <a:endParaRPr lang="en-US" dirty="0"/>
          </a:p>
        </p:txBody>
      </p:sp>
      <p:sp>
        <p:nvSpPr>
          <p:cNvPr id="2" name="Content Placeholder 1"/>
          <p:cNvSpPr>
            <a:spLocks noGrp="1"/>
          </p:cNvSpPr>
          <p:nvPr>
            <p:ph idx="1"/>
          </p:nvPr>
        </p:nvSpPr>
        <p:spPr>
          <a:xfrm>
            <a:off x="1475656" y="1412776"/>
            <a:ext cx="6984776" cy="3845024"/>
          </a:xfrm>
        </p:spPr>
        <p:txBody>
          <a:bodyPr/>
          <a:lstStyle/>
          <a:p>
            <a:endParaRPr lang="en-GB" dirty="0" smtClean="0"/>
          </a:p>
          <a:p>
            <a:pPr>
              <a:lnSpc>
                <a:spcPct val="150000"/>
              </a:lnSpc>
              <a:buFont typeface="+mj-lt"/>
              <a:buAutoNum type="arabicPeriod"/>
            </a:pPr>
            <a:r>
              <a:rPr lang="en-GB" dirty="0" smtClean="0"/>
              <a:t>Vessel Name (registered in RSS)</a:t>
            </a:r>
          </a:p>
          <a:p>
            <a:pPr>
              <a:lnSpc>
                <a:spcPct val="150000"/>
              </a:lnSpc>
              <a:buFont typeface="+mj-lt"/>
              <a:buAutoNum type="arabicPeriod"/>
            </a:pPr>
            <a:r>
              <a:rPr lang="en-GB" dirty="0" smtClean="0"/>
              <a:t>Species Name(s) , State &amp; Presentation </a:t>
            </a:r>
          </a:p>
          <a:p>
            <a:pPr>
              <a:lnSpc>
                <a:spcPct val="150000"/>
              </a:lnSpc>
              <a:buFont typeface="+mj-lt"/>
              <a:buAutoNum type="arabicPeriod"/>
            </a:pPr>
            <a:r>
              <a:rPr lang="en-GB" dirty="0" smtClean="0"/>
              <a:t>Landing Date(s) of Catch</a:t>
            </a:r>
          </a:p>
          <a:p>
            <a:pPr>
              <a:lnSpc>
                <a:spcPct val="150000"/>
              </a:lnSpc>
              <a:buFont typeface="+mj-lt"/>
              <a:buAutoNum type="arabicPeriod"/>
            </a:pPr>
            <a:r>
              <a:rPr lang="en-GB" dirty="0" smtClean="0"/>
              <a:t>Catch Area(s) </a:t>
            </a:r>
          </a:p>
          <a:p>
            <a:pPr>
              <a:lnSpc>
                <a:spcPct val="150000"/>
              </a:lnSpc>
              <a:buFont typeface="+mj-lt"/>
              <a:buAutoNum type="arabicPeriod"/>
            </a:pPr>
            <a:r>
              <a:rPr lang="en-GB" dirty="0" smtClean="0"/>
              <a:t>Actual Weight of Consignment (Export Portion)</a:t>
            </a:r>
          </a:p>
          <a:p>
            <a:pPr>
              <a:lnSpc>
                <a:spcPct val="150000"/>
              </a:lnSpc>
              <a:buFont typeface="+mj-lt"/>
              <a:buAutoNum type="arabicPeriod"/>
            </a:pPr>
            <a:r>
              <a:rPr lang="en-GB" dirty="0" smtClean="0"/>
              <a:t>Where is it Exporting from</a:t>
            </a:r>
          </a:p>
          <a:p>
            <a:pPr>
              <a:lnSpc>
                <a:spcPct val="150000"/>
              </a:lnSpc>
              <a:buFont typeface="+mj-lt"/>
              <a:buAutoNum type="arabicPeriod"/>
            </a:pPr>
            <a:r>
              <a:rPr lang="en-GB" dirty="0" smtClean="0"/>
              <a:t>Method of Transport – container, road or air</a:t>
            </a:r>
          </a:p>
          <a:p>
            <a:pPr>
              <a:lnSpc>
                <a:spcPct val="150000"/>
              </a:lnSpc>
            </a:pPr>
            <a:endParaRPr lang="en-GB" dirty="0"/>
          </a:p>
        </p:txBody>
      </p:sp>
    </p:spTree>
    <p:extLst>
      <p:ext uri="{BB962C8B-B14F-4D97-AF65-F5344CB8AC3E}">
        <p14:creationId xmlns:p14="http://schemas.microsoft.com/office/powerpoint/2010/main" val="1233955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a:t>Contact Details</a:t>
            </a:r>
            <a:endParaRPr lang="en-GB"/>
          </a:p>
        </p:txBody>
      </p:sp>
      <p:sp>
        <p:nvSpPr>
          <p:cNvPr id="4" name="Content Placeholder 3"/>
          <p:cNvSpPr>
            <a:spLocks noGrp="1"/>
          </p:cNvSpPr>
          <p:nvPr>
            <p:ph idx="1"/>
          </p:nvPr>
        </p:nvSpPr>
        <p:spPr/>
        <p:txBody>
          <a:bodyPr/>
          <a:lstStyle/>
          <a:p>
            <a:pPr lvl="1"/>
            <a:r>
              <a:rPr lang="en-US" dirty="0"/>
              <a:t>Mark O’Neill, FSA, NI Imports Lead - </a:t>
            </a:r>
            <a:r>
              <a:rPr lang="en-US" dirty="0">
                <a:hlinkClick r:id="rId2"/>
              </a:rPr>
              <a:t>mark.oneill@food.gov.uk</a:t>
            </a:r>
            <a:endParaRPr lang="en-US" dirty="0"/>
          </a:p>
          <a:p>
            <a:pPr lvl="1"/>
            <a:r>
              <a:rPr lang="en-US" dirty="0"/>
              <a:t>Keith Minnis, FSA, EU Transition Team – </a:t>
            </a:r>
            <a:r>
              <a:rPr lang="en-US" dirty="0">
                <a:hlinkClick r:id="rId3"/>
              </a:rPr>
              <a:t>keith.minnis@food.gov.uk</a:t>
            </a:r>
            <a:endParaRPr lang="en-US" dirty="0"/>
          </a:p>
          <a:p>
            <a:pPr marL="0" lvl="1" indent="0">
              <a:buNone/>
            </a:pPr>
            <a:r>
              <a:rPr lang="en-US" dirty="0"/>
              <a:t> </a:t>
            </a:r>
          </a:p>
          <a:p>
            <a:pPr lvl="1"/>
            <a:endParaRPr lang="en-US" dirty="0"/>
          </a:p>
          <a:p>
            <a:endParaRPr lang="en-US" dirty="0"/>
          </a:p>
          <a:p>
            <a:endParaRPr lang="en-GB" dirty="0"/>
          </a:p>
        </p:txBody>
      </p:sp>
    </p:spTree>
    <p:extLst>
      <p:ext uri="{BB962C8B-B14F-4D97-AF65-F5344CB8AC3E}">
        <p14:creationId xmlns:p14="http://schemas.microsoft.com/office/powerpoint/2010/main" val="24191778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l="1155" t="10102" r="2955" b="17449"/>
          <a:stretch/>
        </p:blipFill>
        <p:spPr>
          <a:xfrm>
            <a:off x="107504" y="404664"/>
            <a:ext cx="8928993" cy="4968552"/>
          </a:xfrm>
          <a:prstGeom prst="rect">
            <a:avLst/>
          </a:prstGeom>
        </p:spPr>
      </p:pic>
    </p:spTree>
    <p:extLst>
      <p:ext uri="{BB962C8B-B14F-4D97-AF65-F5344CB8AC3E}">
        <p14:creationId xmlns:p14="http://schemas.microsoft.com/office/powerpoint/2010/main" val="942442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Question and Answer</a:t>
            </a:r>
            <a:endParaRPr lang="en-GB" dirty="0"/>
          </a:p>
        </p:txBody>
      </p:sp>
    </p:spTree>
    <p:extLst>
      <p:ext uri="{BB962C8B-B14F-4D97-AF65-F5344CB8AC3E}">
        <p14:creationId xmlns:p14="http://schemas.microsoft.com/office/powerpoint/2010/main" val="5996859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484784"/>
            <a:ext cx="6858000" cy="2808311"/>
          </a:xfrm>
        </p:spPr>
        <p:txBody>
          <a:bodyPr/>
          <a:lstStyle/>
          <a:p>
            <a:r>
              <a:rPr lang="en-GB" sz="3600" dirty="0" smtClean="0">
                <a:solidFill>
                  <a:srgbClr val="00B050"/>
                </a:solidFill>
              </a:rPr>
              <a:t/>
            </a:r>
            <a:br>
              <a:rPr lang="en-GB" sz="3600" dirty="0" smtClean="0">
                <a:solidFill>
                  <a:srgbClr val="00B050"/>
                </a:solidFill>
              </a:rPr>
            </a:br>
            <a:r>
              <a:rPr lang="en-GB" sz="3600" dirty="0" smtClean="0">
                <a:solidFill>
                  <a:srgbClr val="00B050"/>
                </a:solidFill>
              </a:rPr>
              <a:t>Closing Remarks</a:t>
            </a:r>
            <a:r>
              <a:rPr lang="en-GB" sz="3600" dirty="0" smtClean="0"/>
              <a:t/>
            </a:r>
            <a:br>
              <a:rPr lang="en-GB" sz="3600" dirty="0" smtClean="0"/>
            </a:br>
            <a:r>
              <a:rPr lang="en-GB" dirty="0" smtClean="0"/>
              <a:t/>
            </a:r>
            <a:br>
              <a:rPr lang="en-GB" dirty="0" smtClean="0"/>
            </a:br>
            <a:endParaRPr lang="en-GB" dirty="0"/>
          </a:p>
        </p:txBody>
      </p:sp>
    </p:spTree>
    <p:extLst>
      <p:ext uri="{BB962C8B-B14F-4D97-AF65-F5344CB8AC3E}">
        <p14:creationId xmlns:p14="http://schemas.microsoft.com/office/powerpoint/2010/main" val="3991036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E83CBD9-CB75-F44D-A269-37573238D8F7}"/>
              </a:ext>
            </a:extLst>
          </p:cNvPr>
          <p:cNvSpPr>
            <a:spLocks noGrp="1"/>
          </p:cNvSpPr>
          <p:nvPr>
            <p:ph type="ctrTitle"/>
          </p:nvPr>
        </p:nvSpPr>
        <p:spPr>
          <a:xfrm>
            <a:off x="1228508" y="668595"/>
            <a:ext cx="7502537" cy="2418734"/>
          </a:xfrm>
        </p:spPr>
        <p:txBody>
          <a:bodyPr/>
          <a:lstStyle/>
          <a:p>
            <a:r>
              <a:rPr lang="en-GB" dirty="0"/>
              <a:t>Movement of Fish and Fishery products into Northern Ireland from outside the EU</a:t>
            </a:r>
            <a:endParaRPr lang="en-US" dirty="0"/>
          </a:p>
        </p:txBody>
      </p:sp>
      <p:sp>
        <p:nvSpPr>
          <p:cNvPr id="5" name="Subtitle 4">
            <a:extLst>
              <a:ext uri="{FF2B5EF4-FFF2-40B4-BE49-F238E27FC236}">
                <a16:creationId xmlns="" xmlns:a16="http://schemas.microsoft.com/office/drawing/2014/main" id="{707B02E1-5A06-1342-962F-C525EACDA0FC}"/>
              </a:ext>
            </a:extLst>
          </p:cNvPr>
          <p:cNvSpPr>
            <a:spLocks noGrp="1"/>
          </p:cNvSpPr>
          <p:nvPr>
            <p:ph type="subTitle" idx="1"/>
          </p:nvPr>
        </p:nvSpPr>
        <p:spPr>
          <a:xfrm>
            <a:off x="1228507" y="4041058"/>
            <a:ext cx="6037531" cy="727587"/>
          </a:xfrm>
        </p:spPr>
        <p:txBody>
          <a:bodyPr>
            <a:normAutofit/>
          </a:bodyPr>
          <a:lstStyle/>
          <a:p>
            <a:r>
              <a:rPr lang="en-US" dirty="0" smtClean="0"/>
              <a:t>Timothy McKillen, Senior Port Health Officer.</a:t>
            </a:r>
            <a:endParaRPr lang="en-US" dirty="0"/>
          </a:p>
        </p:txBody>
      </p:sp>
    </p:spTree>
    <p:extLst>
      <p:ext uri="{BB962C8B-B14F-4D97-AF65-F5344CB8AC3E}">
        <p14:creationId xmlns:p14="http://schemas.microsoft.com/office/powerpoint/2010/main" val="1806715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A3C30E3-52FE-A14B-B155-382105C64FB8}"/>
              </a:ext>
            </a:extLst>
          </p:cNvPr>
          <p:cNvSpPr>
            <a:spLocks noGrp="1"/>
          </p:cNvSpPr>
          <p:nvPr>
            <p:ph type="title"/>
          </p:nvPr>
        </p:nvSpPr>
        <p:spPr/>
        <p:txBody>
          <a:bodyPr/>
          <a:lstStyle/>
          <a:p>
            <a:r>
              <a:rPr lang="en-US" dirty="0"/>
              <a:t>Point of Entry (POE)</a:t>
            </a:r>
          </a:p>
        </p:txBody>
      </p:sp>
      <p:sp>
        <p:nvSpPr>
          <p:cNvPr id="8" name="Content Placeholder 7">
            <a:extLst>
              <a:ext uri="{FF2B5EF4-FFF2-40B4-BE49-F238E27FC236}">
                <a16:creationId xmlns="" xmlns:a16="http://schemas.microsoft.com/office/drawing/2014/main" id="{3D6E2A7F-DBED-5F48-ADB1-7788D76D3740}"/>
              </a:ext>
            </a:extLst>
          </p:cNvPr>
          <p:cNvSpPr>
            <a:spLocks noGrp="1"/>
          </p:cNvSpPr>
          <p:nvPr>
            <p:ph idx="1"/>
          </p:nvPr>
        </p:nvSpPr>
        <p:spPr/>
        <p:txBody>
          <a:bodyPr>
            <a:normAutofit/>
          </a:bodyPr>
          <a:lstStyle/>
          <a:p>
            <a:r>
              <a:rPr lang="en-GB" sz="2400" dirty="0"/>
              <a:t>Points of Entry are designated and approved by the EU for carrying out checks on </a:t>
            </a:r>
            <a:r>
              <a:rPr lang="en-GB" sz="2400" dirty="0" err="1"/>
              <a:t>agri</a:t>
            </a:r>
            <a:r>
              <a:rPr lang="en-GB" sz="2400" dirty="0"/>
              <a:t>-food goods</a:t>
            </a:r>
          </a:p>
          <a:p>
            <a:r>
              <a:rPr lang="en-GB" sz="2400" dirty="0"/>
              <a:t>Fish and Fishery products must entry NI via a designated </a:t>
            </a:r>
            <a:r>
              <a:rPr lang="en-GB" sz="2400" dirty="0" smtClean="0"/>
              <a:t>Point </a:t>
            </a:r>
            <a:r>
              <a:rPr lang="en-GB" sz="2400" dirty="0"/>
              <a:t>of Entry.</a:t>
            </a:r>
          </a:p>
          <a:p>
            <a:r>
              <a:rPr lang="en-GB" sz="2400" dirty="0"/>
              <a:t>The EU have designated the following as Points of Entry in NI:</a:t>
            </a:r>
          </a:p>
          <a:p>
            <a:r>
              <a:rPr lang="en-GB" sz="2800" dirty="0"/>
              <a:t>Belfast Port </a:t>
            </a:r>
            <a:r>
              <a:rPr lang="en-GB" sz="2800" dirty="0">
                <a:solidFill>
                  <a:srgbClr val="FF0000"/>
                </a:solidFill>
              </a:rPr>
              <a:t>(XIBEL1-BCC)</a:t>
            </a:r>
          </a:p>
          <a:p>
            <a:r>
              <a:rPr lang="en-GB" sz="2800" dirty="0"/>
              <a:t>Larne Port </a:t>
            </a:r>
            <a:r>
              <a:rPr lang="en-GB" sz="2800" dirty="0">
                <a:solidFill>
                  <a:srgbClr val="FF0000"/>
                </a:solidFill>
              </a:rPr>
              <a:t>(XILAR1-MEA)</a:t>
            </a:r>
          </a:p>
          <a:p>
            <a:r>
              <a:rPr lang="en-GB" sz="2800" dirty="0" err="1"/>
              <a:t>Warrenpoint</a:t>
            </a:r>
            <a:r>
              <a:rPr lang="en-GB" sz="2800" dirty="0"/>
              <a:t> Harbour </a:t>
            </a:r>
            <a:r>
              <a:rPr lang="en-GB" sz="2800" dirty="0">
                <a:solidFill>
                  <a:srgbClr val="FF0000"/>
                </a:solidFill>
              </a:rPr>
              <a:t>(XIWPT1-NMD)</a:t>
            </a:r>
          </a:p>
          <a:p>
            <a:endParaRPr lang="en-US" dirty="0"/>
          </a:p>
        </p:txBody>
      </p:sp>
    </p:spTree>
    <p:extLst>
      <p:ext uri="{BB962C8B-B14F-4D97-AF65-F5344CB8AC3E}">
        <p14:creationId xmlns:p14="http://schemas.microsoft.com/office/powerpoint/2010/main" val="36039988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SA-Consumer">
  <a:themeElements>
    <a:clrScheme name="FSA">
      <a:dk1>
        <a:sysClr val="windowText" lastClr="000000"/>
      </a:dk1>
      <a:lt1>
        <a:sysClr val="window" lastClr="FFFFFF"/>
      </a:lt1>
      <a:dk2>
        <a:srgbClr val="0080B1"/>
      </a:dk2>
      <a:lt2>
        <a:srgbClr val="F3F7FB"/>
      </a:lt2>
      <a:accent1>
        <a:srgbClr val="F15D22"/>
      </a:accent1>
      <a:accent2>
        <a:srgbClr val="FF1C3B"/>
      </a:accent2>
      <a:accent3>
        <a:srgbClr val="0080B1"/>
      </a:accent3>
      <a:accent4>
        <a:srgbClr val="FDB913"/>
      </a:accent4>
      <a:accent5>
        <a:srgbClr val="9E218A"/>
      </a:accent5>
      <a:accent6>
        <a:srgbClr val="00B2A9"/>
      </a:accent6>
      <a:hlink>
        <a:srgbClr val="4F81BD"/>
      </a:hlink>
      <a:folHlink>
        <a:srgbClr val="F15D2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FSA-Consumer">
  <a:themeElements>
    <a:clrScheme name="FSA">
      <a:dk1>
        <a:sysClr val="windowText" lastClr="000000"/>
      </a:dk1>
      <a:lt1>
        <a:sysClr val="window" lastClr="FFFFFF"/>
      </a:lt1>
      <a:dk2>
        <a:srgbClr val="0080B1"/>
      </a:dk2>
      <a:lt2>
        <a:srgbClr val="F3F7FB"/>
      </a:lt2>
      <a:accent1>
        <a:srgbClr val="F15D22"/>
      </a:accent1>
      <a:accent2>
        <a:srgbClr val="FF1C3B"/>
      </a:accent2>
      <a:accent3>
        <a:srgbClr val="0080B1"/>
      </a:accent3>
      <a:accent4>
        <a:srgbClr val="FDB913"/>
      </a:accent4>
      <a:accent5>
        <a:srgbClr val="9E218A"/>
      </a:accent5>
      <a:accent6>
        <a:srgbClr val="00B2A9"/>
      </a:accent6>
      <a:hlink>
        <a:srgbClr val="4F81BD"/>
      </a:hlink>
      <a:folHlink>
        <a:srgbClr val="F15D2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FSA-Consumer">
  <a:themeElements>
    <a:clrScheme name="FSA">
      <a:dk1>
        <a:sysClr val="windowText" lastClr="000000"/>
      </a:dk1>
      <a:lt1>
        <a:sysClr val="window" lastClr="FFFFFF"/>
      </a:lt1>
      <a:dk2>
        <a:srgbClr val="0080B1"/>
      </a:dk2>
      <a:lt2>
        <a:srgbClr val="F3F7FB"/>
      </a:lt2>
      <a:accent1>
        <a:srgbClr val="F15D22"/>
      </a:accent1>
      <a:accent2>
        <a:srgbClr val="FF1C3B"/>
      </a:accent2>
      <a:accent3>
        <a:srgbClr val="0080B1"/>
      </a:accent3>
      <a:accent4>
        <a:srgbClr val="FDB913"/>
      </a:accent4>
      <a:accent5>
        <a:srgbClr val="9E218A"/>
      </a:accent5>
      <a:accent6>
        <a:srgbClr val="00B2A9"/>
      </a:accent6>
      <a:hlink>
        <a:srgbClr val="4F81BD"/>
      </a:hlink>
      <a:folHlink>
        <a:srgbClr val="F15D2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FSA-Consumer">
  <a:themeElements>
    <a:clrScheme name="FSA">
      <a:dk1>
        <a:sysClr val="windowText" lastClr="000000"/>
      </a:dk1>
      <a:lt1>
        <a:sysClr val="window" lastClr="FFFFFF"/>
      </a:lt1>
      <a:dk2>
        <a:srgbClr val="0080B1"/>
      </a:dk2>
      <a:lt2>
        <a:srgbClr val="F3F7FB"/>
      </a:lt2>
      <a:accent1>
        <a:srgbClr val="F15D22"/>
      </a:accent1>
      <a:accent2>
        <a:srgbClr val="FF1C3B"/>
      </a:accent2>
      <a:accent3>
        <a:srgbClr val="0080B1"/>
      </a:accent3>
      <a:accent4>
        <a:srgbClr val="FDB913"/>
      </a:accent4>
      <a:accent5>
        <a:srgbClr val="9E218A"/>
      </a:accent5>
      <a:accent6>
        <a:srgbClr val="00B2A9"/>
      </a:accent6>
      <a:hlink>
        <a:srgbClr val="4F81BD"/>
      </a:hlink>
      <a:folHlink>
        <a:srgbClr val="F15D2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1645</TotalTime>
  <Words>3274</Words>
  <Application>Microsoft Office PowerPoint</Application>
  <PresentationFormat>On-screen Show (4:3)</PresentationFormat>
  <Paragraphs>418</Paragraphs>
  <Slides>72</Slides>
  <Notes>31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72</vt:i4>
      </vt:variant>
    </vt:vector>
  </HeadingPairs>
  <TitlesOfParts>
    <vt:vector size="87" baseType="lpstr">
      <vt:lpstr>ＭＳ Ｐゴシック</vt:lpstr>
      <vt:lpstr>Arial</vt:lpstr>
      <vt:lpstr>Calibri</vt:lpstr>
      <vt:lpstr>Calibri Light</vt:lpstr>
      <vt:lpstr>Courier New</vt:lpstr>
      <vt:lpstr>Tahoma</vt:lpstr>
      <vt:lpstr>Times</vt:lpstr>
      <vt:lpstr>Wingdings</vt:lpstr>
      <vt:lpstr>Blank Presentation</vt:lpstr>
      <vt:lpstr>FSA-Consumer</vt:lpstr>
      <vt:lpstr>1_FSA-Consumer</vt:lpstr>
      <vt:lpstr>2_FSA-Consumer</vt:lpstr>
      <vt:lpstr>3_FSA-Consumer</vt:lpstr>
      <vt:lpstr>Office Theme</vt:lpstr>
      <vt:lpstr>2_Office Theme</vt:lpstr>
      <vt:lpstr>PowerPoint Presentation</vt:lpstr>
      <vt:lpstr>How this event will work </vt:lpstr>
      <vt:lpstr>   Food Standards Agency, Port Health Authorities and DAERA Fisheries Transition Team    Importing and Exporting Fishery Products under the NI Protocol</vt:lpstr>
      <vt:lpstr>Moving Fishery Products (POAO) from GB to NI – Roles and Responsibilities</vt:lpstr>
      <vt:lpstr>MORE INFORMATION ON FISH IMPORT REQUIREMENTS</vt:lpstr>
      <vt:lpstr>Further information </vt:lpstr>
      <vt:lpstr>Contact Details</vt:lpstr>
      <vt:lpstr>Movement of Fish and Fishery products into Northern Ireland from outside the EU</vt:lpstr>
      <vt:lpstr>Point of Entry (POE)</vt:lpstr>
      <vt:lpstr>Point of Entry Facilities</vt:lpstr>
      <vt:lpstr>Point of Entry </vt:lpstr>
      <vt:lpstr>You will need</vt:lpstr>
      <vt:lpstr>You will need to have:</vt:lpstr>
      <vt:lpstr>For those of you who have not yet imported fish or fishery products. What steps can you take to prepare now?</vt:lpstr>
      <vt:lpstr>Register on TRACES NT</vt:lpstr>
      <vt:lpstr>Register on TRACES NT</vt:lpstr>
      <vt:lpstr>TRACES NT definitions</vt:lpstr>
      <vt:lpstr>TRACES NT definitions</vt:lpstr>
      <vt:lpstr>Pre-notification process</vt:lpstr>
      <vt:lpstr>Three part process carried out at Point of entry</vt:lpstr>
      <vt:lpstr>Identity Check</vt:lpstr>
      <vt:lpstr>Physical Check</vt:lpstr>
      <vt:lpstr>Physical Check</vt:lpstr>
      <vt:lpstr>CHED’s key issues when completing EU 2019/1715</vt:lpstr>
      <vt:lpstr>CHED’s key issues when completing EU 2019/1715</vt:lpstr>
      <vt:lpstr>CHED’s key issues when completing EU 2019/1715</vt:lpstr>
      <vt:lpstr>CHED’s key issues when completing EU 2019/1715</vt:lpstr>
      <vt:lpstr>CHED’s key issues when completing EU 2019/1715</vt:lpstr>
      <vt:lpstr>CHED’s key issues when completing EU 2019/1715</vt:lpstr>
      <vt:lpstr>CHED’s key issues when completing EU 2019/1715</vt:lpstr>
      <vt:lpstr>COVID-19 Easements</vt:lpstr>
      <vt:lpstr>DAERA Roles and Responsibilities Exports </vt:lpstr>
      <vt:lpstr>PowerPoint Presentation</vt:lpstr>
      <vt:lpstr>PowerPoint Presentation</vt:lpstr>
      <vt:lpstr>PowerPoint Presentation</vt:lpstr>
      <vt:lpstr>PowerPoint Presentation</vt:lpstr>
      <vt:lpstr>Who will provide a Support Health Attestation?</vt:lpstr>
      <vt:lpstr>PowerPoint Presentation</vt:lpstr>
      <vt:lpstr>Risk Levels and Minimum Inspection Frequency</vt:lpstr>
      <vt:lpstr>PowerPoint Presentation</vt:lpstr>
      <vt:lpstr>PowerPoint Presentation</vt:lpstr>
      <vt:lpstr>Fishery products from Direct Landings</vt:lpstr>
      <vt:lpstr>PowerPoint Presentation</vt:lpstr>
      <vt:lpstr>PowerPoint Presentation</vt:lpstr>
      <vt:lpstr>PowerPoint Presentation</vt:lpstr>
      <vt:lpstr>PowerPoint Presentation</vt:lpstr>
      <vt:lpstr>Head to the DAERA Website Homepage www.daera-ni.gov.uk </vt:lpstr>
      <vt:lpstr>PowerPoint Presentation</vt:lpstr>
      <vt:lpstr>PowerPoint Presentation</vt:lpstr>
      <vt:lpstr>PowerPoint Presentation</vt:lpstr>
      <vt:lpstr>PowerPoint Presentation</vt:lpstr>
      <vt:lpstr>PowerPoint Presentation</vt:lpstr>
      <vt:lpstr>PowerPoint Presentation</vt:lpstr>
      <vt:lpstr>Select required Attestation type</vt:lpstr>
      <vt:lpstr>Click ‘Next’ to view Step 1 of 3</vt:lpstr>
      <vt:lpstr>Enter details as appropriate</vt:lpstr>
      <vt:lpstr>SHA Destinations: </vt:lpstr>
      <vt:lpstr>Select your Certifying Officer</vt:lpstr>
      <vt:lpstr>Enter remaining details and click ‘Next’</vt:lpstr>
      <vt:lpstr>Step 2 – Click ‘Add’ to upload SHA pdf and Supporting Documentation</vt:lpstr>
      <vt:lpstr>Select your file and click ‘Open’</vt:lpstr>
      <vt:lpstr>Once documents are uploaded, click ‘Next’</vt:lpstr>
      <vt:lpstr>Step 3 - Declarations</vt:lpstr>
      <vt:lpstr>On screen confirmation – unique reference number:</vt:lpstr>
      <vt:lpstr>PowerPoint Presentation</vt:lpstr>
      <vt:lpstr>PowerPoint Presentation</vt:lpstr>
      <vt:lpstr>  DAERA Role  </vt:lpstr>
      <vt:lpstr>What is a Catch Certificate? </vt:lpstr>
      <vt:lpstr> Data an exporter must have in order to obtain a Validated Catch Certificate</vt:lpstr>
      <vt:lpstr>PowerPoint Presentation</vt:lpstr>
      <vt:lpstr>Question and Answer</vt:lpstr>
      <vt:lpstr> Closing Remarks  </vt:lpstr>
    </vt:vector>
  </TitlesOfParts>
  <Company>뿿졀뿿잠כაȰ窌ݱ</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Lorraine Arbuthnot</dc:creator>
  <cp:lastModifiedBy>McNeill, Mary</cp:lastModifiedBy>
  <cp:revision>145</cp:revision>
  <cp:lastPrinted>2016-05-04T08:29:05Z</cp:lastPrinted>
  <dcterms:created xsi:type="dcterms:W3CDTF">2016-05-04T08:27:39Z</dcterms:created>
  <dcterms:modified xsi:type="dcterms:W3CDTF">2021-01-14T14:57:38Z</dcterms:modified>
</cp:coreProperties>
</file>