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2"/>
  </p:notesMasterIdLst>
  <p:sldIdLst>
    <p:sldId id="256" r:id="rId2"/>
    <p:sldId id="257" r:id="rId3"/>
    <p:sldId id="258" r:id="rId4"/>
    <p:sldId id="259" r:id="rId5"/>
    <p:sldId id="260" r:id="rId6"/>
    <p:sldId id="261" r:id="rId7"/>
    <p:sldId id="262" r:id="rId8"/>
    <p:sldId id="263" r:id="rId9"/>
    <p:sldId id="265" r:id="rId10"/>
    <p:sldId id="266" r:id="rId1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144">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42062"/>
    <a:srgbClr val="089A54"/>
    <a:srgbClr val="028F36"/>
    <a:srgbClr val="4A8618"/>
    <a:srgbClr val="091B59"/>
    <a:srgbClr val="4B8517"/>
    <a:srgbClr val="0000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8"/>
    <p:restoredTop sz="85397" autoAdjust="0"/>
  </p:normalViewPr>
  <p:slideViewPr>
    <p:cSldViewPr showGuides="1">
      <p:cViewPr varScale="1">
        <p:scale>
          <a:sx n="113" d="100"/>
          <a:sy n="113" d="100"/>
        </p:scale>
        <p:origin x="1590" y="108"/>
      </p:cViewPr>
      <p:guideLst>
        <p:guide orient="horz" pos="144"/>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8A2D3D9-B938-AB43-AF9A-78E54573AE1A}" type="slidenum">
              <a:rPr lang="en-US"/>
              <a:pPr>
                <a:defRPr/>
              </a:pPr>
              <a:t>‹#›</a:t>
            </a:fld>
            <a:endParaRPr lang="en-US"/>
          </a:p>
        </p:txBody>
      </p:sp>
    </p:spTree>
    <p:extLst>
      <p:ext uri="{BB962C8B-B14F-4D97-AF65-F5344CB8AC3E}">
        <p14:creationId xmlns:p14="http://schemas.microsoft.com/office/powerpoint/2010/main" val="6546740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lnSpc>
                <a:spcPct val="90000"/>
              </a:lnSpc>
            </a:pPr>
            <a:r>
              <a:rPr lang="en-US" sz="1200" i="1" strike="noStrike" dirty="0" smtClean="0">
                <a:solidFill>
                  <a:srgbClr val="FF0000"/>
                </a:solidFill>
              </a:rPr>
              <a:t>Mention</a:t>
            </a:r>
            <a:r>
              <a:rPr lang="en-US" sz="1200" i="1" strike="noStrike" baseline="0" dirty="0" smtClean="0">
                <a:solidFill>
                  <a:srgbClr val="FF0000"/>
                </a:solidFill>
              </a:rPr>
              <a:t> </a:t>
            </a:r>
            <a:r>
              <a:rPr lang="en-US" sz="1200" b="1" i="1" strike="noStrike" baseline="0" dirty="0" smtClean="0">
                <a:solidFill>
                  <a:srgbClr val="FF0000"/>
                </a:solidFill>
              </a:rPr>
              <a:t>Landbridge</a:t>
            </a:r>
            <a:r>
              <a:rPr lang="en-US" sz="1200" i="1" strike="noStrike" baseline="0" dirty="0" smtClean="0">
                <a:solidFill>
                  <a:srgbClr val="FF0000"/>
                </a:solidFill>
              </a:rPr>
              <a:t>: still part of negotiations</a:t>
            </a:r>
            <a:endParaRPr lang="en-US" sz="1200" i="1" strike="noStrike" dirty="0" smtClean="0">
              <a:solidFill>
                <a:srgbClr val="FF0000"/>
              </a:solidFill>
            </a:endParaRPr>
          </a:p>
          <a:p>
            <a:pPr marL="0" indent="0" eaLnBrk="1" hangingPunct="1">
              <a:lnSpc>
                <a:spcPct val="90000"/>
              </a:lnSpc>
            </a:pPr>
            <a:endParaRPr lang="en-US" sz="1200" i="1" strike="sngStrike" dirty="0" smtClean="0">
              <a:solidFill>
                <a:srgbClr val="FF0000"/>
              </a:solidFill>
            </a:endParaRPr>
          </a:p>
          <a:p>
            <a:pPr marL="0" indent="0" eaLnBrk="1" hangingPunct="1">
              <a:lnSpc>
                <a:spcPct val="90000"/>
              </a:lnSpc>
            </a:pPr>
            <a:r>
              <a:rPr lang="en-US" sz="1200" b="1" i="0" strike="noStrike" dirty="0" smtClean="0">
                <a:solidFill>
                  <a:srgbClr val="FF0000"/>
                </a:solidFill>
              </a:rPr>
              <a:t>NI will continue to have access to EU's online TRACES system (for imports and exports) as an EU entity, therefore for Day 1, you should ensure you are registered to use TRACES NT. </a:t>
            </a:r>
          </a:p>
          <a:p>
            <a:pPr marL="0" indent="0" eaLnBrk="1" hangingPunct="1">
              <a:lnSpc>
                <a:spcPct val="90000"/>
              </a:lnSpc>
            </a:pPr>
            <a:endParaRPr lang="en-US" sz="1200" i="1" strike="sngStrike"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48A2D3D9-B938-AB43-AF9A-78E54573AE1A}" type="slidenum">
              <a:rPr lang="en-US" smtClean="0"/>
              <a:pPr>
                <a:defRPr/>
              </a:pPr>
              <a:t>2</a:t>
            </a:fld>
            <a:endParaRPr lang="en-US"/>
          </a:p>
        </p:txBody>
      </p:sp>
    </p:spTree>
    <p:extLst>
      <p:ext uri="{BB962C8B-B14F-4D97-AF65-F5344CB8AC3E}">
        <p14:creationId xmlns:p14="http://schemas.microsoft.com/office/powerpoint/2010/main" val="716458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lnSpc>
                <a:spcPct val="90000"/>
              </a:lnSpc>
            </a:pPr>
            <a:r>
              <a:rPr lang="en-US" dirty="0" smtClean="0"/>
              <a:t>Will also need an EORI number</a:t>
            </a:r>
          </a:p>
          <a:p>
            <a:pPr marL="0" indent="0" eaLnBrk="1" hangingPunct="1">
              <a:lnSpc>
                <a:spcPct val="90000"/>
              </a:lnSpc>
            </a:pPr>
            <a:endParaRPr lang="en-US" dirty="0" smtClean="0"/>
          </a:p>
          <a:p>
            <a:pPr marL="0" indent="0" eaLnBrk="1" hangingPunct="1">
              <a:lnSpc>
                <a:spcPct val="90000"/>
              </a:lnSpc>
            </a:pPr>
            <a:endParaRPr lang="en-US" dirty="0" smtClean="0"/>
          </a:p>
          <a:p>
            <a:pPr marL="0" indent="0" eaLnBrk="1" hangingPunct="1">
              <a:lnSpc>
                <a:spcPct val="90000"/>
              </a:lnSpc>
            </a:pPr>
            <a:r>
              <a:rPr lang="en-US" dirty="0" smtClean="0"/>
              <a:t>What will happen with Rest of the World Trade via GB to Northern Ireland post transition? </a:t>
            </a:r>
          </a:p>
          <a:p>
            <a:pPr marL="0" indent="0" eaLnBrk="1" hangingPunct="1">
              <a:lnSpc>
                <a:spcPct val="90000"/>
              </a:lnSpc>
            </a:pPr>
            <a:endParaRPr lang="en-GB" dirty="0" smtClean="0"/>
          </a:p>
          <a:p>
            <a:pPr marL="0" indent="0" eaLnBrk="1" hangingPunct="1">
              <a:lnSpc>
                <a:spcPct val="90000"/>
              </a:lnSpc>
            </a:pPr>
            <a:r>
              <a:rPr lang="en-US" i="1" dirty="0" smtClean="0"/>
              <a:t>Imports from the Rest of the World to Northern Ireland via a GB airport will have to clear through a GB Border Control Post (BCP). The consignment will then have to be recertified by the Competent Authority in GB. The consignment will then have to enter Northern Ireland through a POE designated for live fish (Belfast or Larne ports). </a:t>
            </a:r>
          </a:p>
          <a:p>
            <a:pPr marL="0" indent="0" eaLnBrk="1" hangingPunct="1">
              <a:lnSpc>
                <a:spcPct val="90000"/>
              </a:lnSpc>
            </a:pPr>
            <a:endParaRPr lang="en-US" i="1" dirty="0" smtClean="0"/>
          </a:p>
          <a:p>
            <a:endParaRPr lang="en-GB" dirty="0"/>
          </a:p>
        </p:txBody>
      </p:sp>
      <p:sp>
        <p:nvSpPr>
          <p:cNvPr id="4" name="Slide Number Placeholder 3"/>
          <p:cNvSpPr>
            <a:spLocks noGrp="1"/>
          </p:cNvSpPr>
          <p:nvPr>
            <p:ph type="sldNum" sz="quarter" idx="10"/>
          </p:nvPr>
        </p:nvSpPr>
        <p:spPr/>
        <p:txBody>
          <a:bodyPr/>
          <a:lstStyle/>
          <a:p>
            <a:pPr>
              <a:defRPr/>
            </a:pPr>
            <a:fld id="{48A2D3D9-B938-AB43-AF9A-78E54573AE1A}"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2894038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EORI </a:t>
            </a:r>
            <a:r>
              <a:rPr lang="en-US" sz="1200" dirty="0" smtClean="0"/>
              <a:t>number:</a:t>
            </a:r>
            <a:r>
              <a:rPr lang="en-US" sz="1200" baseline="0" dirty="0" smtClean="0"/>
              <a:t> HMRC issues these, need to have GB EORI to get an XI EORI. (Some may get this automatically, best to apply now)</a:t>
            </a:r>
            <a:endParaRPr lang="en-US" i="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a:ea typeface="ＭＳ Ｐゴシック" charset="-128"/>
              </a:rPr>
              <a:t>Export Health Certificate (EHC</a:t>
            </a:r>
            <a:r>
              <a:rPr kumimoji="0" lang="en-US" sz="1600" b="0" i="0" u="none" strike="noStrike" kern="0" cap="none" spc="0" normalizeH="0" baseline="0" noProof="0" dirty="0" smtClean="0">
                <a:ln>
                  <a:noFill/>
                </a:ln>
                <a:solidFill>
                  <a:srgbClr val="000000"/>
                </a:solidFill>
                <a:effectLst/>
                <a:uLnTx/>
                <a:uFillTx/>
                <a:latin typeface="Arial"/>
                <a:ea typeface="ＭＳ Ｐゴシック" charset="-128"/>
              </a:rPr>
              <a:t>): Uploaded to TRACES-NT, 24hrs notice to POE</a:t>
            </a:r>
            <a:endParaRPr kumimoji="0" lang="en-US" sz="1200" b="0" i="1" u="none" strike="noStrike" kern="1200" cap="none" spc="0" normalizeH="0" baseline="0" noProof="0" dirty="0" smtClean="0">
              <a:ln>
                <a:noFill/>
              </a:ln>
              <a:solidFill>
                <a:schemeClr val="tx1"/>
              </a:solidFill>
              <a:effectLst/>
              <a:uLnTx/>
              <a:uFillTx/>
              <a:latin typeface="Times"/>
              <a:ea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a:ea typeface="ＭＳ Ｐゴシック" charset="-128"/>
              </a:rPr>
              <a:t>Catch Certificate</a:t>
            </a:r>
            <a:r>
              <a:rPr kumimoji="0" lang="en-US" sz="1600" b="0" i="0" u="none" strike="noStrike" kern="0" cap="none" spc="0" normalizeH="0" baseline="0" noProof="0" dirty="0" smtClean="0">
                <a:ln>
                  <a:noFill/>
                </a:ln>
                <a:solidFill>
                  <a:srgbClr val="000000"/>
                </a:solidFill>
                <a:effectLst/>
                <a:uLnTx/>
                <a:uFillTx/>
                <a:latin typeface="Arial"/>
                <a:ea typeface="ＭＳ Ｐゴシック" charset="-128"/>
              </a:rPr>
              <a:t>: Currently, 72hrs notice-containerized (ship), 4hrs (air), 2hrs(road) (road/ferry?)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smtClean="0"/>
              <a:t>Website links: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smtClean="0"/>
              <a:t>An EORI number (Link to https://www.gov.uk/eori)</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smtClean="0"/>
              <a:t>An Export Health Certificate (EHC) (Link to https://www.gov.uk/guidance/get-an-export-health-certificate)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smtClean="0"/>
              <a:t>A</a:t>
            </a:r>
            <a:r>
              <a:rPr lang="en-US" i="1" baseline="0" dirty="0" smtClean="0"/>
              <a:t> Catch Certificate </a:t>
            </a:r>
            <a:r>
              <a:rPr lang="en-US" i="1" dirty="0" smtClean="0"/>
              <a:t>(Link to https://www.gov.uk/guidance/create-a-uk-catch-certificate)</a:t>
            </a:r>
          </a:p>
          <a:p>
            <a:endParaRPr lang="en-GB" dirty="0" smtClean="0"/>
          </a:p>
          <a:p>
            <a:r>
              <a:rPr lang="en-US" i="1" dirty="0" smtClean="0"/>
              <a:t>A UK Processing Statement, if the product was processed, before transporting to NI (Link to https://www.gov.uk/guidance/create-a-uk-processing-statement)</a:t>
            </a:r>
          </a:p>
          <a:p>
            <a:endParaRPr lang="en-US" i="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smtClean="0"/>
              <a:t>A UK Storage Statement, if the product was stored for more than 12 </a:t>
            </a:r>
            <a:r>
              <a:rPr lang="en-US" i="1" dirty="0" err="1" smtClean="0"/>
              <a:t>hrs</a:t>
            </a:r>
            <a:r>
              <a:rPr lang="en-US" i="1" dirty="0" smtClean="0"/>
              <a:t>, before transporting to NI (Link to https://www.gov.uk/guidance/create-a-uk-storage-document)</a:t>
            </a:r>
            <a:endParaRPr lang="en-GB" i="1" dirty="0" smtClean="0"/>
          </a:p>
          <a:p>
            <a:endParaRPr lang="en-GB" dirty="0"/>
          </a:p>
        </p:txBody>
      </p:sp>
      <p:sp>
        <p:nvSpPr>
          <p:cNvPr id="4" name="Slide Number Placeholder 3"/>
          <p:cNvSpPr>
            <a:spLocks noGrp="1"/>
          </p:cNvSpPr>
          <p:nvPr>
            <p:ph type="sldNum" sz="quarter" idx="10"/>
          </p:nvPr>
        </p:nvSpPr>
        <p:spPr/>
        <p:txBody>
          <a:bodyPr/>
          <a:lstStyle/>
          <a:p>
            <a:pPr>
              <a:defRPr/>
            </a:pPr>
            <a:fld id="{48A2D3D9-B938-AB43-AF9A-78E54573AE1A}" type="slidenum">
              <a:rPr lang="en-US" smtClean="0"/>
              <a:pPr>
                <a:defRPr/>
              </a:pPr>
              <a:t>4</a:t>
            </a:fld>
            <a:endParaRPr lang="en-US"/>
          </a:p>
        </p:txBody>
      </p:sp>
    </p:spTree>
    <p:extLst>
      <p:ext uri="{BB962C8B-B14F-4D97-AF65-F5344CB8AC3E}">
        <p14:creationId xmlns:p14="http://schemas.microsoft.com/office/powerpoint/2010/main" val="2511860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a:t>
            </a:r>
            <a:r>
              <a:rPr lang="en-GB" baseline="0" dirty="0" smtClean="0"/>
              <a:t> </a:t>
            </a:r>
            <a:r>
              <a:rPr lang="en-GB" b="1" baseline="0" dirty="0" smtClean="0"/>
              <a:t>Survey</a:t>
            </a:r>
            <a:endParaRPr lang="en-GB" b="1" dirty="0"/>
          </a:p>
        </p:txBody>
      </p:sp>
      <p:sp>
        <p:nvSpPr>
          <p:cNvPr id="4" name="Slide Number Placeholder 3"/>
          <p:cNvSpPr>
            <a:spLocks noGrp="1"/>
          </p:cNvSpPr>
          <p:nvPr>
            <p:ph type="sldNum" sz="quarter" idx="10"/>
          </p:nvPr>
        </p:nvSpPr>
        <p:spPr/>
        <p:txBody>
          <a:bodyPr/>
          <a:lstStyle/>
          <a:p>
            <a:pPr>
              <a:defRPr/>
            </a:pPr>
            <a:fld id="{48A2D3D9-B938-AB43-AF9A-78E54573AE1A}" type="slidenum">
              <a:rPr lang="en-US" smtClean="0"/>
              <a:pPr>
                <a:defRPr/>
              </a:pPr>
              <a:t>5</a:t>
            </a:fld>
            <a:endParaRPr lang="en-US"/>
          </a:p>
        </p:txBody>
      </p:sp>
    </p:spTree>
    <p:extLst>
      <p:ext uri="{BB962C8B-B14F-4D97-AF65-F5344CB8AC3E}">
        <p14:creationId xmlns:p14="http://schemas.microsoft.com/office/powerpoint/2010/main" val="2308519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Combination of info from FSA and</a:t>
            </a:r>
            <a:r>
              <a:rPr lang="en-GB" baseline="0" dirty="0" smtClean="0"/>
              <a:t> Gov.uk</a:t>
            </a:r>
          </a:p>
          <a:p>
            <a:endParaRPr lang="en-GB" baseline="0" dirty="0" smtClean="0"/>
          </a:p>
          <a:p>
            <a:r>
              <a:rPr lang="en-GB" baseline="0" dirty="0" smtClean="0"/>
              <a:t>Insert Label graphics x2</a:t>
            </a:r>
            <a:endParaRPr lang="en-GB" dirty="0"/>
          </a:p>
        </p:txBody>
      </p:sp>
      <p:sp>
        <p:nvSpPr>
          <p:cNvPr id="4" name="Slide Number Placeholder 3"/>
          <p:cNvSpPr>
            <a:spLocks noGrp="1"/>
          </p:cNvSpPr>
          <p:nvPr>
            <p:ph type="sldNum" sz="quarter" idx="10"/>
          </p:nvPr>
        </p:nvSpPr>
        <p:spPr/>
        <p:txBody>
          <a:bodyPr/>
          <a:lstStyle/>
          <a:p>
            <a:pPr>
              <a:defRPr/>
            </a:pPr>
            <a:fld id="{48A2D3D9-B938-AB43-AF9A-78E54573AE1A}" type="slidenum">
              <a:rPr lang="en-US" smtClean="0"/>
              <a:pPr>
                <a:defRPr/>
              </a:pPr>
              <a:t>6</a:t>
            </a:fld>
            <a:endParaRPr lang="en-US"/>
          </a:p>
        </p:txBody>
      </p:sp>
    </p:spTree>
    <p:extLst>
      <p:ext uri="{BB962C8B-B14F-4D97-AF65-F5344CB8AC3E}">
        <p14:creationId xmlns:p14="http://schemas.microsoft.com/office/powerpoint/2010/main" val="176058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FBO address</a:t>
            </a:r>
            <a:r>
              <a:rPr lang="en-GB" baseline="0" dirty="0" smtClean="0"/>
              <a:t>: </a:t>
            </a:r>
            <a:r>
              <a:rPr lang="en-US" baseline="0" dirty="0" smtClean="0"/>
              <a:t>Pre-packaged food and caseins must have an EU or Northern Ireland (NI) address for the FBO, or an address of the EU or NI importer</a:t>
            </a:r>
          </a:p>
          <a:p>
            <a:r>
              <a:rPr lang="en-US" b="1" baseline="0" dirty="0" smtClean="0"/>
              <a:t>Country of Origin labels: </a:t>
            </a:r>
            <a:r>
              <a:rPr lang="en-US" dirty="0" smtClean="0"/>
              <a:t>Food from NI can continue to use ‘origin EU’. </a:t>
            </a:r>
          </a:p>
          <a:p>
            <a:r>
              <a:rPr kumimoji="0" lang="en-US" sz="1400" b="1" i="0" u="none" strike="noStrike" kern="0" cap="none" spc="0" normalizeH="0" baseline="0" noProof="0" dirty="0" smtClean="0">
                <a:ln>
                  <a:noFill/>
                </a:ln>
                <a:solidFill>
                  <a:srgbClr val="000000"/>
                </a:solidFill>
                <a:effectLst/>
                <a:uLnTx/>
                <a:uFillTx/>
                <a:latin typeface="Arial"/>
                <a:ea typeface="ＭＳ Ｐゴシック" charset="-128"/>
              </a:rPr>
              <a:t>EU health and identification marks: </a:t>
            </a:r>
            <a:r>
              <a:rPr lang="en-US" dirty="0" smtClean="0"/>
              <a:t>The </a:t>
            </a:r>
            <a:r>
              <a:rPr lang="en-US" b="1" dirty="0" smtClean="0"/>
              <a:t>identification mark </a:t>
            </a:r>
            <a:r>
              <a:rPr lang="en-US" dirty="0" smtClean="0"/>
              <a:t>applied to POAO by food businesses to show it’s produced in an approved establishment. (GB</a:t>
            </a:r>
            <a:r>
              <a:rPr lang="en-US" baseline="0" dirty="0" smtClean="0"/>
              <a:t> proposes </a:t>
            </a:r>
            <a:r>
              <a:rPr lang="en-US" dirty="0" smtClean="0"/>
              <a:t>to allow a 21-month adjustment period for goods placed on the market in GB.)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Changes reflect that NI remains in EU regulatory</a:t>
            </a:r>
            <a:r>
              <a:rPr lang="en-GB" baseline="0" dirty="0" smtClean="0"/>
              <a:t> zone</a:t>
            </a:r>
          </a:p>
          <a:p>
            <a:endParaRPr lang="en-GB" b="1" dirty="0"/>
          </a:p>
        </p:txBody>
      </p:sp>
      <p:sp>
        <p:nvSpPr>
          <p:cNvPr id="4" name="Slide Number Placeholder 3"/>
          <p:cNvSpPr>
            <a:spLocks noGrp="1"/>
          </p:cNvSpPr>
          <p:nvPr>
            <p:ph type="sldNum" sz="quarter" idx="10"/>
          </p:nvPr>
        </p:nvSpPr>
        <p:spPr/>
        <p:txBody>
          <a:bodyPr/>
          <a:lstStyle/>
          <a:p>
            <a:pPr>
              <a:defRPr/>
            </a:pPr>
            <a:fld id="{48A2D3D9-B938-AB43-AF9A-78E54573AE1A}" type="slidenum">
              <a:rPr lang="en-US" smtClean="0"/>
              <a:pPr>
                <a:defRPr/>
              </a:pPr>
              <a:t>7</a:t>
            </a:fld>
            <a:endParaRPr lang="en-US"/>
          </a:p>
        </p:txBody>
      </p:sp>
    </p:spTree>
    <p:extLst>
      <p:ext uri="{BB962C8B-B14F-4D97-AF65-F5344CB8AC3E}">
        <p14:creationId xmlns:p14="http://schemas.microsoft.com/office/powerpoint/2010/main" val="824900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EB7454B-2EAD-4F35-9071-3474F94DDA2B}" type="datetimeFigureOut">
              <a:rPr lang="en-GB" smtClean="0"/>
              <a:t>04/12/2020</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4BE3755-7EF9-433D-A94A-08BA8414237F}" type="slidenum">
              <a:rPr lang="en-GB" smtClean="0"/>
              <a:t>‹#›</a:t>
            </a:fld>
            <a:endParaRPr lang="en-GB"/>
          </a:p>
        </p:txBody>
      </p:sp>
    </p:spTree>
    <p:extLst>
      <p:ext uri="{BB962C8B-B14F-4D97-AF65-F5344CB8AC3E}">
        <p14:creationId xmlns:p14="http://schemas.microsoft.com/office/powerpoint/2010/main" val="30888156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Grp="1" noChangeArrowheads="1"/>
          </p:cNvSpPr>
          <p:nvPr>
            <p:ph type="title"/>
          </p:nvPr>
        </p:nvSpPr>
        <p:spPr bwMode="auto">
          <a:xfrm>
            <a:off x="876300" y="381000"/>
            <a:ext cx="7391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21"/>
          <p:cNvSpPr>
            <a:spLocks noGrp="1" noChangeArrowheads="1"/>
          </p:cNvSpPr>
          <p:nvPr>
            <p:ph type="body" idx="1"/>
          </p:nvPr>
        </p:nvSpPr>
        <p:spPr bwMode="auto">
          <a:xfrm>
            <a:off x="863600" y="1219200"/>
            <a:ext cx="74168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cxnSp>
        <p:nvCxnSpPr>
          <p:cNvPr id="1029" name="Straight Connector 7"/>
          <p:cNvCxnSpPr>
            <a:cxnSpLocks noChangeShapeType="1"/>
          </p:cNvCxnSpPr>
          <p:nvPr userDrawn="1"/>
        </p:nvCxnSpPr>
        <p:spPr bwMode="auto">
          <a:xfrm>
            <a:off x="228600" y="5486400"/>
            <a:ext cx="8686800" cy="1588"/>
          </a:xfrm>
          <a:prstGeom prst="line">
            <a:avLst/>
          </a:prstGeom>
          <a:noFill/>
          <a:ln w="38100">
            <a:solidFill>
              <a:srgbClr val="089A54"/>
            </a:solidFill>
            <a:round/>
            <a:headEnd/>
            <a:tailEnd/>
          </a:ln>
        </p:spPr>
      </p:cxnSp>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val="0"/>
              </a:ext>
            </a:extLst>
          </a:blip>
          <a:srcRect l="1324" r="3676"/>
          <a:stretch/>
        </p:blipFill>
        <p:spPr>
          <a:xfrm>
            <a:off x="228600" y="5512808"/>
            <a:ext cx="8686800" cy="1338307"/>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142062"/>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142062"/>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142062"/>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142062"/>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142062"/>
          </a:solidFill>
          <a:latin typeface="Arial" charset="0"/>
          <a:ea typeface="ＭＳ Ｐゴシック" charset="-128"/>
          <a:cs typeface="ＭＳ Ｐゴシック" charset="-128"/>
        </a:defRPr>
      </a:lvl5pPr>
      <a:lvl6pPr marL="457200" algn="l" rtl="0" fontAlgn="base">
        <a:spcBef>
          <a:spcPct val="0"/>
        </a:spcBef>
        <a:spcAft>
          <a:spcPct val="0"/>
        </a:spcAft>
        <a:defRPr sz="2400" b="1">
          <a:solidFill>
            <a:srgbClr val="142062"/>
          </a:solidFill>
          <a:latin typeface="Arial" charset="0"/>
        </a:defRPr>
      </a:lvl6pPr>
      <a:lvl7pPr marL="914400" algn="l" rtl="0" fontAlgn="base">
        <a:spcBef>
          <a:spcPct val="0"/>
        </a:spcBef>
        <a:spcAft>
          <a:spcPct val="0"/>
        </a:spcAft>
        <a:defRPr sz="2400" b="1">
          <a:solidFill>
            <a:srgbClr val="142062"/>
          </a:solidFill>
          <a:latin typeface="Arial" charset="0"/>
        </a:defRPr>
      </a:lvl7pPr>
      <a:lvl8pPr marL="1371600" algn="l" rtl="0" fontAlgn="base">
        <a:spcBef>
          <a:spcPct val="0"/>
        </a:spcBef>
        <a:spcAft>
          <a:spcPct val="0"/>
        </a:spcAft>
        <a:defRPr sz="2400" b="1">
          <a:solidFill>
            <a:srgbClr val="142062"/>
          </a:solidFill>
          <a:latin typeface="Arial" charset="0"/>
        </a:defRPr>
      </a:lvl8pPr>
      <a:lvl9pPr marL="1828800" algn="l" rtl="0" fontAlgn="base">
        <a:spcBef>
          <a:spcPct val="0"/>
        </a:spcBef>
        <a:spcAft>
          <a:spcPct val="0"/>
        </a:spcAft>
        <a:defRPr sz="2400" b="1">
          <a:solidFill>
            <a:srgbClr val="142062"/>
          </a:solidFill>
          <a:latin typeface="Arial" charset="0"/>
        </a:defRPr>
      </a:lvl9pPr>
    </p:titleStyle>
    <p:bodyStyle>
      <a:lvl1pPr marL="342900" indent="-342900" algn="l" rtl="0" eaLnBrk="0" fontAlgn="base" hangingPunct="0">
        <a:spcBef>
          <a:spcPct val="20000"/>
        </a:spcBef>
        <a:spcAft>
          <a:spcPct val="0"/>
        </a:spcAft>
        <a:defRPr>
          <a:solidFill>
            <a:schemeClr val="tx1"/>
          </a:solidFill>
          <a:latin typeface="+mn-lt"/>
          <a:ea typeface="ＭＳ Ｐゴシック" charset="-128"/>
          <a:cs typeface="ＭＳ Ｐゴシック" charset="-128"/>
        </a:defRPr>
      </a:lvl1pPr>
      <a:lvl2pPr marL="857250" indent="-285750" algn="l" rtl="0" eaLnBrk="0" fontAlgn="base" hangingPunct="0">
        <a:spcBef>
          <a:spcPct val="20000"/>
        </a:spcBef>
        <a:spcAft>
          <a:spcPct val="0"/>
        </a:spcAft>
        <a:defRPr>
          <a:solidFill>
            <a:schemeClr val="tx1"/>
          </a:solidFill>
          <a:latin typeface="+mn-lt"/>
          <a:ea typeface="ＭＳ Ｐゴシック" charset="-128"/>
        </a:defRPr>
      </a:lvl2pPr>
      <a:lvl3pPr marL="1276350" indent="-228600" algn="l" rtl="0" eaLnBrk="0" fontAlgn="base" hangingPunct="0">
        <a:spcBef>
          <a:spcPct val="20000"/>
        </a:spcBef>
        <a:spcAft>
          <a:spcPct val="0"/>
        </a:spcAft>
        <a:defRPr>
          <a:solidFill>
            <a:schemeClr val="tx1"/>
          </a:solidFill>
          <a:latin typeface="+mn-lt"/>
          <a:ea typeface="ＭＳ Ｐゴシック" charset="-128"/>
        </a:defRPr>
      </a:lvl3pPr>
      <a:lvl4pPr marL="1657350" indent="-190500" algn="l" rtl="0" eaLnBrk="0" fontAlgn="base" hangingPunct="0">
        <a:spcBef>
          <a:spcPct val="20000"/>
        </a:spcBef>
        <a:spcAft>
          <a:spcPct val="0"/>
        </a:spcAft>
        <a:defRPr>
          <a:solidFill>
            <a:schemeClr val="tx1"/>
          </a:solidFill>
          <a:latin typeface="+mn-lt"/>
          <a:ea typeface="ＭＳ Ｐゴシック" charset="-128"/>
        </a:defRPr>
      </a:lvl4pPr>
      <a:lvl5pPr marL="2038350" indent="-190500" algn="l" rtl="0" eaLnBrk="0" fontAlgn="base" hangingPunct="0">
        <a:spcBef>
          <a:spcPct val="20000"/>
        </a:spcBef>
        <a:spcAft>
          <a:spcPct val="0"/>
        </a:spcAft>
        <a:defRPr>
          <a:solidFill>
            <a:schemeClr val="tx1"/>
          </a:solidFill>
          <a:latin typeface="+mn-lt"/>
          <a:ea typeface="ＭＳ Ｐゴシック" charset="-128"/>
        </a:defRPr>
      </a:lvl5pPr>
      <a:lvl6pPr marL="2495550" indent="-190500" algn="l" rtl="0" fontAlgn="base">
        <a:spcBef>
          <a:spcPct val="20000"/>
        </a:spcBef>
        <a:spcAft>
          <a:spcPct val="0"/>
        </a:spcAft>
        <a:defRPr>
          <a:solidFill>
            <a:schemeClr val="tx1"/>
          </a:solidFill>
          <a:latin typeface="+mn-lt"/>
        </a:defRPr>
      </a:lvl6pPr>
      <a:lvl7pPr marL="2952750" indent="-190500" algn="l" rtl="0" fontAlgn="base">
        <a:spcBef>
          <a:spcPct val="20000"/>
        </a:spcBef>
        <a:spcAft>
          <a:spcPct val="0"/>
        </a:spcAft>
        <a:defRPr>
          <a:solidFill>
            <a:schemeClr val="tx1"/>
          </a:solidFill>
          <a:latin typeface="+mn-lt"/>
        </a:defRPr>
      </a:lvl7pPr>
      <a:lvl8pPr marL="3409950" indent="-190500" algn="l" rtl="0" fontAlgn="base">
        <a:spcBef>
          <a:spcPct val="20000"/>
        </a:spcBef>
        <a:spcAft>
          <a:spcPct val="0"/>
        </a:spcAft>
        <a:defRPr>
          <a:solidFill>
            <a:schemeClr val="tx1"/>
          </a:solidFill>
          <a:latin typeface="+mn-lt"/>
        </a:defRPr>
      </a:lvl8pPr>
      <a:lvl9pPr marL="3867150" indent="-190500" algn="l" rtl="0" fontAlgn="base">
        <a:spcBef>
          <a:spcPct val="2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GB" sz="3200" b="1" dirty="0" smtClean="0">
              <a:solidFill>
                <a:srgbClr val="00B050"/>
              </a:solidFill>
            </a:endParaRPr>
          </a:p>
          <a:p>
            <a:pPr algn="ctr"/>
            <a:endParaRPr lang="en-GB" sz="3200" b="1" dirty="0">
              <a:solidFill>
                <a:srgbClr val="00B050"/>
              </a:solidFill>
            </a:endParaRPr>
          </a:p>
          <a:p>
            <a:pPr algn="ctr"/>
            <a:r>
              <a:rPr lang="en-GB" sz="3200" b="1" dirty="0" smtClean="0">
                <a:solidFill>
                  <a:srgbClr val="00B050"/>
                </a:solidFill>
              </a:rPr>
              <a:t>Fisheries </a:t>
            </a:r>
            <a:r>
              <a:rPr lang="en-GB" sz="3200" b="1" dirty="0">
                <a:solidFill>
                  <a:srgbClr val="00B050"/>
                </a:solidFill>
              </a:rPr>
              <a:t>Transition </a:t>
            </a:r>
            <a:r>
              <a:rPr lang="en-GB" sz="3200" b="1" dirty="0" smtClean="0">
                <a:solidFill>
                  <a:srgbClr val="00B050"/>
                </a:solidFill>
              </a:rPr>
              <a:t>–</a:t>
            </a:r>
          </a:p>
          <a:p>
            <a:pPr algn="ctr"/>
            <a:r>
              <a:rPr lang="en-GB" sz="3200" b="1" dirty="0" smtClean="0">
                <a:solidFill>
                  <a:srgbClr val="00B050"/>
                </a:solidFill>
              </a:rPr>
              <a:t>What </a:t>
            </a:r>
            <a:r>
              <a:rPr lang="en-GB" sz="3200" b="1" dirty="0">
                <a:solidFill>
                  <a:srgbClr val="00B050"/>
                </a:solidFill>
              </a:rPr>
              <a:t>we know now… </a:t>
            </a:r>
            <a:endParaRPr lang="en-GB" sz="3200" b="1" dirty="0" smtClean="0">
              <a:solidFill>
                <a:srgbClr val="00B050"/>
              </a:solidFill>
            </a:endParaRPr>
          </a:p>
          <a:p>
            <a:pPr algn="ctr"/>
            <a:endParaRPr lang="en-GB" sz="3200" b="1" dirty="0" smtClean="0">
              <a:solidFill>
                <a:srgbClr val="00B050"/>
              </a:solidFill>
            </a:endParaRPr>
          </a:p>
          <a:p>
            <a:pPr algn="ctr"/>
            <a:endParaRPr lang="en-GB" sz="3200" b="1" dirty="0">
              <a:solidFill>
                <a:srgbClr val="00B050"/>
              </a:solidFill>
            </a:endParaRPr>
          </a:p>
          <a:p>
            <a:pPr algn="r"/>
            <a:r>
              <a:rPr lang="en-GB" b="1" dirty="0" smtClean="0">
                <a:solidFill>
                  <a:srgbClr val="002060"/>
                </a:solidFill>
              </a:rPr>
              <a:t>Fisheries </a:t>
            </a:r>
            <a:r>
              <a:rPr lang="en-GB" b="1" dirty="0">
                <a:solidFill>
                  <a:srgbClr val="002060"/>
                </a:solidFill>
              </a:rPr>
              <a:t>Transition Branch </a:t>
            </a:r>
          </a:p>
          <a:p>
            <a:endParaRPr lang="en-GB" dirty="0"/>
          </a:p>
        </p:txBody>
      </p:sp>
    </p:spTree>
    <p:extLst>
      <p:ext uri="{BB962C8B-B14F-4D97-AF65-F5344CB8AC3E}">
        <p14:creationId xmlns:p14="http://schemas.microsoft.com/office/powerpoint/2010/main" val="121900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Closing Remarks</a:t>
            </a:r>
            <a:br>
              <a:rPr lang="en-GB" dirty="0" smtClean="0"/>
            </a:br>
            <a:r>
              <a:rPr lang="en-GB" sz="3200" dirty="0" smtClean="0"/>
              <a:t>Claire Vincent</a:t>
            </a:r>
            <a:endParaRPr lang="en-GB" sz="3200" dirty="0"/>
          </a:p>
        </p:txBody>
      </p:sp>
    </p:spTree>
    <p:extLst>
      <p:ext uri="{BB962C8B-B14F-4D97-AF65-F5344CB8AC3E}">
        <p14:creationId xmlns:p14="http://schemas.microsoft.com/office/powerpoint/2010/main" val="3453937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685800" y="1268760"/>
            <a:ext cx="8153400" cy="4217640"/>
          </a:xfrm>
        </p:spPr>
        <p:txBody>
          <a:bodyPr/>
          <a:lstStyle/>
          <a:p>
            <a:pPr marL="0" indent="0" algn="ctr" eaLnBrk="1" hangingPunct="1">
              <a:lnSpc>
                <a:spcPct val="90000"/>
              </a:lnSpc>
            </a:pPr>
            <a:r>
              <a:rPr lang="en-GB" sz="2400" b="1" dirty="0" smtClean="0">
                <a:solidFill>
                  <a:srgbClr val="4A8618"/>
                </a:solidFill>
              </a:rPr>
              <a:t/>
            </a:r>
            <a:br>
              <a:rPr lang="en-GB" sz="2400" b="1" dirty="0" smtClean="0">
                <a:solidFill>
                  <a:srgbClr val="4A8618"/>
                </a:solidFill>
              </a:rPr>
            </a:br>
            <a:r>
              <a:rPr lang="en-US" sz="1600" b="1" dirty="0" smtClean="0">
                <a:solidFill>
                  <a:srgbClr val="142062"/>
                </a:solidFill>
              </a:rPr>
              <a:t>Business as Usual </a:t>
            </a:r>
          </a:p>
          <a:p>
            <a:pPr marL="0" indent="0" eaLnBrk="1" hangingPunct="1">
              <a:lnSpc>
                <a:spcPct val="90000"/>
              </a:lnSpc>
            </a:pPr>
            <a:endParaRPr lang="en-US" sz="1600" b="1" dirty="0" smtClean="0"/>
          </a:p>
          <a:p>
            <a:pPr marL="0" indent="0" algn="ctr" eaLnBrk="1" hangingPunct="1">
              <a:lnSpc>
                <a:spcPct val="90000"/>
              </a:lnSpc>
            </a:pPr>
            <a:r>
              <a:rPr lang="en-US" sz="1600" b="1" dirty="0" smtClean="0"/>
              <a:t>Movements</a:t>
            </a:r>
            <a:r>
              <a:rPr lang="en-US" sz="1600" b="1" dirty="0" smtClean="0">
                <a:solidFill>
                  <a:srgbClr val="FF0000"/>
                </a:solidFill>
              </a:rPr>
              <a:t> </a:t>
            </a:r>
            <a:r>
              <a:rPr lang="en-US" sz="1600" b="1" dirty="0" smtClean="0"/>
              <a:t>from NI </a:t>
            </a:r>
            <a:r>
              <a:rPr lang="en-US" sz="1600" b="1" dirty="0"/>
              <a:t>to EU (including ROI) </a:t>
            </a:r>
            <a:r>
              <a:rPr lang="en-US" sz="1600" b="1" dirty="0" smtClean="0"/>
              <a:t>for </a:t>
            </a:r>
            <a:r>
              <a:rPr lang="en-US" sz="1600" b="1" dirty="0"/>
              <a:t>both imports and </a:t>
            </a:r>
            <a:r>
              <a:rPr lang="en-US" sz="1600" b="1" dirty="0" smtClean="0"/>
              <a:t>exports.</a:t>
            </a:r>
            <a:endParaRPr lang="en-GB" sz="1600" b="1" dirty="0" smtClean="0"/>
          </a:p>
          <a:p>
            <a:pPr marL="0" indent="0" eaLnBrk="1" hangingPunct="1">
              <a:lnSpc>
                <a:spcPct val="90000"/>
              </a:lnSpc>
            </a:pPr>
            <a:endParaRPr lang="en-GB" sz="1600" dirty="0"/>
          </a:p>
          <a:p>
            <a:pPr marL="0" indent="0" eaLnBrk="1" hangingPunct="1">
              <a:lnSpc>
                <a:spcPct val="90000"/>
              </a:lnSpc>
            </a:pPr>
            <a:r>
              <a:rPr lang="en-GB" sz="1400" dirty="0"/>
              <a:t> </a:t>
            </a:r>
            <a:r>
              <a:rPr lang="en-GB" sz="1400" dirty="0" smtClean="0"/>
              <a:t>          Where products stay within the EU regulatory zone there will be: </a:t>
            </a:r>
          </a:p>
          <a:p>
            <a:pPr marL="0" indent="0" eaLnBrk="1" hangingPunct="1">
              <a:lnSpc>
                <a:spcPct val="90000"/>
              </a:lnSpc>
            </a:pPr>
            <a:endParaRPr lang="en-GB" sz="1400" dirty="0"/>
          </a:p>
          <a:p>
            <a:pPr marL="800100" lvl="1" eaLnBrk="1" hangingPunct="1">
              <a:lnSpc>
                <a:spcPct val="90000"/>
              </a:lnSpc>
              <a:buFont typeface="Arial" panose="020B0604020202020204" pitchFamily="34" charset="0"/>
              <a:buChar char="•"/>
            </a:pPr>
            <a:r>
              <a:rPr lang="en-US" sz="1400" dirty="0" smtClean="0"/>
              <a:t>no change </a:t>
            </a:r>
            <a:r>
              <a:rPr lang="en-US" sz="1400" dirty="0"/>
              <a:t>at the </a:t>
            </a:r>
            <a:r>
              <a:rPr lang="en-US" sz="1400" dirty="0" smtClean="0"/>
              <a:t>land border</a:t>
            </a:r>
          </a:p>
          <a:p>
            <a:pPr marL="800100" lvl="1" eaLnBrk="1" hangingPunct="1">
              <a:lnSpc>
                <a:spcPct val="90000"/>
              </a:lnSpc>
              <a:buFont typeface="Arial" panose="020B0604020202020204" pitchFamily="34" charset="0"/>
              <a:buChar char="•"/>
            </a:pPr>
            <a:endParaRPr lang="en-US" sz="1400" dirty="0" smtClean="0"/>
          </a:p>
          <a:p>
            <a:pPr marL="800100" lvl="1" eaLnBrk="1" hangingPunct="1">
              <a:lnSpc>
                <a:spcPct val="90000"/>
              </a:lnSpc>
              <a:buFont typeface="Arial" panose="020B0604020202020204" pitchFamily="34" charset="0"/>
              <a:buChar char="•"/>
            </a:pPr>
            <a:r>
              <a:rPr lang="en-US" sz="1400" dirty="0" smtClean="0"/>
              <a:t>no </a:t>
            </a:r>
            <a:r>
              <a:rPr lang="en-US" sz="1400" dirty="0"/>
              <a:t>new </a:t>
            </a:r>
            <a:r>
              <a:rPr lang="en-US" sz="1400" dirty="0" smtClean="0"/>
              <a:t>paperwork </a:t>
            </a:r>
          </a:p>
          <a:p>
            <a:pPr marL="800100" lvl="1" eaLnBrk="1" hangingPunct="1">
              <a:lnSpc>
                <a:spcPct val="90000"/>
              </a:lnSpc>
              <a:buFont typeface="Arial" panose="020B0604020202020204" pitchFamily="34" charset="0"/>
              <a:buChar char="•"/>
            </a:pPr>
            <a:endParaRPr lang="en-US" sz="1400" dirty="0" smtClean="0"/>
          </a:p>
          <a:p>
            <a:pPr marL="800100" lvl="1" eaLnBrk="1" hangingPunct="1">
              <a:lnSpc>
                <a:spcPct val="90000"/>
              </a:lnSpc>
              <a:buFont typeface="Arial" panose="020B0604020202020204" pitchFamily="34" charset="0"/>
              <a:buChar char="•"/>
            </a:pPr>
            <a:r>
              <a:rPr lang="en-US" sz="1400" dirty="0" smtClean="0"/>
              <a:t>no </a:t>
            </a:r>
            <a:r>
              <a:rPr lang="en-US" sz="1400" dirty="0"/>
              <a:t>tariffs or regulatory </a:t>
            </a:r>
            <a:r>
              <a:rPr lang="en-US" sz="1400" dirty="0" smtClean="0"/>
              <a:t>checks</a:t>
            </a:r>
          </a:p>
          <a:p>
            <a:pPr marL="800100" lvl="1" eaLnBrk="1" hangingPunct="1">
              <a:lnSpc>
                <a:spcPct val="90000"/>
              </a:lnSpc>
              <a:buFont typeface="Arial" panose="020B0604020202020204" pitchFamily="34" charset="0"/>
              <a:buChar char="•"/>
            </a:pPr>
            <a:endParaRPr lang="en-US" sz="1400" dirty="0"/>
          </a:p>
          <a:p>
            <a:pPr marL="800100" lvl="1" eaLnBrk="1" hangingPunct="1">
              <a:lnSpc>
                <a:spcPct val="90000"/>
              </a:lnSpc>
              <a:buFont typeface="Arial" panose="020B0604020202020204" pitchFamily="34" charset="0"/>
              <a:buChar char="•"/>
            </a:pPr>
            <a:r>
              <a:rPr lang="en-US" sz="1400" dirty="0"/>
              <a:t>no </a:t>
            </a:r>
            <a:r>
              <a:rPr lang="en-US" sz="1400" dirty="0" smtClean="0"/>
              <a:t>Catch </a:t>
            </a:r>
            <a:r>
              <a:rPr lang="en-US" sz="1400" dirty="0"/>
              <a:t>Certificates </a:t>
            </a:r>
            <a:r>
              <a:rPr lang="en-US" sz="1400" dirty="0" smtClean="0"/>
              <a:t>required        (IUU – Illegal, Unregulated &amp; Unreported)</a:t>
            </a:r>
          </a:p>
          <a:p>
            <a:pPr marL="0" indent="0" eaLnBrk="1" hangingPunct="1">
              <a:lnSpc>
                <a:spcPct val="90000"/>
              </a:lnSpc>
            </a:pPr>
            <a:endParaRPr lang="en-US" sz="1400" dirty="0" smtClean="0"/>
          </a:p>
          <a:p>
            <a:pPr marL="0" indent="0" eaLnBrk="1" hangingPunct="1">
              <a:lnSpc>
                <a:spcPct val="90000"/>
              </a:lnSpc>
            </a:pPr>
            <a:r>
              <a:rPr lang="en-US" sz="1400" dirty="0" smtClean="0"/>
              <a:t>           </a:t>
            </a:r>
            <a:r>
              <a:rPr lang="en-US" sz="1200" smtClean="0"/>
              <a:t>Aquaculture Intra-trade </a:t>
            </a:r>
            <a:r>
              <a:rPr lang="en-US" sz="1200" dirty="0"/>
              <a:t>(internal EU) Export Health Certificates (</a:t>
            </a:r>
            <a:r>
              <a:rPr lang="en-US" sz="1200" dirty="0" smtClean="0"/>
              <a:t>EHCs) will continue to be required.</a:t>
            </a:r>
          </a:p>
          <a:p>
            <a:pPr marL="0" indent="0" eaLnBrk="1" hangingPunct="1">
              <a:lnSpc>
                <a:spcPct val="90000"/>
              </a:lnSpc>
            </a:pPr>
            <a:endParaRPr lang="en-US" sz="1600" i="1" dirty="0"/>
          </a:p>
          <a:p>
            <a:pPr marL="0" indent="0" eaLnBrk="1" hangingPunct="1">
              <a:lnSpc>
                <a:spcPct val="90000"/>
              </a:lnSpc>
            </a:pPr>
            <a:endParaRPr lang="en-US" sz="1600" i="1" dirty="0" smtClean="0"/>
          </a:p>
        </p:txBody>
      </p:sp>
      <p:sp>
        <p:nvSpPr>
          <p:cNvPr id="14338" name="Rectangle 2"/>
          <p:cNvSpPr>
            <a:spLocks noGrp="1" noChangeArrowheads="1"/>
          </p:cNvSpPr>
          <p:nvPr>
            <p:ph type="title"/>
          </p:nvPr>
        </p:nvSpPr>
        <p:spPr>
          <a:xfrm>
            <a:off x="467544" y="260648"/>
            <a:ext cx="8267700" cy="762000"/>
          </a:xfrm>
        </p:spPr>
        <p:txBody>
          <a:bodyPr/>
          <a:lstStyle/>
          <a:p>
            <a:pPr marL="0" indent="0" algn="ctr" eaLnBrk="1" hangingPunct="1">
              <a:lnSpc>
                <a:spcPct val="90000"/>
              </a:lnSpc>
            </a:pPr>
            <a:r>
              <a:rPr lang="en-GB" sz="2800" dirty="0" smtClean="0">
                <a:solidFill>
                  <a:srgbClr val="089A54"/>
                </a:solidFill>
              </a:rPr>
              <a:t/>
            </a:r>
            <a:br>
              <a:rPr lang="en-GB" sz="2800" dirty="0" smtClean="0">
                <a:solidFill>
                  <a:srgbClr val="089A54"/>
                </a:solidFill>
              </a:rPr>
            </a:br>
            <a:r>
              <a:rPr lang="en-GB" sz="2800" dirty="0" smtClean="0">
                <a:solidFill>
                  <a:srgbClr val="089A54"/>
                </a:solidFill>
              </a:rPr>
              <a:t/>
            </a:r>
            <a:br>
              <a:rPr lang="en-GB" sz="2800" dirty="0" smtClean="0">
                <a:solidFill>
                  <a:srgbClr val="089A54"/>
                </a:solidFill>
              </a:rPr>
            </a:br>
            <a:r>
              <a:rPr lang="en-GB" sz="2800" dirty="0" smtClean="0">
                <a:solidFill>
                  <a:srgbClr val="089A54"/>
                </a:solidFill>
              </a:rPr>
              <a:t>Ireland/Northern </a:t>
            </a:r>
            <a:r>
              <a:rPr lang="en-GB" sz="2800" dirty="0">
                <a:solidFill>
                  <a:srgbClr val="089A54"/>
                </a:solidFill>
              </a:rPr>
              <a:t>Ireland </a:t>
            </a:r>
            <a:r>
              <a:rPr lang="en-GB" sz="2800" dirty="0" smtClean="0">
                <a:solidFill>
                  <a:srgbClr val="089A54"/>
                </a:solidFill>
              </a:rPr>
              <a:t>Protocol (I/NIP)</a:t>
            </a:r>
            <a:br>
              <a:rPr lang="en-GB" sz="2800" dirty="0" smtClean="0">
                <a:solidFill>
                  <a:srgbClr val="089A54"/>
                </a:solidFill>
              </a:rPr>
            </a:br>
            <a:r>
              <a:rPr lang="en-GB" sz="1600" dirty="0" smtClean="0">
                <a:solidFill>
                  <a:srgbClr val="089A54"/>
                </a:solidFill>
              </a:rPr>
              <a:t>Aquaculture </a:t>
            </a:r>
            <a:r>
              <a:rPr lang="en-GB" sz="1600" dirty="0">
                <a:solidFill>
                  <a:srgbClr val="089A54"/>
                </a:solidFill>
              </a:rPr>
              <a:t>and </a:t>
            </a:r>
            <a:r>
              <a:rPr lang="en-GB" sz="1600" dirty="0" smtClean="0">
                <a:solidFill>
                  <a:srgbClr val="089A54"/>
                </a:solidFill>
              </a:rPr>
              <a:t>Products of Animal Origin (POAO) (fishery products)</a:t>
            </a:r>
            <a:endParaRPr lang="en-GB" sz="1600" dirty="0"/>
          </a:p>
        </p:txBody>
      </p:sp>
      <p:sp>
        <p:nvSpPr>
          <p:cNvPr id="5" name="Content Placeholder 2">
            <a:extLst>
              <a:ext uri="{FF2B5EF4-FFF2-40B4-BE49-F238E27FC236}">
                <a16:creationId xmlns:a16="http://schemas.microsoft.com/office/drawing/2014/main" xmlns="" id="{7E900D57-AC17-4348-BACF-EC372715B06B}"/>
              </a:ext>
            </a:extLst>
          </p:cNvPr>
          <p:cNvSpPr txBox="1">
            <a:spLocks/>
          </p:cNvSpPr>
          <p:nvPr/>
        </p:nvSpPr>
        <p:spPr>
          <a:xfrm>
            <a:off x="5004048" y="5877272"/>
            <a:ext cx="3456384" cy="788208"/>
          </a:xfrm>
          <a:prstGeom prst="rect">
            <a:avLst/>
          </a:prstGeom>
          <a:solidFill>
            <a:schemeClr val="bg1"/>
          </a:solidFill>
        </p:spPr>
        <p:txBody>
          <a:bodyPr/>
          <a:lstStyle>
            <a:lvl1pPr marL="342900" indent="-342900" algn="l" rtl="0" eaLnBrk="0" fontAlgn="base" hangingPunct="0">
              <a:spcBef>
                <a:spcPct val="20000"/>
              </a:spcBef>
              <a:spcAft>
                <a:spcPct val="0"/>
              </a:spcAft>
              <a:defRPr>
                <a:solidFill>
                  <a:schemeClr val="tx1"/>
                </a:solidFill>
                <a:latin typeface="+mn-lt"/>
                <a:ea typeface="ＭＳ Ｐゴシック" charset="-128"/>
                <a:cs typeface="ＭＳ Ｐゴシック" charset="-128"/>
              </a:defRPr>
            </a:lvl1pPr>
            <a:lvl2pPr marL="857250" indent="-285750" algn="l" rtl="0" eaLnBrk="0" fontAlgn="base" hangingPunct="0">
              <a:spcBef>
                <a:spcPct val="20000"/>
              </a:spcBef>
              <a:spcAft>
                <a:spcPct val="0"/>
              </a:spcAft>
              <a:defRPr>
                <a:solidFill>
                  <a:schemeClr val="tx1"/>
                </a:solidFill>
                <a:latin typeface="+mn-lt"/>
                <a:ea typeface="ＭＳ Ｐゴシック" charset="-128"/>
              </a:defRPr>
            </a:lvl2pPr>
            <a:lvl3pPr marL="1276350" indent="-228600" algn="l" rtl="0" eaLnBrk="0" fontAlgn="base" hangingPunct="0">
              <a:spcBef>
                <a:spcPct val="20000"/>
              </a:spcBef>
              <a:spcAft>
                <a:spcPct val="0"/>
              </a:spcAft>
              <a:defRPr>
                <a:solidFill>
                  <a:schemeClr val="tx1"/>
                </a:solidFill>
                <a:latin typeface="+mn-lt"/>
                <a:ea typeface="ＭＳ Ｐゴシック" charset="-128"/>
              </a:defRPr>
            </a:lvl3pPr>
            <a:lvl4pPr marL="1657350" indent="-190500" algn="l" rtl="0" eaLnBrk="0" fontAlgn="base" hangingPunct="0">
              <a:spcBef>
                <a:spcPct val="20000"/>
              </a:spcBef>
              <a:spcAft>
                <a:spcPct val="0"/>
              </a:spcAft>
              <a:defRPr>
                <a:solidFill>
                  <a:schemeClr val="tx1"/>
                </a:solidFill>
                <a:latin typeface="+mn-lt"/>
                <a:ea typeface="ＭＳ Ｐゴシック" charset="-128"/>
              </a:defRPr>
            </a:lvl4pPr>
            <a:lvl5pPr marL="2038350" indent="-190500" algn="l" rtl="0" eaLnBrk="0" fontAlgn="base" hangingPunct="0">
              <a:spcBef>
                <a:spcPct val="20000"/>
              </a:spcBef>
              <a:spcAft>
                <a:spcPct val="0"/>
              </a:spcAft>
              <a:defRPr>
                <a:solidFill>
                  <a:schemeClr val="tx1"/>
                </a:solidFill>
                <a:latin typeface="+mn-lt"/>
                <a:ea typeface="ＭＳ Ｐゴシック" charset="-128"/>
              </a:defRPr>
            </a:lvl5pPr>
            <a:lvl6pPr marL="2495550" indent="-190500" algn="l" rtl="0" fontAlgn="base">
              <a:spcBef>
                <a:spcPct val="20000"/>
              </a:spcBef>
              <a:spcAft>
                <a:spcPct val="0"/>
              </a:spcAft>
              <a:defRPr>
                <a:solidFill>
                  <a:schemeClr val="tx1"/>
                </a:solidFill>
                <a:latin typeface="+mn-lt"/>
              </a:defRPr>
            </a:lvl6pPr>
            <a:lvl7pPr marL="2952750" indent="-190500" algn="l" rtl="0" fontAlgn="base">
              <a:spcBef>
                <a:spcPct val="20000"/>
              </a:spcBef>
              <a:spcAft>
                <a:spcPct val="0"/>
              </a:spcAft>
              <a:defRPr>
                <a:solidFill>
                  <a:schemeClr val="tx1"/>
                </a:solidFill>
                <a:latin typeface="+mn-lt"/>
              </a:defRPr>
            </a:lvl7pPr>
            <a:lvl8pPr marL="3409950" indent="-190500" algn="l" rtl="0" fontAlgn="base">
              <a:spcBef>
                <a:spcPct val="20000"/>
              </a:spcBef>
              <a:spcAft>
                <a:spcPct val="0"/>
              </a:spcAft>
              <a:defRPr>
                <a:solidFill>
                  <a:schemeClr val="tx1"/>
                </a:solidFill>
                <a:latin typeface="+mn-lt"/>
              </a:defRPr>
            </a:lvl8pPr>
            <a:lvl9pPr marL="3867150" indent="-190500" algn="l" rtl="0" fontAlgn="base">
              <a:spcBef>
                <a:spcPct val="20000"/>
              </a:spcBef>
              <a:spcAft>
                <a:spcPct val="0"/>
              </a:spcAft>
              <a:defRPr>
                <a:solidFill>
                  <a:schemeClr val="tx1"/>
                </a:solidFill>
                <a:latin typeface="+mn-lt"/>
              </a:defRPr>
            </a:lvl9pPr>
          </a:lstStyle>
          <a:p>
            <a:pPr marL="0" indent="0"/>
            <a:r>
              <a:rPr lang="en-GB" sz="1200" b="1" i="1" dirty="0">
                <a:solidFill>
                  <a:srgbClr val="142062"/>
                </a:solidFill>
                <a:latin typeface="Arial" panose="020B0604020202020204" pitchFamily="34" charset="0"/>
                <a:cs typeface="Arial" panose="020B0604020202020204" pitchFamily="34" charset="0"/>
              </a:rPr>
              <a:t>Sustainability</a:t>
            </a:r>
            <a:r>
              <a:rPr lang="en-GB" sz="1200" i="1" dirty="0">
                <a:solidFill>
                  <a:srgbClr val="142062"/>
                </a:solidFill>
                <a:latin typeface="Arial" panose="020B0604020202020204" pitchFamily="34" charset="0"/>
                <a:cs typeface="Arial" panose="020B0604020202020204" pitchFamily="34" charset="0"/>
              </a:rPr>
              <a:t> at the heart of a living, working, active landscape valued by everyone.</a:t>
            </a:r>
            <a:endParaRPr lang="en-GB" sz="1200" i="1" dirty="0">
              <a:latin typeface="Arial" panose="020B0604020202020204" pitchFamily="34" charset="0"/>
              <a:cs typeface="Arial" panose="020B0604020202020204" pitchFamily="34" charset="0"/>
            </a:endParaRPr>
          </a:p>
          <a:p>
            <a:r>
              <a:rPr lang="en-GB" sz="1800" kern="0" dirty="0"/>
              <a:t> </a:t>
            </a:r>
          </a:p>
          <a:p>
            <a:endParaRPr lang="en-GB" sz="1800" kern="0" dirty="0"/>
          </a:p>
        </p:txBody>
      </p:sp>
    </p:spTree>
    <p:extLst>
      <p:ext uri="{BB962C8B-B14F-4D97-AF65-F5344CB8AC3E}">
        <p14:creationId xmlns:p14="http://schemas.microsoft.com/office/powerpoint/2010/main" val="2692456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7E900D57-AC17-4348-BACF-EC372715B06B}"/>
              </a:ext>
            </a:extLst>
          </p:cNvPr>
          <p:cNvSpPr txBox="1">
            <a:spLocks/>
          </p:cNvSpPr>
          <p:nvPr/>
        </p:nvSpPr>
        <p:spPr>
          <a:xfrm>
            <a:off x="5004048" y="5877272"/>
            <a:ext cx="3456384" cy="788208"/>
          </a:xfrm>
          <a:prstGeom prst="rect">
            <a:avLst/>
          </a:prstGeom>
          <a:solidFill>
            <a:schemeClr val="bg1"/>
          </a:solidFill>
        </p:spPr>
        <p:txBody>
          <a:bodyPr/>
          <a:lstStyle>
            <a:lvl1pPr marL="342900" indent="-342900" algn="l" rtl="0" eaLnBrk="0" fontAlgn="base" hangingPunct="0">
              <a:spcBef>
                <a:spcPct val="20000"/>
              </a:spcBef>
              <a:spcAft>
                <a:spcPct val="0"/>
              </a:spcAft>
              <a:defRPr>
                <a:solidFill>
                  <a:schemeClr val="tx1"/>
                </a:solidFill>
                <a:latin typeface="+mn-lt"/>
                <a:ea typeface="ＭＳ Ｐゴシック" charset="-128"/>
                <a:cs typeface="ＭＳ Ｐゴシック" charset="-128"/>
              </a:defRPr>
            </a:lvl1pPr>
            <a:lvl2pPr marL="857250" indent="-285750" algn="l" rtl="0" eaLnBrk="0" fontAlgn="base" hangingPunct="0">
              <a:spcBef>
                <a:spcPct val="20000"/>
              </a:spcBef>
              <a:spcAft>
                <a:spcPct val="0"/>
              </a:spcAft>
              <a:defRPr>
                <a:solidFill>
                  <a:schemeClr val="tx1"/>
                </a:solidFill>
                <a:latin typeface="+mn-lt"/>
                <a:ea typeface="ＭＳ Ｐゴシック" charset="-128"/>
              </a:defRPr>
            </a:lvl2pPr>
            <a:lvl3pPr marL="1276350" indent="-228600" algn="l" rtl="0" eaLnBrk="0" fontAlgn="base" hangingPunct="0">
              <a:spcBef>
                <a:spcPct val="20000"/>
              </a:spcBef>
              <a:spcAft>
                <a:spcPct val="0"/>
              </a:spcAft>
              <a:defRPr>
                <a:solidFill>
                  <a:schemeClr val="tx1"/>
                </a:solidFill>
                <a:latin typeface="+mn-lt"/>
                <a:ea typeface="ＭＳ Ｐゴシック" charset="-128"/>
              </a:defRPr>
            </a:lvl3pPr>
            <a:lvl4pPr marL="1657350" indent="-190500" algn="l" rtl="0" eaLnBrk="0" fontAlgn="base" hangingPunct="0">
              <a:spcBef>
                <a:spcPct val="20000"/>
              </a:spcBef>
              <a:spcAft>
                <a:spcPct val="0"/>
              </a:spcAft>
              <a:defRPr>
                <a:solidFill>
                  <a:schemeClr val="tx1"/>
                </a:solidFill>
                <a:latin typeface="+mn-lt"/>
                <a:ea typeface="ＭＳ Ｐゴシック" charset="-128"/>
              </a:defRPr>
            </a:lvl4pPr>
            <a:lvl5pPr marL="2038350" indent="-190500" algn="l" rtl="0" eaLnBrk="0" fontAlgn="base" hangingPunct="0">
              <a:spcBef>
                <a:spcPct val="20000"/>
              </a:spcBef>
              <a:spcAft>
                <a:spcPct val="0"/>
              </a:spcAft>
              <a:defRPr>
                <a:solidFill>
                  <a:schemeClr val="tx1"/>
                </a:solidFill>
                <a:latin typeface="+mn-lt"/>
                <a:ea typeface="ＭＳ Ｐゴシック" charset="-128"/>
              </a:defRPr>
            </a:lvl5pPr>
            <a:lvl6pPr marL="2495550" indent="-190500" algn="l" rtl="0" fontAlgn="base">
              <a:spcBef>
                <a:spcPct val="20000"/>
              </a:spcBef>
              <a:spcAft>
                <a:spcPct val="0"/>
              </a:spcAft>
              <a:defRPr>
                <a:solidFill>
                  <a:schemeClr val="tx1"/>
                </a:solidFill>
                <a:latin typeface="+mn-lt"/>
              </a:defRPr>
            </a:lvl6pPr>
            <a:lvl7pPr marL="2952750" indent="-190500" algn="l" rtl="0" fontAlgn="base">
              <a:spcBef>
                <a:spcPct val="20000"/>
              </a:spcBef>
              <a:spcAft>
                <a:spcPct val="0"/>
              </a:spcAft>
              <a:defRPr>
                <a:solidFill>
                  <a:schemeClr val="tx1"/>
                </a:solidFill>
                <a:latin typeface="+mn-lt"/>
              </a:defRPr>
            </a:lvl7pPr>
            <a:lvl8pPr marL="3409950" indent="-190500" algn="l" rtl="0" fontAlgn="base">
              <a:spcBef>
                <a:spcPct val="20000"/>
              </a:spcBef>
              <a:spcAft>
                <a:spcPct val="0"/>
              </a:spcAft>
              <a:defRPr>
                <a:solidFill>
                  <a:schemeClr val="tx1"/>
                </a:solidFill>
                <a:latin typeface="+mn-lt"/>
              </a:defRPr>
            </a:lvl8pPr>
            <a:lvl9pPr marL="3867150" indent="-190500" algn="l" rtl="0" fontAlgn="base">
              <a:spcBef>
                <a:spcPct val="20000"/>
              </a:spcBef>
              <a:spcAft>
                <a:spcPct val="0"/>
              </a:spcAft>
              <a:defRPr>
                <a:solidFill>
                  <a:schemeClr val="tx1"/>
                </a:solidFill>
                <a:latin typeface="+mn-lt"/>
              </a:defRPr>
            </a:lvl9pPr>
          </a:lstStyle>
          <a:p>
            <a:pPr marL="0" indent="0"/>
            <a:r>
              <a:rPr lang="en-GB" sz="1200" b="1" i="1" dirty="0">
                <a:solidFill>
                  <a:srgbClr val="142062"/>
                </a:solidFill>
                <a:cs typeface="Arial" panose="020B0604020202020204" pitchFamily="34" charset="0"/>
              </a:rPr>
              <a:t>Sustainability</a:t>
            </a:r>
            <a:r>
              <a:rPr lang="en-GB" sz="1200" i="1" dirty="0">
                <a:solidFill>
                  <a:srgbClr val="142062"/>
                </a:solidFill>
                <a:cs typeface="Arial" panose="020B0604020202020204" pitchFamily="34" charset="0"/>
              </a:rPr>
              <a:t> at the heart of a living, working, active landscape valued by everyone.</a:t>
            </a:r>
            <a:endParaRPr lang="en-GB" sz="1200" i="1" dirty="0">
              <a:solidFill>
                <a:srgbClr val="000000"/>
              </a:solidFill>
              <a:cs typeface="Arial" panose="020B0604020202020204" pitchFamily="34" charset="0"/>
            </a:endParaRPr>
          </a:p>
          <a:p>
            <a:r>
              <a:rPr lang="en-GB" sz="1800" kern="0" dirty="0">
                <a:solidFill>
                  <a:srgbClr val="000000"/>
                </a:solidFill>
              </a:rPr>
              <a:t> </a:t>
            </a:r>
          </a:p>
          <a:p>
            <a:endParaRPr lang="en-GB" sz="1800" kern="0" dirty="0">
              <a:solidFill>
                <a:srgbClr val="000000"/>
              </a:solidFill>
            </a:endParaRPr>
          </a:p>
        </p:txBody>
      </p:sp>
      <p:sp>
        <p:nvSpPr>
          <p:cNvPr id="2" name="Title 1"/>
          <p:cNvSpPr>
            <a:spLocks noGrp="1"/>
          </p:cNvSpPr>
          <p:nvPr>
            <p:ph type="title"/>
          </p:nvPr>
        </p:nvSpPr>
        <p:spPr/>
        <p:txBody>
          <a:bodyPr/>
          <a:lstStyle/>
          <a:p>
            <a:pPr algn="ctr"/>
            <a:r>
              <a:rPr lang="en-GB" sz="2800" dirty="0" smtClean="0">
                <a:solidFill>
                  <a:srgbClr val="089A54"/>
                </a:solidFill>
              </a:rPr>
              <a:t/>
            </a:r>
            <a:br>
              <a:rPr lang="en-GB" sz="2800" dirty="0" smtClean="0">
                <a:solidFill>
                  <a:srgbClr val="089A54"/>
                </a:solidFill>
              </a:rPr>
            </a:br>
            <a:r>
              <a:rPr lang="en-GB" sz="2800" dirty="0" smtClean="0">
                <a:solidFill>
                  <a:srgbClr val="089A54"/>
                </a:solidFill>
              </a:rPr>
              <a:t>Ireland/Northern </a:t>
            </a:r>
            <a:r>
              <a:rPr lang="en-GB" sz="2800" dirty="0">
                <a:solidFill>
                  <a:srgbClr val="089A54"/>
                </a:solidFill>
              </a:rPr>
              <a:t>Ireland </a:t>
            </a:r>
            <a:r>
              <a:rPr lang="en-GB" sz="2800" dirty="0" smtClean="0">
                <a:solidFill>
                  <a:srgbClr val="089A54"/>
                </a:solidFill>
              </a:rPr>
              <a:t>Protocol (I/NIP)</a:t>
            </a:r>
            <a:r>
              <a:rPr lang="en-GB" sz="2800" dirty="0">
                <a:solidFill>
                  <a:srgbClr val="089A54"/>
                </a:solidFill>
              </a:rPr>
              <a:t/>
            </a:r>
            <a:br>
              <a:rPr lang="en-GB" sz="2800" dirty="0">
                <a:solidFill>
                  <a:srgbClr val="089A54"/>
                </a:solidFill>
              </a:rPr>
            </a:br>
            <a:r>
              <a:rPr lang="en-GB" sz="1800" dirty="0" smtClean="0">
                <a:solidFill>
                  <a:srgbClr val="089A54"/>
                </a:solidFill>
              </a:rPr>
              <a:t>Products of Animal Origin (POAO Aquaculture)</a:t>
            </a:r>
            <a:endParaRPr lang="en-GB" sz="1800" dirty="0"/>
          </a:p>
        </p:txBody>
      </p:sp>
      <p:pic>
        <p:nvPicPr>
          <p:cNvPr id="6" name="Picture 5"/>
          <p:cNvPicPr>
            <a:picLocks noChangeAspect="1"/>
          </p:cNvPicPr>
          <p:nvPr/>
        </p:nvPicPr>
        <p:blipFill rotWithShape="1">
          <a:blip r:embed="rId3"/>
          <a:srcRect l="20863" t="32361" r="64175" b="9679"/>
          <a:stretch/>
        </p:blipFill>
        <p:spPr>
          <a:xfrm>
            <a:off x="6372200" y="1911545"/>
            <a:ext cx="2438879" cy="2952328"/>
          </a:xfrm>
          <a:prstGeom prst="rect">
            <a:avLst/>
          </a:prstGeom>
        </p:spPr>
      </p:pic>
      <p:sp>
        <p:nvSpPr>
          <p:cNvPr id="14339" name="Rectangle 3"/>
          <p:cNvSpPr>
            <a:spLocks noGrp="1" noChangeArrowheads="1"/>
          </p:cNvSpPr>
          <p:nvPr>
            <p:ph type="body" idx="1"/>
          </p:nvPr>
        </p:nvSpPr>
        <p:spPr>
          <a:xfrm>
            <a:off x="329817" y="1838672"/>
            <a:ext cx="6114391" cy="4038600"/>
          </a:xfrm>
        </p:spPr>
        <p:txBody>
          <a:bodyPr/>
          <a:lstStyle/>
          <a:p>
            <a:pPr marL="0" indent="0" eaLnBrk="1" hangingPunct="1">
              <a:lnSpc>
                <a:spcPct val="90000"/>
              </a:lnSpc>
            </a:pPr>
            <a:endParaRPr lang="en-GB" sz="1400" dirty="0" smtClean="0"/>
          </a:p>
          <a:p>
            <a:pPr marL="0" lvl="0" indent="0" eaLnBrk="1" hangingPunct="1">
              <a:lnSpc>
                <a:spcPct val="90000"/>
              </a:lnSpc>
            </a:pPr>
            <a:r>
              <a:rPr lang="en-GB" sz="1400" b="1" dirty="0">
                <a:solidFill>
                  <a:srgbClr val="000000"/>
                </a:solidFill>
              </a:rPr>
              <a:t> </a:t>
            </a:r>
            <a:r>
              <a:rPr lang="en-GB" sz="1400" b="1" dirty="0" smtClean="0">
                <a:solidFill>
                  <a:srgbClr val="000000"/>
                </a:solidFill>
              </a:rPr>
              <a:t>               </a:t>
            </a:r>
            <a:r>
              <a:rPr lang="en-GB" sz="1600" b="1" dirty="0" smtClean="0">
                <a:solidFill>
                  <a:srgbClr val="000000"/>
                </a:solidFill>
              </a:rPr>
              <a:t>Movements </a:t>
            </a:r>
            <a:r>
              <a:rPr lang="en-GB" sz="1600" b="1" dirty="0">
                <a:solidFill>
                  <a:srgbClr val="000000"/>
                </a:solidFill>
              </a:rPr>
              <a:t>from </a:t>
            </a:r>
            <a:r>
              <a:rPr lang="en-US" sz="1600" b="1" dirty="0">
                <a:solidFill>
                  <a:srgbClr val="000000"/>
                </a:solidFill>
              </a:rPr>
              <a:t>GB </a:t>
            </a:r>
            <a:r>
              <a:rPr lang="en-US" sz="1600" b="1" dirty="0" smtClean="0">
                <a:solidFill>
                  <a:srgbClr val="000000"/>
                </a:solidFill>
              </a:rPr>
              <a:t>to NI:</a:t>
            </a:r>
          </a:p>
          <a:p>
            <a:pPr marL="0" lvl="0" indent="0" eaLnBrk="1" hangingPunct="1">
              <a:lnSpc>
                <a:spcPct val="90000"/>
              </a:lnSpc>
            </a:pPr>
            <a:endParaRPr lang="en-GB" sz="1400" b="1" dirty="0" smtClean="0"/>
          </a:p>
          <a:p>
            <a:pPr marL="800100" lvl="1" eaLnBrk="1" hangingPunct="1">
              <a:lnSpc>
                <a:spcPct val="90000"/>
              </a:lnSpc>
              <a:buFont typeface="Arial" panose="020B0604020202020204" pitchFamily="34" charset="0"/>
              <a:buChar char="•"/>
            </a:pPr>
            <a:r>
              <a:rPr lang="en-US" sz="1400" b="1" dirty="0" smtClean="0"/>
              <a:t>Export Health Certificates (EHCs)</a:t>
            </a:r>
            <a:r>
              <a:rPr lang="en-US" sz="1400" dirty="0" smtClean="0"/>
              <a:t>  (TRACES (</a:t>
            </a:r>
            <a:r>
              <a:rPr lang="en-US" sz="1400" dirty="0"/>
              <a:t>Trade Control and Expert </a:t>
            </a:r>
            <a:r>
              <a:rPr lang="en-US" sz="1400" dirty="0" smtClean="0"/>
              <a:t>System), </a:t>
            </a:r>
            <a:r>
              <a:rPr lang="en-US" sz="1400" dirty="0"/>
              <a:t>minimum of </a:t>
            </a:r>
            <a:r>
              <a:rPr lang="en-US" sz="1400" dirty="0" smtClean="0"/>
              <a:t>24hrs notice to Point of Entry (POE)</a:t>
            </a:r>
          </a:p>
          <a:p>
            <a:pPr marL="0" indent="0" eaLnBrk="1" hangingPunct="1">
              <a:lnSpc>
                <a:spcPct val="90000"/>
              </a:lnSpc>
            </a:pPr>
            <a:r>
              <a:rPr lang="en-US" sz="1400" i="1" dirty="0" smtClean="0"/>
              <a:t> </a:t>
            </a:r>
          </a:p>
          <a:p>
            <a:pPr marL="800100" lvl="1" eaLnBrk="1" hangingPunct="1">
              <a:lnSpc>
                <a:spcPct val="90000"/>
              </a:lnSpc>
              <a:buFont typeface="Arial" panose="020B0604020202020204" pitchFamily="34" charset="0"/>
              <a:buChar char="•"/>
            </a:pPr>
            <a:r>
              <a:rPr lang="en-US" sz="1400" b="1" dirty="0" smtClean="0"/>
              <a:t>All</a:t>
            </a:r>
            <a:r>
              <a:rPr lang="en-US" sz="1400" dirty="0" smtClean="0"/>
              <a:t> </a:t>
            </a:r>
            <a:r>
              <a:rPr lang="en-US" sz="1400" dirty="0"/>
              <a:t>consignments </a:t>
            </a:r>
            <a:r>
              <a:rPr lang="en-US" sz="1400" dirty="0" smtClean="0"/>
              <a:t>must </a:t>
            </a:r>
            <a:r>
              <a:rPr lang="en-US" sz="1400" dirty="0"/>
              <a:t>enter </a:t>
            </a:r>
            <a:r>
              <a:rPr lang="en-US" sz="1400" dirty="0" smtClean="0"/>
              <a:t>a designated POE  </a:t>
            </a:r>
          </a:p>
          <a:p>
            <a:pPr marL="514350" lvl="1" indent="0" eaLnBrk="1" hangingPunct="1">
              <a:lnSpc>
                <a:spcPct val="90000"/>
              </a:lnSpc>
            </a:pPr>
            <a:r>
              <a:rPr lang="en-US" sz="1400" dirty="0" smtClean="0"/>
              <a:t>     (live fish - Belfast or Larne, POAO – Warrenpoint, Foyle) </a:t>
            </a:r>
          </a:p>
          <a:p>
            <a:pPr marL="514350" lvl="1" indent="0" eaLnBrk="1" hangingPunct="1">
              <a:lnSpc>
                <a:spcPct val="90000"/>
              </a:lnSpc>
            </a:pPr>
            <a:endParaRPr lang="en-US" sz="1400" dirty="0" smtClean="0"/>
          </a:p>
          <a:p>
            <a:pPr marL="800100" lvl="1" eaLnBrk="1" hangingPunct="1">
              <a:lnSpc>
                <a:spcPct val="90000"/>
              </a:lnSpc>
              <a:buFont typeface="Arial" panose="020B0604020202020204" pitchFamily="34" charset="0"/>
              <a:buChar char="•"/>
            </a:pPr>
            <a:r>
              <a:rPr lang="en-US" sz="1400" b="1" dirty="0" smtClean="0"/>
              <a:t>No</a:t>
            </a:r>
            <a:r>
              <a:rPr lang="en-US" sz="1400" dirty="0" smtClean="0"/>
              <a:t> </a:t>
            </a:r>
            <a:r>
              <a:rPr lang="en-US" sz="1400" dirty="0"/>
              <a:t>airport </a:t>
            </a:r>
            <a:r>
              <a:rPr lang="en-US" sz="1400" dirty="0" smtClean="0"/>
              <a:t>Point of Entry</a:t>
            </a:r>
          </a:p>
          <a:p>
            <a:pPr marL="0" indent="0" eaLnBrk="1" hangingPunct="1">
              <a:lnSpc>
                <a:spcPct val="90000"/>
              </a:lnSpc>
            </a:pPr>
            <a:endParaRPr lang="en-US" sz="1400" i="1" dirty="0"/>
          </a:p>
          <a:p>
            <a:pPr marL="800100" lvl="1" eaLnBrk="1" hangingPunct="1">
              <a:lnSpc>
                <a:spcPct val="90000"/>
              </a:lnSpc>
              <a:buFont typeface="Arial" panose="020B0604020202020204" pitchFamily="34" charset="0"/>
              <a:buChar char="•"/>
            </a:pPr>
            <a:r>
              <a:rPr lang="en-US" sz="1400" b="1" dirty="0" smtClean="0"/>
              <a:t>All</a:t>
            </a:r>
            <a:r>
              <a:rPr lang="en-US" sz="1400" dirty="0" smtClean="0"/>
              <a:t> </a:t>
            </a:r>
            <a:r>
              <a:rPr lang="en-US" sz="1400" dirty="0"/>
              <a:t>consignments of live fish </a:t>
            </a:r>
            <a:r>
              <a:rPr lang="en-US" sz="1400" dirty="0" smtClean="0"/>
              <a:t>from </a:t>
            </a:r>
            <a:r>
              <a:rPr lang="en-US" sz="1400" dirty="0"/>
              <a:t>GB will be subject to </a:t>
            </a:r>
            <a:r>
              <a:rPr lang="en-US" sz="1400" dirty="0" smtClean="0"/>
              <a:t>a </a:t>
            </a:r>
          </a:p>
          <a:p>
            <a:pPr marL="514350" lvl="1" indent="0" eaLnBrk="1" hangingPunct="1">
              <a:lnSpc>
                <a:spcPct val="90000"/>
              </a:lnSpc>
            </a:pPr>
            <a:r>
              <a:rPr lang="en-US" sz="1400" dirty="0"/>
              <a:t> </a:t>
            </a:r>
            <a:r>
              <a:rPr lang="en-US" sz="1400" dirty="0" smtClean="0"/>
              <a:t>     physical inspection at the Point of Entry, in compliance with 	Official Control Regulations.</a:t>
            </a:r>
            <a:endParaRPr lang="en-GB" sz="1400" i="1" dirty="0"/>
          </a:p>
        </p:txBody>
      </p:sp>
      <p:sp>
        <p:nvSpPr>
          <p:cNvPr id="7" name="TextBox 6"/>
          <p:cNvSpPr txBox="1"/>
          <p:nvPr/>
        </p:nvSpPr>
        <p:spPr>
          <a:xfrm>
            <a:off x="6699613" y="4884385"/>
            <a:ext cx="2078839" cy="276999"/>
          </a:xfrm>
          <a:prstGeom prst="rect">
            <a:avLst/>
          </a:prstGeom>
          <a:noFill/>
        </p:spPr>
        <p:txBody>
          <a:bodyPr wrap="square" rtlCol="0">
            <a:spAutoFit/>
          </a:bodyPr>
          <a:lstStyle/>
          <a:p>
            <a:r>
              <a:rPr lang="en-US" sz="1200" i="1" dirty="0" smtClean="0">
                <a:latin typeface="Calibri" panose="020F0502020204030204" pitchFamily="34" charset="0"/>
                <a:cs typeface="Calibri" panose="020F0502020204030204" pitchFamily="34" charset="0"/>
              </a:rPr>
              <a:t>Image courtesy of </a:t>
            </a:r>
            <a:r>
              <a:rPr lang="en-US" sz="1200" i="1" dirty="0" err="1" smtClean="0">
                <a:latin typeface="Calibri" panose="020F0502020204030204" pitchFamily="34" charset="0"/>
                <a:cs typeface="Calibri" panose="020F0502020204030204" pitchFamily="34" charset="0"/>
              </a:rPr>
              <a:t>Seafish</a:t>
            </a:r>
            <a:endParaRPr lang="en-GB" sz="12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0569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755576" y="980728"/>
            <a:ext cx="8153400" cy="4319736"/>
          </a:xfrm>
        </p:spPr>
        <p:txBody>
          <a:bodyPr/>
          <a:lstStyle/>
          <a:p>
            <a:pPr marL="0" indent="0" eaLnBrk="1" hangingPunct="1">
              <a:lnSpc>
                <a:spcPct val="90000"/>
              </a:lnSpc>
            </a:pPr>
            <a:r>
              <a:rPr lang="en-US" sz="1600" b="1" dirty="0"/>
              <a:t> </a:t>
            </a:r>
            <a:r>
              <a:rPr lang="en-US" sz="1600" b="1" dirty="0" smtClean="0"/>
              <a:t>                             </a:t>
            </a:r>
          </a:p>
          <a:p>
            <a:pPr marL="0" indent="0" eaLnBrk="1" hangingPunct="1">
              <a:lnSpc>
                <a:spcPct val="90000"/>
              </a:lnSpc>
            </a:pPr>
            <a:r>
              <a:rPr lang="en-US" sz="1600" b="1" dirty="0">
                <a:solidFill>
                  <a:srgbClr val="142062"/>
                </a:solidFill>
              </a:rPr>
              <a:t> </a:t>
            </a:r>
            <a:r>
              <a:rPr lang="en-US" sz="1600" b="1" dirty="0" smtClean="0">
                <a:solidFill>
                  <a:srgbClr val="142062"/>
                </a:solidFill>
              </a:rPr>
              <a:t>                                      </a:t>
            </a:r>
            <a:r>
              <a:rPr lang="en-US" sz="1400" b="1" dirty="0" smtClean="0">
                <a:solidFill>
                  <a:srgbClr val="142062"/>
                </a:solidFill>
              </a:rPr>
              <a:t>POAO Movements from GB </a:t>
            </a:r>
            <a:r>
              <a:rPr lang="en-US" sz="1400" b="1" dirty="0">
                <a:solidFill>
                  <a:srgbClr val="142062"/>
                </a:solidFill>
              </a:rPr>
              <a:t>to </a:t>
            </a:r>
            <a:r>
              <a:rPr lang="en-US" sz="1400" b="1" dirty="0" smtClean="0">
                <a:solidFill>
                  <a:srgbClr val="142062"/>
                </a:solidFill>
              </a:rPr>
              <a:t>NI</a:t>
            </a:r>
          </a:p>
          <a:p>
            <a:pPr marL="0" indent="0" eaLnBrk="1" hangingPunct="1">
              <a:lnSpc>
                <a:spcPct val="90000"/>
              </a:lnSpc>
            </a:pPr>
            <a:endParaRPr lang="en-US" sz="1600" i="1" dirty="0"/>
          </a:p>
          <a:p>
            <a:pPr marL="0" indent="0" eaLnBrk="1" hangingPunct="1">
              <a:lnSpc>
                <a:spcPct val="90000"/>
              </a:lnSpc>
            </a:pPr>
            <a:r>
              <a:rPr lang="en-US" sz="1400" dirty="0" smtClean="0"/>
              <a:t>This </a:t>
            </a:r>
            <a:r>
              <a:rPr lang="en-US" sz="1400" dirty="0"/>
              <a:t>trade will need to enter via a NI Point of Entry (POE) </a:t>
            </a:r>
            <a:endParaRPr lang="en-US" sz="1400" dirty="0" smtClean="0"/>
          </a:p>
          <a:p>
            <a:pPr marL="0" indent="0" eaLnBrk="1" hangingPunct="1">
              <a:lnSpc>
                <a:spcPct val="90000"/>
              </a:lnSpc>
            </a:pPr>
            <a:r>
              <a:rPr lang="en-US" sz="1400" dirty="0" smtClean="0"/>
              <a:t>and </a:t>
            </a:r>
            <a:r>
              <a:rPr lang="en-US" sz="1400" dirty="0"/>
              <a:t>be accompanied by the following information: </a:t>
            </a:r>
            <a:endParaRPr lang="en-US" sz="1400" dirty="0" smtClean="0"/>
          </a:p>
          <a:p>
            <a:pPr marL="0" indent="0" eaLnBrk="1" hangingPunct="1">
              <a:lnSpc>
                <a:spcPct val="90000"/>
              </a:lnSpc>
            </a:pPr>
            <a:endParaRPr lang="en-US" sz="1400" dirty="0" smtClean="0"/>
          </a:p>
          <a:p>
            <a:pPr marL="800100" lvl="1" eaLnBrk="1" hangingPunct="1">
              <a:lnSpc>
                <a:spcPct val="90000"/>
              </a:lnSpc>
              <a:buFont typeface="Arial" panose="020B0604020202020204" pitchFamily="34" charset="0"/>
              <a:buChar char="•"/>
            </a:pPr>
            <a:r>
              <a:rPr lang="en-US" sz="1400" dirty="0" smtClean="0"/>
              <a:t>An </a:t>
            </a:r>
            <a:r>
              <a:rPr lang="en-US" sz="1400" dirty="0"/>
              <a:t>EORI </a:t>
            </a:r>
            <a:r>
              <a:rPr lang="en-US" sz="1400" dirty="0" smtClean="0"/>
              <a:t>(</a:t>
            </a:r>
            <a:r>
              <a:rPr lang="en-US" sz="1400" dirty="0"/>
              <a:t>Economic Operators Registration </a:t>
            </a:r>
            <a:endParaRPr lang="en-US" sz="1400" dirty="0" smtClean="0"/>
          </a:p>
          <a:p>
            <a:pPr marL="514350" lvl="1" indent="0" eaLnBrk="1" hangingPunct="1">
              <a:lnSpc>
                <a:spcPct val="90000"/>
              </a:lnSpc>
            </a:pPr>
            <a:r>
              <a:rPr lang="en-US" sz="1400" dirty="0"/>
              <a:t>	</a:t>
            </a:r>
            <a:r>
              <a:rPr lang="en-US" sz="1400" dirty="0" smtClean="0"/>
              <a:t>and Identification) number </a:t>
            </a:r>
            <a:r>
              <a:rPr lang="en-US" sz="1400" dirty="0"/>
              <a:t>(</a:t>
            </a:r>
            <a:r>
              <a:rPr lang="en-US" sz="1400" dirty="0" smtClean="0"/>
              <a:t>both GB &amp; NI(XI))</a:t>
            </a:r>
          </a:p>
          <a:p>
            <a:pPr marL="514350" lvl="1" indent="0" eaLnBrk="1" hangingPunct="1">
              <a:lnSpc>
                <a:spcPct val="90000"/>
              </a:lnSpc>
            </a:pPr>
            <a:endParaRPr lang="en-US" sz="1400" dirty="0"/>
          </a:p>
          <a:p>
            <a:pPr marL="800100" lvl="1" eaLnBrk="1" hangingPunct="1">
              <a:lnSpc>
                <a:spcPct val="90000"/>
              </a:lnSpc>
              <a:buFont typeface="Arial" panose="020B0604020202020204" pitchFamily="34" charset="0"/>
              <a:buChar char="•"/>
            </a:pPr>
            <a:r>
              <a:rPr lang="en-US" sz="1400" dirty="0" smtClean="0"/>
              <a:t>An </a:t>
            </a:r>
            <a:r>
              <a:rPr lang="en-US" sz="1400" dirty="0"/>
              <a:t>Export Health Certificate (EHC) </a:t>
            </a:r>
            <a:endParaRPr lang="en-US" sz="1400" dirty="0" smtClean="0"/>
          </a:p>
          <a:p>
            <a:pPr marL="800100" lvl="1" eaLnBrk="1" hangingPunct="1">
              <a:lnSpc>
                <a:spcPct val="90000"/>
              </a:lnSpc>
              <a:buFont typeface="Arial" panose="020B0604020202020204" pitchFamily="34" charset="0"/>
              <a:buChar char="•"/>
            </a:pPr>
            <a:endParaRPr lang="en-US" sz="1400" dirty="0" smtClean="0"/>
          </a:p>
          <a:p>
            <a:pPr marL="800100" lvl="1" eaLnBrk="1" hangingPunct="1">
              <a:lnSpc>
                <a:spcPct val="90000"/>
              </a:lnSpc>
              <a:buFont typeface="Arial" panose="020B0604020202020204" pitchFamily="34" charset="0"/>
              <a:buChar char="•"/>
            </a:pPr>
            <a:r>
              <a:rPr lang="en-US" sz="1400" dirty="0" smtClean="0"/>
              <a:t>A </a:t>
            </a:r>
            <a:r>
              <a:rPr lang="en-US" sz="1400" dirty="0"/>
              <a:t>Catch </a:t>
            </a:r>
            <a:r>
              <a:rPr lang="en-US" sz="1400" dirty="0" smtClean="0"/>
              <a:t>Certificate</a:t>
            </a:r>
          </a:p>
          <a:p>
            <a:pPr marL="800100" lvl="1" eaLnBrk="1" hangingPunct="1">
              <a:lnSpc>
                <a:spcPct val="90000"/>
              </a:lnSpc>
              <a:buFont typeface="Arial" panose="020B0604020202020204" pitchFamily="34" charset="0"/>
              <a:buChar char="•"/>
            </a:pPr>
            <a:endParaRPr lang="en-US" sz="1400" dirty="0" smtClean="0"/>
          </a:p>
          <a:p>
            <a:pPr marL="800100" lvl="1" eaLnBrk="1" hangingPunct="1">
              <a:lnSpc>
                <a:spcPct val="90000"/>
              </a:lnSpc>
              <a:buFont typeface="Arial" panose="020B0604020202020204" pitchFamily="34" charset="0"/>
              <a:buChar char="•"/>
            </a:pPr>
            <a:r>
              <a:rPr lang="en-US" sz="1400" dirty="0" smtClean="0"/>
              <a:t>A </a:t>
            </a:r>
            <a:r>
              <a:rPr lang="en-US" sz="1400" dirty="0"/>
              <a:t>UK Processing </a:t>
            </a:r>
            <a:r>
              <a:rPr lang="en-US" sz="1400" dirty="0" smtClean="0"/>
              <a:t>Statement </a:t>
            </a:r>
          </a:p>
          <a:p>
            <a:pPr marL="514350" lvl="1" indent="0" eaLnBrk="1" hangingPunct="1">
              <a:lnSpc>
                <a:spcPct val="90000"/>
              </a:lnSpc>
            </a:pPr>
            <a:r>
              <a:rPr lang="en-US" sz="1400" dirty="0"/>
              <a:t> </a:t>
            </a:r>
            <a:r>
              <a:rPr lang="en-US" sz="1400" dirty="0" smtClean="0"/>
              <a:t>    (if </a:t>
            </a:r>
            <a:r>
              <a:rPr lang="en-US" sz="1400" dirty="0"/>
              <a:t>the product was </a:t>
            </a:r>
            <a:r>
              <a:rPr lang="en-US" sz="1400" dirty="0" smtClean="0"/>
              <a:t>processed in UK) </a:t>
            </a:r>
          </a:p>
          <a:p>
            <a:pPr marL="514350" lvl="1" indent="0" eaLnBrk="1" hangingPunct="1">
              <a:lnSpc>
                <a:spcPct val="90000"/>
              </a:lnSpc>
            </a:pPr>
            <a:endParaRPr lang="en-US" sz="1400" dirty="0" smtClean="0"/>
          </a:p>
          <a:p>
            <a:pPr marL="800100" lvl="1" eaLnBrk="1" hangingPunct="1">
              <a:lnSpc>
                <a:spcPct val="90000"/>
              </a:lnSpc>
              <a:buFont typeface="Arial" panose="020B0604020202020204" pitchFamily="34" charset="0"/>
              <a:buChar char="•"/>
            </a:pPr>
            <a:r>
              <a:rPr lang="en-US" sz="1400" dirty="0" smtClean="0"/>
              <a:t>A </a:t>
            </a:r>
            <a:r>
              <a:rPr lang="en-US" sz="1400" dirty="0"/>
              <a:t>UK Storage </a:t>
            </a:r>
            <a:r>
              <a:rPr lang="en-US" sz="1400" dirty="0" smtClean="0"/>
              <a:t>Statement </a:t>
            </a:r>
          </a:p>
          <a:p>
            <a:pPr marL="514350" lvl="1" indent="0" eaLnBrk="1" hangingPunct="1">
              <a:lnSpc>
                <a:spcPct val="90000"/>
              </a:lnSpc>
            </a:pPr>
            <a:r>
              <a:rPr lang="en-US" sz="1400" dirty="0"/>
              <a:t> </a:t>
            </a:r>
            <a:r>
              <a:rPr lang="en-US" sz="1400" dirty="0" smtClean="0"/>
              <a:t>    (if </a:t>
            </a:r>
            <a:r>
              <a:rPr lang="en-US" sz="1400" dirty="0"/>
              <a:t>the product was stored for more than </a:t>
            </a:r>
            <a:r>
              <a:rPr lang="en-US" sz="1400" dirty="0" smtClean="0"/>
              <a:t>12hrs)</a:t>
            </a:r>
            <a:endParaRPr lang="en-GB" sz="1400" dirty="0"/>
          </a:p>
        </p:txBody>
      </p:sp>
      <p:sp>
        <p:nvSpPr>
          <p:cNvPr id="14338" name="Rectangle 2"/>
          <p:cNvSpPr>
            <a:spLocks noGrp="1" noChangeArrowheads="1"/>
          </p:cNvSpPr>
          <p:nvPr>
            <p:ph type="title"/>
          </p:nvPr>
        </p:nvSpPr>
        <p:spPr>
          <a:xfrm>
            <a:off x="323528" y="404664"/>
            <a:ext cx="8267700" cy="762000"/>
          </a:xfrm>
        </p:spPr>
        <p:txBody>
          <a:bodyPr/>
          <a:lstStyle/>
          <a:p>
            <a:pPr algn="ctr" eaLnBrk="1" hangingPunct="1"/>
            <a:r>
              <a:rPr lang="en-GB" sz="2800" dirty="0" smtClean="0">
                <a:solidFill>
                  <a:srgbClr val="089A54"/>
                </a:solidFill>
              </a:rPr>
              <a:t>Ireland/Northern </a:t>
            </a:r>
            <a:r>
              <a:rPr lang="en-GB" sz="2800" dirty="0">
                <a:solidFill>
                  <a:srgbClr val="089A54"/>
                </a:solidFill>
              </a:rPr>
              <a:t>Ireland </a:t>
            </a:r>
            <a:r>
              <a:rPr lang="en-GB" sz="2800" dirty="0" smtClean="0">
                <a:solidFill>
                  <a:srgbClr val="089A54"/>
                </a:solidFill>
              </a:rPr>
              <a:t>Protocol (I/NIP)</a:t>
            </a:r>
            <a:r>
              <a:rPr lang="en-GB" sz="2800" dirty="0">
                <a:solidFill>
                  <a:srgbClr val="089A54"/>
                </a:solidFill>
              </a:rPr>
              <a:t/>
            </a:r>
            <a:br>
              <a:rPr lang="en-GB" sz="2800" dirty="0">
                <a:solidFill>
                  <a:srgbClr val="089A54"/>
                </a:solidFill>
              </a:rPr>
            </a:br>
            <a:r>
              <a:rPr lang="en-GB" sz="1600" dirty="0">
                <a:solidFill>
                  <a:srgbClr val="089A54"/>
                </a:solidFill>
              </a:rPr>
              <a:t>Products of Animal Origin (fishery </a:t>
            </a:r>
            <a:r>
              <a:rPr lang="en-GB" sz="1600" dirty="0" smtClean="0">
                <a:solidFill>
                  <a:srgbClr val="089A54"/>
                </a:solidFill>
              </a:rPr>
              <a:t>products)</a:t>
            </a:r>
            <a:endParaRPr lang="en-GB" sz="2800" dirty="0"/>
          </a:p>
        </p:txBody>
      </p:sp>
      <p:sp>
        <p:nvSpPr>
          <p:cNvPr id="5" name="Content Placeholder 2">
            <a:extLst>
              <a:ext uri="{FF2B5EF4-FFF2-40B4-BE49-F238E27FC236}">
                <a16:creationId xmlns:a16="http://schemas.microsoft.com/office/drawing/2014/main" xmlns="" id="{7E900D57-AC17-4348-BACF-EC372715B06B}"/>
              </a:ext>
            </a:extLst>
          </p:cNvPr>
          <p:cNvSpPr txBox="1">
            <a:spLocks/>
          </p:cNvSpPr>
          <p:nvPr/>
        </p:nvSpPr>
        <p:spPr>
          <a:xfrm>
            <a:off x="5004048" y="5877272"/>
            <a:ext cx="3456384" cy="788208"/>
          </a:xfrm>
          <a:prstGeom prst="rect">
            <a:avLst/>
          </a:prstGeom>
          <a:solidFill>
            <a:schemeClr val="bg1"/>
          </a:solidFill>
        </p:spPr>
        <p:txBody>
          <a:bodyPr/>
          <a:lstStyle>
            <a:lvl1pPr marL="342900" indent="-342900" algn="l" rtl="0" eaLnBrk="0" fontAlgn="base" hangingPunct="0">
              <a:spcBef>
                <a:spcPct val="20000"/>
              </a:spcBef>
              <a:spcAft>
                <a:spcPct val="0"/>
              </a:spcAft>
              <a:defRPr>
                <a:solidFill>
                  <a:schemeClr val="tx1"/>
                </a:solidFill>
                <a:latin typeface="+mn-lt"/>
                <a:ea typeface="ＭＳ Ｐゴシック" charset="-128"/>
                <a:cs typeface="ＭＳ Ｐゴシック" charset="-128"/>
              </a:defRPr>
            </a:lvl1pPr>
            <a:lvl2pPr marL="857250" indent="-285750" algn="l" rtl="0" eaLnBrk="0" fontAlgn="base" hangingPunct="0">
              <a:spcBef>
                <a:spcPct val="20000"/>
              </a:spcBef>
              <a:spcAft>
                <a:spcPct val="0"/>
              </a:spcAft>
              <a:defRPr>
                <a:solidFill>
                  <a:schemeClr val="tx1"/>
                </a:solidFill>
                <a:latin typeface="+mn-lt"/>
                <a:ea typeface="ＭＳ Ｐゴシック" charset="-128"/>
              </a:defRPr>
            </a:lvl2pPr>
            <a:lvl3pPr marL="1276350" indent="-228600" algn="l" rtl="0" eaLnBrk="0" fontAlgn="base" hangingPunct="0">
              <a:spcBef>
                <a:spcPct val="20000"/>
              </a:spcBef>
              <a:spcAft>
                <a:spcPct val="0"/>
              </a:spcAft>
              <a:defRPr>
                <a:solidFill>
                  <a:schemeClr val="tx1"/>
                </a:solidFill>
                <a:latin typeface="+mn-lt"/>
                <a:ea typeface="ＭＳ Ｐゴシック" charset="-128"/>
              </a:defRPr>
            </a:lvl3pPr>
            <a:lvl4pPr marL="1657350" indent="-190500" algn="l" rtl="0" eaLnBrk="0" fontAlgn="base" hangingPunct="0">
              <a:spcBef>
                <a:spcPct val="20000"/>
              </a:spcBef>
              <a:spcAft>
                <a:spcPct val="0"/>
              </a:spcAft>
              <a:defRPr>
                <a:solidFill>
                  <a:schemeClr val="tx1"/>
                </a:solidFill>
                <a:latin typeface="+mn-lt"/>
                <a:ea typeface="ＭＳ Ｐゴシック" charset="-128"/>
              </a:defRPr>
            </a:lvl4pPr>
            <a:lvl5pPr marL="2038350" indent="-190500" algn="l" rtl="0" eaLnBrk="0" fontAlgn="base" hangingPunct="0">
              <a:spcBef>
                <a:spcPct val="20000"/>
              </a:spcBef>
              <a:spcAft>
                <a:spcPct val="0"/>
              </a:spcAft>
              <a:defRPr>
                <a:solidFill>
                  <a:schemeClr val="tx1"/>
                </a:solidFill>
                <a:latin typeface="+mn-lt"/>
                <a:ea typeface="ＭＳ Ｐゴシック" charset="-128"/>
              </a:defRPr>
            </a:lvl5pPr>
            <a:lvl6pPr marL="2495550" indent="-190500" algn="l" rtl="0" fontAlgn="base">
              <a:spcBef>
                <a:spcPct val="20000"/>
              </a:spcBef>
              <a:spcAft>
                <a:spcPct val="0"/>
              </a:spcAft>
              <a:defRPr>
                <a:solidFill>
                  <a:schemeClr val="tx1"/>
                </a:solidFill>
                <a:latin typeface="+mn-lt"/>
              </a:defRPr>
            </a:lvl6pPr>
            <a:lvl7pPr marL="2952750" indent="-190500" algn="l" rtl="0" fontAlgn="base">
              <a:spcBef>
                <a:spcPct val="20000"/>
              </a:spcBef>
              <a:spcAft>
                <a:spcPct val="0"/>
              </a:spcAft>
              <a:defRPr>
                <a:solidFill>
                  <a:schemeClr val="tx1"/>
                </a:solidFill>
                <a:latin typeface="+mn-lt"/>
              </a:defRPr>
            </a:lvl7pPr>
            <a:lvl8pPr marL="3409950" indent="-190500" algn="l" rtl="0" fontAlgn="base">
              <a:spcBef>
                <a:spcPct val="20000"/>
              </a:spcBef>
              <a:spcAft>
                <a:spcPct val="0"/>
              </a:spcAft>
              <a:defRPr>
                <a:solidFill>
                  <a:schemeClr val="tx1"/>
                </a:solidFill>
                <a:latin typeface="+mn-lt"/>
              </a:defRPr>
            </a:lvl8pPr>
            <a:lvl9pPr marL="3867150" indent="-190500" algn="l" rtl="0" fontAlgn="base">
              <a:spcBef>
                <a:spcPct val="20000"/>
              </a:spcBef>
              <a:spcAft>
                <a:spcPct val="0"/>
              </a:spcAft>
              <a:defRPr>
                <a:solidFill>
                  <a:schemeClr val="tx1"/>
                </a:solidFill>
                <a:latin typeface="+mn-lt"/>
              </a:defRPr>
            </a:lvl9pPr>
          </a:lstStyle>
          <a:p>
            <a:pPr marL="0" indent="0"/>
            <a:r>
              <a:rPr lang="en-GB" sz="1200" b="1" i="1" dirty="0">
                <a:solidFill>
                  <a:srgbClr val="142062"/>
                </a:solidFill>
                <a:latin typeface="Arial" panose="020B0604020202020204" pitchFamily="34" charset="0"/>
                <a:cs typeface="Arial" panose="020B0604020202020204" pitchFamily="34" charset="0"/>
              </a:rPr>
              <a:t>Sustainability</a:t>
            </a:r>
            <a:r>
              <a:rPr lang="en-GB" sz="1200" i="1" dirty="0">
                <a:solidFill>
                  <a:srgbClr val="142062"/>
                </a:solidFill>
                <a:latin typeface="Arial" panose="020B0604020202020204" pitchFamily="34" charset="0"/>
                <a:cs typeface="Arial" panose="020B0604020202020204" pitchFamily="34" charset="0"/>
              </a:rPr>
              <a:t> at the heart of a living, working, active landscape valued by everyone.</a:t>
            </a:r>
            <a:endParaRPr lang="en-GB" sz="1200" i="1" dirty="0">
              <a:latin typeface="Arial" panose="020B0604020202020204" pitchFamily="34" charset="0"/>
              <a:cs typeface="Arial" panose="020B0604020202020204" pitchFamily="34" charset="0"/>
            </a:endParaRPr>
          </a:p>
          <a:p>
            <a:r>
              <a:rPr lang="en-GB" sz="1800" kern="0" dirty="0"/>
              <a:t> </a:t>
            </a:r>
          </a:p>
          <a:p>
            <a:endParaRPr lang="en-GB" sz="1800" kern="0" dirty="0"/>
          </a:p>
        </p:txBody>
      </p:sp>
      <p:pic>
        <p:nvPicPr>
          <p:cNvPr id="2" name="Picture 1"/>
          <p:cNvPicPr>
            <a:picLocks noChangeAspect="1"/>
          </p:cNvPicPr>
          <p:nvPr/>
        </p:nvPicPr>
        <p:blipFill>
          <a:blip r:embed="rId3"/>
          <a:stretch>
            <a:fillRect/>
          </a:stretch>
        </p:blipFill>
        <p:spPr>
          <a:xfrm>
            <a:off x="5868144" y="2060848"/>
            <a:ext cx="2440800" cy="2953369"/>
          </a:xfrm>
          <a:prstGeom prst="rect">
            <a:avLst/>
          </a:prstGeom>
        </p:spPr>
      </p:pic>
      <p:sp>
        <p:nvSpPr>
          <p:cNvPr id="6" name="TextBox 5"/>
          <p:cNvSpPr txBox="1"/>
          <p:nvPr/>
        </p:nvSpPr>
        <p:spPr>
          <a:xfrm>
            <a:off x="6156176" y="5083126"/>
            <a:ext cx="2078839" cy="276999"/>
          </a:xfrm>
          <a:prstGeom prst="rect">
            <a:avLst/>
          </a:prstGeom>
          <a:noFill/>
        </p:spPr>
        <p:txBody>
          <a:bodyPr wrap="square" rtlCol="0">
            <a:spAutoFit/>
          </a:bodyPr>
          <a:lstStyle/>
          <a:p>
            <a:r>
              <a:rPr lang="en-US" sz="1200" i="1" dirty="0" smtClean="0">
                <a:latin typeface="Calibri" panose="020F0502020204030204" pitchFamily="34" charset="0"/>
                <a:cs typeface="Calibri" panose="020F0502020204030204" pitchFamily="34" charset="0"/>
              </a:rPr>
              <a:t>Image courtesy of </a:t>
            </a:r>
            <a:r>
              <a:rPr lang="en-US" sz="1200" i="1" dirty="0" err="1" smtClean="0">
                <a:latin typeface="Calibri" panose="020F0502020204030204" pitchFamily="34" charset="0"/>
                <a:cs typeface="Calibri" panose="020F0502020204030204" pitchFamily="34" charset="0"/>
              </a:rPr>
              <a:t>Seafish</a:t>
            </a:r>
            <a:endParaRPr lang="en-GB" sz="12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2169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23528" y="404664"/>
            <a:ext cx="8267700" cy="762000"/>
          </a:xfrm>
        </p:spPr>
        <p:txBody>
          <a:bodyPr/>
          <a:lstStyle/>
          <a:p>
            <a:pPr algn="ctr" eaLnBrk="1" hangingPunct="1"/>
            <a:r>
              <a:rPr lang="en-GB" sz="2800" dirty="0" smtClean="0">
                <a:solidFill>
                  <a:srgbClr val="089A54"/>
                </a:solidFill>
              </a:rPr>
              <a:t>Ireland/Northern </a:t>
            </a:r>
            <a:r>
              <a:rPr lang="en-GB" sz="2800" dirty="0">
                <a:solidFill>
                  <a:srgbClr val="089A54"/>
                </a:solidFill>
              </a:rPr>
              <a:t>Ireland </a:t>
            </a:r>
            <a:r>
              <a:rPr lang="en-GB" sz="2800" dirty="0" smtClean="0">
                <a:solidFill>
                  <a:srgbClr val="089A54"/>
                </a:solidFill>
              </a:rPr>
              <a:t>Protocol (I/NIP)</a:t>
            </a:r>
            <a:r>
              <a:rPr lang="en-GB" sz="2800" dirty="0">
                <a:solidFill>
                  <a:srgbClr val="089A54"/>
                </a:solidFill>
              </a:rPr>
              <a:t/>
            </a:r>
            <a:br>
              <a:rPr lang="en-GB" sz="2800" dirty="0">
                <a:solidFill>
                  <a:srgbClr val="089A54"/>
                </a:solidFill>
              </a:rPr>
            </a:br>
            <a:endParaRPr lang="en-GB" sz="1600" dirty="0"/>
          </a:p>
        </p:txBody>
      </p:sp>
      <p:sp>
        <p:nvSpPr>
          <p:cNvPr id="5" name="Content Placeholder 2">
            <a:extLst>
              <a:ext uri="{FF2B5EF4-FFF2-40B4-BE49-F238E27FC236}">
                <a16:creationId xmlns:a16="http://schemas.microsoft.com/office/drawing/2014/main" xmlns="" id="{7E900D57-AC17-4348-BACF-EC372715B06B}"/>
              </a:ext>
            </a:extLst>
          </p:cNvPr>
          <p:cNvSpPr txBox="1">
            <a:spLocks/>
          </p:cNvSpPr>
          <p:nvPr/>
        </p:nvSpPr>
        <p:spPr>
          <a:xfrm>
            <a:off x="5004048" y="5877272"/>
            <a:ext cx="3456384" cy="788208"/>
          </a:xfrm>
          <a:prstGeom prst="rect">
            <a:avLst/>
          </a:prstGeom>
          <a:solidFill>
            <a:schemeClr val="bg1"/>
          </a:solidFill>
        </p:spPr>
        <p:txBody>
          <a:bodyPr/>
          <a:lstStyle>
            <a:lvl1pPr marL="342900" indent="-342900" algn="l" rtl="0" eaLnBrk="0" fontAlgn="base" hangingPunct="0">
              <a:spcBef>
                <a:spcPct val="20000"/>
              </a:spcBef>
              <a:spcAft>
                <a:spcPct val="0"/>
              </a:spcAft>
              <a:defRPr>
                <a:solidFill>
                  <a:schemeClr val="tx1"/>
                </a:solidFill>
                <a:latin typeface="+mn-lt"/>
                <a:ea typeface="ＭＳ Ｐゴシック" charset="-128"/>
                <a:cs typeface="ＭＳ Ｐゴシック" charset="-128"/>
              </a:defRPr>
            </a:lvl1pPr>
            <a:lvl2pPr marL="857250" indent="-285750" algn="l" rtl="0" eaLnBrk="0" fontAlgn="base" hangingPunct="0">
              <a:spcBef>
                <a:spcPct val="20000"/>
              </a:spcBef>
              <a:spcAft>
                <a:spcPct val="0"/>
              </a:spcAft>
              <a:defRPr>
                <a:solidFill>
                  <a:schemeClr val="tx1"/>
                </a:solidFill>
                <a:latin typeface="+mn-lt"/>
                <a:ea typeface="ＭＳ Ｐゴシック" charset="-128"/>
              </a:defRPr>
            </a:lvl2pPr>
            <a:lvl3pPr marL="1276350" indent="-228600" algn="l" rtl="0" eaLnBrk="0" fontAlgn="base" hangingPunct="0">
              <a:spcBef>
                <a:spcPct val="20000"/>
              </a:spcBef>
              <a:spcAft>
                <a:spcPct val="0"/>
              </a:spcAft>
              <a:defRPr>
                <a:solidFill>
                  <a:schemeClr val="tx1"/>
                </a:solidFill>
                <a:latin typeface="+mn-lt"/>
                <a:ea typeface="ＭＳ Ｐゴシック" charset="-128"/>
              </a:defRPr>
            </a:lvl3pPr>
            <a:lvl4pPr marL="1657350" indent="-190500" algn="l" rtl="0" eaLnBrk="0" fontAlgn="base" hangingPunct="0">
              <a:spcBef>
                <a:spcPct val="20000"/>
              </a:spcBef>
              <a:spcAft>
                <a:spcPct val="0"/>
              </a:spcAft>
              <a:defRPr>
                <a:solidFill>
                  <a:schemeClr val="tx1"/>
                </a:solidFill>
                <a:latin typeface="+mn-lt"/>
                <a:ea typeface="ＭＳ Ｐゴシック" charset="-128"/>
              </a:defRPr>
            </a:lvl4pPr>
            <a:lvl5pPr marL="2038350" indent="-190500" algn="l" rtl="0" eaLnBrk="0" fontAlgn="base" hangingPunct="0">
              <a:spcBef>
                <a:spcPct val="20000"/>
              </a:spcBef>
              <a:spcAft>
                <a:spcPct val="0"/>
              </a:spcAft>
              <a:defRPr>
                <a:solidFill>
                  <a:schemeClr val="tx1"/>
                </a:solidFill>
                <a:latin typeface="+mn-lt"/>
                <a:ea typeface="ＭＳ Ｐゴシック" charset="-128"/>
              </a:defRPr>
            </a:lvl5pPr>
            <a:lvl6pPr marL="2495550" indent="-190500" algn="l" rtl="0" fontAlgn="base">
              <a:spcBef>
                <a:spcPct val="20000"/>
              </a:spcBef>
              <a:spcAft>
                <a:spcPct val="0"/>
              </a:spcAft>
              <a:defRPr>
                <a:solidFill>
                  <a:schemeClr val="tx1"/>
                </a:solidFill>
                <a:latin typeface="+mn-lt"/>
              </a:defRPr>
            </a:lvl6pPr>
            <a:lvl7pPr marL="2952750" indent="-190500" algn="l" rtl="0" fontAlgn="base">
              <a:spcBef>
                <a:spcPct val="20000"/>
              </a:spcBef>
              <a:spcAft>
                <a:spcPct val="0"/>
              </a:spcAft>
              <a:defRPr>
                <a:solidFill>
                  <a:schemeClr val="tx1"/>
                </a:solidFill>
                <a:latin typeface="+mn-lt"/>
              </a:defRPr>
            </a:lvl7pPr>
            <a:lvl8pPr marL="3409950" indent="-190500" algn="l" rtl="0" fontAlgn="base">
              <a:spcBef>
                <a:spcPct val="20000"/>
              </a:spcBef>
              <a:spcAft>
                <a:spcPct val="0"/>
              </a:spcAft>
              <a:defRPr>
                <a:solidFill>
                  <a:schemeClr val="tx1"/>
                </a:solidFill>
                <a:latin typeface="+mn-lt"/>
              </a:defRPr>
            </a:lvl8pPr>
            <a:lvl9pPr marL="3867150" indent="-190500" algn="l" rtl="0" fontAlgn="base">
              <a:spcBef>
                <a:spcPct val="20000"/>
              </a:spcBef>
              <a:spcAft>
                <a:spcPct val="0"/>
              </a:spcAft>
              <a:defRPr>
                <a:solidFill>
                  <a:schemeClr val="tx1"/>
                </a:solidFill>
                <a:latin typeface="+mn-lt"/>
              </a:defRPr>
            </a:lvl9pPr>
          </a:lstStyle>
          <a:p>
            <a:pPr marL="0" indent="0"/>
            <a:r>
              <a:rPr lang="en-GB" sz="1200" b="1" i="1" dirty="0">
                <a:solidFill>
                  <a:srgbClr val="142062"/>
                </a:solidFill>
                <a:latin typeface="Arial" panose="020B0604020202020204" pitchFamily="34" charset="0"/>
                <a:cs typeface="Arial" panose="020B0604020202020204" pitchFamily="34" charset="0"/>
              </a:rPr>
              <a:t>Sustainability</a:t>
            </a:r>
            <a:r>
              <a:rPr lang="en-GB" sz="1200" i="1" dirty="0">
                <a:solidFill>
                  <a:srgbClr val="142062"/>
                </a:solidFill>
                <a:latin typeface="Arial" panose="020B0604020202020204" pitchFamily="34" charset="0"/>
                <a:cs typeface="Arial" panose="020B0604020202020204" pitchFamily="34" charset="0"/>
              </a:rPr>
              <a:t> at the heart of a living, working, active landscape valued by everyone.</a:t>
            </a:r>
            <a:endParaRPr lang="en-GB" sz="1200" i="1" dirty="0">
              <a:latin typeface="Arial" panose="020B0604020202020204" pitchFamily="34" charset="0"/>
              <a:cs typeface="Arial" panose="020B0604020202020204" pitchFamily="34" charset="0"/>
            </a:endParaRPr>
          </a:p>
          <a:p>
            <a:r>
              <a:rPr lang="en-GB" sz="1800" kern="0" dirty="0"/>
              <a:t> </a:t>
            </a:r>
          </a:p>
          <a:p>
            <a:endParaRPr lang="en-GB" sz="1800" kern="0" dirty="0"/>
          </a:p>
        </p:txBody>
      </p:sp>
      <p:pic>
        <p:nvPicPr>
          <p:cNvPr id="3" name="Picture 2"/>
          <p:cNvPicPr>
            <a:picLocks noChangeAspect="1"/>
          </p:cNvPicPr>
          <p:nvPr/>
        </p:nvPicPr>
        <p:blipFill>
          <a:blip r:embed="rId3"/>
          <a:stretch>
            <a:fillRect/>
          </a:stretch>
        </p:blipFill>
        <p:spPr>
          <a:xfrm>
            <a:off x="6156176" y="1927513"/>
            <a:ext cx="2652120" cy="3150639"/>
          </a:xfrm>
          <a:prstGeom prst="rect">
            <a:avLst/>
          </a:prstGeom>
        </p:spPr>
      </p:pic>
      <p:sp>
        <p:nvSpPr>
          <p:cNvPr id="14339" name="Rectangle 3"/>
          <p:cNvSpPr>
            <a:spLocks noGrp="1" noChangeArrowheads="1"/>
          </p:cNvSpPr>
          <p:nvPr>
            <p:ph type="body" idx="1"/>
          </p:nvPr>
        </p:nvSpPr>
        <p:spPr>
          <a:xfrm>
            <a:off x="251520" y="887991"/>
            <a:ext cx="8153400" cy="4390814"/>
          </a:xfrm>
        </p:spPr>
        <p:txBody>
          <a:bodyPr/>
          <a:lstStyle/>
          <a:p>
            <a:pPr marL="0" indent="0" eaLnBrk="1" hangingPunct="1">
              <a:lnSpc>
                <a:spcPct val="90000"/>
              </a:lnSpc>
            </a:pPr>
            <a:endParaRPr lang="en-US" sz="1400" b="1" dirty="0" smtClean="0"/>
          </a:p>
          <a:p>
            <a:pPr marL="0" indent="0" algn="ctr" eaLnBrk="1" hangingPunct="1">
              <a:lnSpc>
                <a:spcPct val="90000"/>
              </a:lnSpc>
            </a:pPr>
            <a:r>
              <a:rPr lang="en-US" sz="1400" b="1" dirty="0"/>
              <a:t> </a:t>
            </a:r>
            <a:r>
              <a:rPr lang="en-US" sz="1400" b="1" dirty="0" smtClean="0"/>
              <a:t>        </a:t>
            </a:r>
            <a:r>
              <a:rPr lang="en-US" sz="1600" b="1" dirty="0">
                <a:solidFill>
                  <a:srgbClr val="142062"/>
                </a:solidFill>
              </a:rPr>
              <a:t>Business as </a:t>
            </a:r>
            <a:r>
              <a:rPr lang="en-US" sz="1600" b="1" dirty="0" smtClean="0">
                <a:solidFill>
                  <a:srgbClr val="142062"/>
                </a:solidFill>
              </a:rPr>
              <a:t>Usual </a:t>
            </a:r>
          </a:p>
          <a:p>
            <a:pPr marL="0" indent="0" algn="ctr" eaLnBrk="1" hangingPunct="1">
              <a:lnSpc>
                <a:spcPct val="90000"/>
              </a:lnSpc>
            </a:pPr>
            <a:endParaRPr lang="en-US" sz="1400" b="1" dirty="0"/>
          </a:p>
          <a:p>
            <a:pPr marL="0" indent="0" eaLnBrk="1" hangingPunct="1">
              <a:lnSpc>
                <a:spcPct val="90000"/>
              </a:lnSpc>
            </a:pPr>
            <a:r>
              <a:rPr lang="en-US" sz="1400" b="1" dirty="0"/>
              <a:t> </a:t>
            </a:r>
            <a:r>
              <a:rPr lang="en-US" sz="1400" b="1" dirty="0" smtClean="0"/>
              <a:t>        Movements from </a:t>
            </a:r>
            <a:r>
              <a:rPr lang="en-US" sz="1400" b="1" dirty="0"/>
              <a:t>NI to </a:t>
            </a:r>
            <a:r>
              <a:rPr lang="en-US" sz="1400" b="1" dirty="0" smtClean="0"/>
              <a:t>GB:</a:t>
            </a:r>
            <a:endParaRPr lang="en-GB" sz="1400" b="1" dirty="0" smtClean="0"/>
          </a:p>
          <a:p>
            <a:pPr marL="0" indent="0" eaLnBrk="1" hangingPunct="1">
              <a:lnSpc>
                <a:spcPct val="90000"/>
              </a:lnSpc>
            </a:pPr>
            <a:endParaRPr lang="en-US" sz="1400" dirty="0"/>
          </a:p>
          <a:p>
            <a:pPr marL="800100" lvl="1" eaLnBrk="1" hangingPunct="1">
              <a:lnSpc>
                <a:spcPct val="90000"/>
              </a:lnSpc>
              <a:buFont typeface="Arial" panose="020B0604020202020204" pitchFamily="34" charset="0"/>
              <a:buChar char="•"/>
            </a:pPr>
            <a:r>
              <a:rPr lang="en-US" sz="1400" dirty="0" smtClean="0"/>
              <a:t>Unfettered </a:t>
            </a:r>
            <a:r>
              <a:rPr lang="en-US" sz="1400" dirty="0"/>
              <a:t>access for all </a:t>
            </a:r>
            <a:r>
              <a:rPr lang="en-US" sz="1400" dirty="0" smtClean="0"/>
              <a:t>fishery products </a:t>
            </a:r>
          </a:p>
          <a:p>
            <a:pPr marL="514350" lvl="1" indent="0" eaLnBrk="1" hangingPunct="1">
              <a:lnSpc>
                <a:spcPct val="90000"/>
              </a:lnSpc>
            </a:pPr>
            <a:r>
              <a:rPr lang="en-US" sz="1400" dirty="0"/>
              <a:t> </a:t>
            </a:r>
            <a:r>
              <a:rPr lang="en-US" sz="1400" dirty="0" smtClean="0"/>
              <a:t>      – if the product remains in GB</a:t>
            </a:r>
          </a:p>
          <a:p>
            <a:pPr marL="0" indent="0" eaLnBrk="1" hangingPunct="1">
              <a:lnSpc>
                <a:spcPct val="90000"/>
              </a:lnSpc>
            </a:pPr>
            <a:endParaRPr lang="en-US" sz="1400" dirty="0" smtClean="0"/>
          </a:p>
          <a:p>
            <a:pPr marL="800100" lvl="1" eaLnBrk="1" hangingPunct="1">
              <a:lnSpc>
                <a:spcPct val="90000"/>
              </a:lnSpc>
              <a:buFont typeface="Arial" panose="020B0604020202020204" pitchFamily="34" charset="0"/>
              <a:buChar char="•"/>
            </a:pPr>
            <a:r>
              <a:rPr lang="en-US" sz="1400" dirty="0" smtClean="0"/>
              <a:t>If onward movement to EU (</a:t>
            </a:r>
            <a:r>
              <a:rPr lang="en-US" sz="1400" dirty="0" err="1" smtClean="0"/>
              <a:t>inc.</a:t>
            </a:r>
            <a:r>
              <a:rPr lang="en-US" sz="1400" dirty="0" smtClean="0"/>
              <a:t> ROI) </a:t>
            </a:r>
          </a:p>
          <a:p>
            <a:pPr marL="514350" lvl="1" indent="0" eaLnBrk="1" hangingPunct="1">
              <a:lnSpc>
                <a:spcPct val="90000"/>
              </a:lnSpc>
            </a:pPr>
            <a:r>
              <a:rPr lang="en-US" sz="1400" dirty="0"/>
              <a:t> </a:t>
            </a:r>
            <a:r>
              <a:rPr lang="en-US" sz="1400" dirty="0" smtClean="0"/>
              <a:t>     then IUU Catch Certificates, Export Health Certificates </a:t>
            </a:r>
          </a:p>
          <a:p>
            <a:pPr marL="0" indent="0" eaLnBrk="1" hangingPunct="1">
              <a:lnSpc>
                <a:spcPct val="90000"/>
              </a:lnSpc>
            </a:pPr>
            <a:endParaRPr lang="en-US" sz="1400" b="1" dirty="0"/>
          </a:p>
          <a:p>
            <a:pPr marL="800100" lvl="1" eaLnBrk="1" hangingPunct="1">
              <a:lnSpc>
                <a:spcPct val="90000"/>
              </a:lnSpc>
              <a:buFont typeface="Arial" panose="020B0604020202020204" pitchFamily="34" charset="0"/>
              <a:buChar char="•"/>
            </a:pPr>
            <a:r>
              <a:rPr lang="en-US" sz="1400" dirty="0" smtClean="0"/>
              <a:t>No </a:t>
            </a:r>
            <a:r>
              <a:rPr lang="en-US" sz="1400" dirty="0"/>
              <a:t>change to the rights and responsibilities of NI registered </a:t>
            </a:r>
            <a:endParaRPr lang="en-US" sz="1400" dirty="0" smtClean="0"/>
          </a:p>
          <a:p>
            <a:pPr marL="514350" lvl="1" indent="0" eaLnBrk="1" hangingPunct="1">
              <a:lnSpc>
                <a:spcPct val="90000"/>
              </a:lnSpc>
            </a:pPr>
            <a:r>
              <a:rPr lang="en-US" sz="1400" dirty="0" smtClean="0"/>
              <a:t>      vessels fishing in UK waters and landing in GB ports </a:t>
            </a:r>
          </a:p>
          <a:p>
            <a:pPr marL="514350" lvl="1" indent="0" eaLnBrk="1" hangingPunct="1">
              <a:lnSpc>
                <a:spcPct val="90000"/>
              </a:lnSpc>
            </a:pPr>
            <a:r>
              <a:rPr lang="en-US" sz="1400" b="1" dirty="0" smtClean="0"/>
              <a:t>      </a:t>
            </a:r>
          </a:p>
          <a:p>
            <a:pPr marL="514350" lvl="1" indent="0" eaLnBrk="1" hangingPunct="1">
              <a:lnSpc>
                <a:spcPct val="90000"/>
              </a:lnSpc>
            </a:pPr>
            <a:r>
              <a:rPr lang="en-US" sz="1400" b="1" dirty="0" smtClean="0"/>
              <a:t> but</a:t>
            </a:r>
            <a:r>
              <a:rPr lang="en-US" sz="1400" dirty="0" smtClean="0"/>
              <a:t>…</a:t>
            </a:r>
          </a:p>
          <a:p>
            <a:pPr marL="514350" lvl="1" indent="0" eaLnBrk="1" hangingPunct="1">
              <a:lnSpc>
                <a:spcPct val="90000"/>
              </a:lnSpc>
            </a:pPr>
            <a:endParaRPr lang="en-US" sz="1400" dirty="0" smtClean="0"/>
          </a:p>
          <a:p>
            <a:pPr marL="800100" lvl="1" eaLnBrk="1" hangingPunct="1">
              <a:lnSpc>
                <a:spcPct val="90000"/>
              </a:lnSpc>
              <a:buFont typeface="Arial" panose="020B0604020202020204" pitchFamily="34" charset="0"/>
              <a:buChar char="•"/>
            </a:pPr>
            <a:r>
              <a:rPr lang="en-US" sz="1400" dirty="0" smtClean="0"/>
              <a:t>If transported back to NI, then requirements as for GB-NI </a:t>
            </a:r>
          </a:p>
          <a:p>
            <a:pPr marL="514350" lvl="1" indent="0" eaLnBrk="1" hangingPunct="1">
              <a:lnSpc>
                <a:spcPct val="90000"/>
              </a:lnSpc>
            </a:pPr>
            <a:r>
              <a:rPr lang="en-US" sz="1400" dirty="0"/>
              <a:t> </a:t>
            </a:r>
            <a:r>
              <a:rPr lang="en-US" sz="1400" dirty="0" smtClean="0"/>
              <a:t>     movements</a:t>
            </a:r>
            <a:endParaRPr lang="en-GB" sz="1400" dirty="0"/>
          </a:p>
          <a:p>
            <a:pPr marL="0" indent="0" eaLnBrk="1" hangingPunct="1">
              <a:lnSpc>
                <a:spcPct val="90000"/>
              </a:lnSpc>
            </a:pPr>
            <a:endParaRPr lang="en-US" sz="1400" i="1" dirty="0"/>
          </a:p>
          <a:p>
            <a:pPr marL="0" indent="0" eaLnBrk="1" hangingPunct="1">
              <a:lnSpc>
                <a:spcPct val="90000"/>
              </a:lnSpc>
            </a:pPr>
            <a:endParaRPr lang="en-US" sz="1400" i="1" dirty="0" smtClean="0"/>
          </a:p>
          <a:p>
            <a:pPr marL="0" indent="0" eaLnBrk="1" hangingPunct="1">
              <a:lnSpc>
                <a:spcPct val="90000"/>
              </a:lnSpc>
            </a:pPr>
            <a:endParaRPr lang="en-US" sz="1400" i="1" dirty="0"/>
          </a:p>
          <a:p>
            <a:pPr marL="0" indent="0" eaLnBrk="1" hangingPunct="1">
              <a:lnSpc>
                <a:spcPct val="90000"/>
              </a:lnSpc>
            </a:pPr>
            <a:endParaRPr lang="en-GB" sz="1400" i="1" dirty="0"/>
          </a:p>
        </p:txBody>
      </p:sp>
      <p:sp>
        <p:nvSpPr>
          <p:cNvPr id="6" name="TextBox 5"/>
          <p:cNvSpPr txBox="1"/>
          <p:nvPr/>
        </p:nvSpPr>
        <p:spPr>
          <a:xfrm>
            <a:off x="6512389" y="5120503"/>
            <a:ext cx="2078839" cy="276999"/>
          </a:xfrm>
          <a:prstGeom prst="rect">
            <a:avLst/>
          </a:prstGeom>
          <a:noFill/>
        </p:spPr>
        <p:txBody>
          <a:bodyPr wrap="square" rtlCol="0">
            <a:spAutoFit/>
          </a:bodyPr>
          <a:lstStyle/>
          <a:p>
            <a:r>
              <a:rPr lang="en-US" sz="1200" i="1" dirty="0" smtClean="0">
                <a:latin typeface="Calibri" panose="020F0502020204030204" pitchFamily="34" charset="0"/>
                <a:cs typeface="Calibri" panose="020F0502020204030204" pitchFamily="34" charset="0"/>
              </a:rPr>
              <a:t>Image courtesy of </a:t>
            </a:r>
            <a:r>
              <a:rPr lang="en-US" sz="1200" i="1" dirty="0" err="1" smtClean="0">
                <a:latin typeface="Calibri" panose="020F0502020204030204" pitchFamily="34" charset="0"/>
                <a:cs typeface="Calibri" panose="020F0502020204030204" pitchFamily="34" charset="0"/>
              </a:rPr>
              <a:t>Seafish</a:t>
            </a:r>
            <a:endParaRPr lang="en-GB" sz="12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4377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23528" y="260648"/>
            <a:ext cx="8267700" cy="762000"/>
          </a:xfrm>
        </p:spPr>
        <p:txBody>
          <a:bodyPr/>
          <a:lstStyle/>
          <a:p>
            <a:pPr algn="ctr" eaLnBrk="1" hangingPunct="1"/>
            <a:r>
              <a:rPr lang="en-GB" sz="2800" dirty="0" smtClean="0">
                <a:solidFill>
                  <a:srgbClr val="089A54"/>
                </a:solidFill>
              </a:rPr>
              <a:t>Labelling</a:t>
            </a:r>
            <a:endParaRPr lang="en-GB" sz="2800" dirty="0">
              <a:solidFill>
                <a:srgbClr val="089A54"/>
              </a:solidFill>
            </a:endParaRPr>
          </a:p>
        </p:txBody>
      </p:sp>
      <p:sp>
        <p:nvSpPr>
          <p:cNvPr id="14339" name="Rectangle 3"/>
          <p:cNvSpPr>
            <a:spLocks noGrp="1" noChangeArrowheads="1"/>
          </p:cNvSpPr>
          <p:nvPr>
            <p:ph type="body" idx="1"/>
          </p:nvPr>
        </p:nvSpPr>
        <p:spPr>
          <a:xfrm>
            <a:off x="1043608" y="1268760"/>
            <a:ext cx="7793360" cy="4182616"/>
          </a:xfrm>
        </p:spPr>
        <p:txBody>
          <a:bodyPr/>
          <a:lstStyle/>
          <a:p>
            <a:pPr marL="0" indent="0" algn="ctr" eaLnBrk="1" hangingPunct="1">
              <a:lnSpc>
                <a:spcPct val="90000"/>
              </a:lnSpc>
            </a:pPr>
            <a:r>
              <a:rPr lang="en-GB" b="1" dirty="0" smtClean="0">
                <a:solidFill>
                  <a:srgbClr val="091B59"/>
                </a:solidFill>
              </a:rPr>
              <a:t>Products of Animal Origin (POAO) </a:t>
            </a:r>
            <a:r>
              <a:rPr lang="en-GB" b="1" i="1" dirty="0" smtClean="0">
                <a:solidFill>
                  <a:srgbClr val="091B59"/>
                </a:solidFill>
              </a:rPr>
              <a:t>Fisheries </a:t>
            </a:r>
            <a:r>
              <a:rPr lang="en-GB" b="1" dirty="0" smtClean="0">
                <a:solidFill>
                  <a:srgbClr val="091B59"/>
                </a:solidFill>
              </a:rPr>
              <a:t/>
            </a:r>
            <a:br>
              <a:rPr lang="en-GB" b="1" dirty="0" smtClean="0">
                <a:solidFill>
                  <a:srgbClr val="091B59"/>
                </a:solidFill>
              </a:rPr>
            </a:br>
            <a:endParaRPr lang="en-US" dirty="0" smtClean="0">
              <a:solidFill>
                <a:srgbClr val="091B59"/>
              </a:solidFill>
            </a:endParaRPr>
          </a:p>
          <a:p>
            <a:pPr marL="0" indent="0" eaLnBrk="1" hangingPunct="1">
              <a:lnSpc>
                <a:spcPct val="90000"/>
              </a:lnSpc>
            </a:pPr>
            <a:r>
              <a:rPr lang="en-US" b="1" dirty="0" smtClean="0"/>
              <a:t>Changes to the labelling requirements in NI</a:t>
            </a:r>
            <a:endParaRPr lang="en-US" b="1" i="1" dirty="0" smtClean="0"/>
          </a:p>
          <a:p>
            <a:pPr marL="0" indent="0" eaLnBrk="1" hangingPunct="1">
              <a:lnSpc>
                <a:spcPct val="90000"/>
              </a:lnSpc>
            </a:pPr>
            <a:endParaRPr lang="en-US" sz="1400" dirty="0" smtClean="0"/>
          </a:p>
          <a:p>
            <a:pPr marL="0" indent="0" eaLnBrk="1" hangingPunct="1">
              <a:lnSpc>
                <a:spcPct val="90000"/>
              </a:lnSpc>
            </a:pPr>
            <a:r>
              <a:rPr lang="en-US" sz="1400" dirty="0" smtClean="0"/>
              <a:t>Labelling is still subject </a:t>
            </a:r>
            <a:r>
              <a:rPr lang="en-US" sz="1400" dirty="0"/>
              <a:t>to EU/UK negotiations, </a:t>
            </a:r>
            <a:r>
              <a:rPr lang="en-US" sz="1400" dirty="0" smtClean="0"/>
              <a:t>but…</a:t>
            </a:r>
          </a:p>
          <a:p>
            <a:pPr marL="0" indent="0" eaLnBrk="1" hangingPunct="1">
              <a:lnSpc>
                <a:spcPct val="90000"/>
              </a:lnSpc>
            </a:pPr>
            <a:endParaRPr lang="en-US" sz="1400" dirty="0" smtClean="0"/>
          </a:p>
          <a:p>
            <a:pPr marL="0" indent="0" eaLnBrk="1" hangingPunct="1">
              <a:lnSpc>
                <a:spcPct val="90000"/>
              </a:lnSpc>
            </a:pPr>
            <a:r>
              <a:rPr lang="en-US" sz="1400" dirty="0" smtClean="0"/>
              <a:t>there </a:t>
            </a:r>
            <a:r>
              <a:rPr lang="en-US" sz="1400" dirty="0"/>
              <a:t>are some changes that we know </a:t>
            </a:r>
            <a:r>
              <a:rPr lang="en-US" sz="1400" dirty="0" smtClean="0"/>
              <a:t>now:</a:t>
            </a:r>
          </a:p>
          <a:p>
            <a:pPr marL="0" indent="0" eaLnBrk="1" hangingPunct="1">
              <a:lnSpc>
                <a:spcPct val="90000"/>
              </a:lnSpc>
            </a:pPr>
            <a:endParaRPr lang="en-US" sz="1400" dirty="0"/>
          </a:p>
          <a:p>
            <a:pPr marL="0" indent="0" eaLnBrk="1" hangingPunct="1">
              <a:lnSpc>
                <a:spcPct val="90000"/>
              </a:lnSpc>
            </a:pPr>
            <a:r>
              <a:rPr lang="en-US" sz="1400" b="1" u="sng" dirty="0"/>
              <a:t>For NI Products of Animal Origin </a:t>
            </a:r>
            <a:r>
              <a:rPr lang="en-US" sz="1400" b="1" u="sng" dirty="0" smtClean="0"/>
              <a:t>(POAO) sold </a:t>
            </a:r>
            <a:r>
              <a:rPr lang="en-US" sz="1400" b="1" u="sng" dirty="0"/>
              <a:t>in GB and NI: </a:t>
            </a:r>
          </a:p>
          <a:p>
            <a:pPr marL="0" indent="0" eaLnBrk="1" hangingPunct="1">
              <a:lnSpc>
                <a:spcPct val="90000"/>
              </a:lnSpc>
            </a:pPr>
            <a:endParaRPr lang="en-US" sz="1400" dirty="0"/>
          </a:p>
          <a:p>
            <a:pPr marL="800100" lvl="1" eaLnBrk="1" hangingPunct="1">
              <a:lnSpc>
                <a:spcPct val="90000"/>
              </a:lnSpc>
              <a:buFont typeface="Arial" panose="020B0604020202020204" pitchFamily="34" charset="0"/>
              <a:buChar char="•"/>
            </a:pPr>
            <a:r>
              <a:rPr lang="en-US" sz="1400" dirty="0" smtClean="0"/>
              <a:t>EU </a:t>
            </a:r>
            <a:r>
              <a:rPr lang="en-US" sz="1400" dirty="0"/>
              <a:t>health and identification marks will change to reflect that NI will </a:t>
            </a:r>
            <a:endParaRPr lang="en-US" sz="1400" dirty="0" smtClean="0"/>
          </a:p>
          <a:p>
            <a:pPr marL="514350" lvl="1" indent="0" eaLnBrk="1" hangingPunct="1">
              <a:lnSpc>
                <a:spcPct val="90000"/>
              </a:lnSpc>
            </a:pPr>
            <a:r>
              <a:rPr lang="en-US" sz="1400" dirty="0"/>
              <a:t> </a:t>
            </a:r>
            <a:r>
              <a:rPr lang="en-US" sz="1400" dirty="0" smtClean="0"/>
              <a:t>     continue </a:t>
            </a:r>
            <a:r>
              <a:rPr lang="en-US" sz="1400" dirty="0"/>
              <a:t>to follow EU rules for labelling. </a:t>
            </a:r>
            <a:endParaRPr lang="en-US" sz="1400" dirty="0" smtClean="0"/>
          </a:p>
          <a:p>
            <a:pPr marL="0" lvl="0" indent="0" eaLnBrk="1" hangingPunct="1">
              <a:lnSpc>
                <a:spcPct val="90000"/>
              </a:lnSpc>
            </a:pPr>
            <a:endParaRPr lang="en-US" sz="1400" dirty="0" smtClean="0">
              <a:solidFill>
                <a:srgbClr val="000000"/>
              </a:solidFill>
            </a:endParaRPr>
          </a:p>
          <a:p>
            <a:pPr marL="0" lvl="0" indent="0" eaLnBrk="1" hangingPunct="1">
              <a:lnSpc>
                <a:spcPct val="90000"/>
              </a:lnSpc>
            </a:pPr>
            <a:r>
              <a:rPr lang="en-US" sz="1400" dirty="0" smtClean="0">
                <a:solidFill>
                  <a:srgbClr val="000000"/>
                </a:solidFill>
              </a:rPr>
              <a:t> Applies from </a:t>
            </a:r>
            <a:r>
              <a:rPr lang="en-US" sz="1400" dirty="0">
                <a:solidFill>
                  <a:srgbClr val="000000"/>
                </a:solidFill>
              </a:rPr>
              <a:t>11pm on 31st December 2020. </a:t>
            </a:r>
          </a:p>
          <a:p>
            <a:pPr marL="0" indent="0" eaLnBrk="1" hangingPunct="1">
              <a:lnSpc>
                <a:spcPct val="90000"/>
              </a:lnSpc>
            </a:pPr>
            <a:endParaRPr lang="en-US" sz="900" dirty="0"/>
          </a:p>
        </p:txBody>
      </p:sp>
      <p:sp>
        <p:nvSpPr>
          <p:cNvPr id="5" name="Content Placeholder 2">
            <a:extLst>
              <a:ext uri="{FF2B5EF4-FFF2-40B4-BE49-F238E27FC236}">
                <a16:creationId xmlns:a16="http://schemas.microsoft.com/office/drawing/2014/main" xmlns="" id="{7E900D57-AC17-4348-BACF-EC372715B06B}"/>
              </a:ext>
            </a:extLst>
          </p:cNvPr>
          <p:cNvSpPr txBox="1">
            <a:spLocks/>
          </p:cNvSpPr>
          <p:nvPr/>
        </p:nvSpPr>
        <p:spPr>
          <a:xfrm>
            <a:off x="5004048" y="5877272"/>
            <a:ext cx="3456384" cy="788208"/>
          </a:xfrm>
          <a:prstGeom prst="rect">
            <a:avLst/>
          </a:prstGeom>
          <a:solidFill>
            <a:schemeClr val="bg1"/>
          </a:solidFill>
        </p:spPr>
        <p:txBody>
          <a:bodyPr/>
          <a:lstStyle>
            <a:lvl1pPr marL="342900" indent="-342900" algn="l" rtl="0" eaLnBrk="0" fontAlgn="base" hangingPunct="0">
              <a:spcBef>
                <a:spcPct val="20000"/>
              </a:spcBef>
              <a:spcAft>
                <a:spcPct val="0"/>
              </a:spcAft>
              <a:defRPr>
                <a:solidFill>
                  <a:schemeClr val="tx1"/>
                </a:solidFill>
                <a:latin typeface="+mn-lt"/>
                <a:ea typeface="ＭＳ Ｐゴシック" charset="-128"/>
                <a:cs typeface="ＭＳ Ｐゴシック" charset="-128"/>
              </a:defRPr>
            </a:lvl1pPr>
            <a:lvl2pPr marL="857250" indent="-285750" algn="l" rtl="0" eaLnBrk="0" fontAlgn="base" hangingPunct="0">
              <a:spcBef>
                <a:spcPct val="20000"/>
              </a:spcBef>
              <a:spcAft>
                <a:spcPct val="0"/>
              </a:spcAft>
              <a:defRPr>
                <a:solidFill>
                  <a:schemeClr val="tx1"/>
                </a:solidFill>
                <a:latin typeface="+mn-lt"/>
                <a:ea typeface="ＭＳ Ｐゴシック" charset="-128"/>
              </a:defRPr>
            </a:lvl2pPr>
            <a:lvl3pPr marL="1276350" indent="-228600" algn="l" rtl="0" eaLnBrk="0" fontAlgn="base" hangingPunct="0">
              <a:spcBef>
                <a:spcPct val="20000"/>
              </a:spcBef>
              <a:spcAft>
                <a:spcPct val="0"/>
              </a:spcAft>
              <a:defRPr>
                <a:solidFill>
                  <a:schemeClr val="tx1"/>
                </a:solidFill>
                <a:latin typeface="+mn-lt"/>
                <a:ea typeface="ＭＳ Ｐゴシック" charset="-128"/>
              </a:defRPr>
            </a:lvl3pPr>
            <a:lvl4pPr marL="1657350" indent="-190500" algn="l" rtl="0" eaLnBrk="0" fontAlgn="base" hangingPunct="0">
              <a:spcBef>
                <a:spcPct val="20000"/>
              </a:spcBef>
              <a:spcAft>
                <a:spcPct val="0"/>
              </a:spcAft>
              <a:defRPr>
                <a:solidFill>
                  <a:schemeClr val="tx1"/>
                </a:solidFill>
                <a:latin typeface="+mn-lt"/>
                <a:ea typeface="ＭＳ Ｐゴシック" charset="-128"/>
              </a:defRPr>
            </a:lvl4pPr>
            <a:lvl5pPr marL="2038350" indent="-190500" algn="l" rtl="0" eaLnBrk="0" fontAlgn="base" hangingPunct="0">
              <a:spcBef>
                <a:spcPct val="20000"/>
              </a:spcBef>
              <a:spcAft>
                <a:spcPct val="0"/>
              </a:spcAft>
              <a:defRPr>
                <a:solidFill>
                  <a:schemeClr val="tx1"/>
                </a:solidFill>
                <a:latin typeface="+mn-lt"/>
                <a:ea typeface="ＭＳ Ｐゴシック" charset="-128"/>
              </a:defRPr>
            </a:lvl5pPr>
            <a:lvl6pPr marL="2495550" indent="-190500" algn="l" rtl="0" fontAlgn="base">
              <a:spcBef>
                <a:spcPct val="20000"/>
              </a:spcBef>
              <a:spcAft>
                <a:spcPct val="0"/>
              </a:spcAft>
              <a:defRPr>
                <a:solidFill>
                  <a:schemeClr val="tx1"/>
                </a:solidFill>
                <a:latin typeface="+mn-lt"/>
              </a:defRPr>
            </a:lvl6pPr>
            <a:lvl7pPr marL="2952750" indent="-190500" algn="l" rtl="0" fontAlgn="base">
              <a:spcBef>
                <a:spcPct val="20000"/>
              </a:spcBef>
              <a:spcAft>
                <a:spcPct val="0"/>
              </a:spcAft>
              <a:defRPr>
                <a:solidFill>
                  <a:schemeClr val="tx1"/>
                </a:solidFill>
                <a:latin typeface="+mn-lt"/>
              </a:defRPr>
            </a:lvl7pPr>
            <a:lvl8pPr marL="3409950" indent="-190500" algn="l" rtl="0" fontAlgn="base">
              <a:spcBef>
                <a:spcPct val="20000"/>
              </a:spcBef>
              <a:spcAft>
                <a:spcPct val="0"/>
              </a:spcAft>
              <a:defRPr>
                <a:solidFill>
                  <a:schemeClr val="tx1"/>
                </a:solidFill>
                <a:latin typeface="+mn-lt"/>
              </a:defRPr>
            </a:lvl8pPr>
            <a:lvl9pPr marL="3867150" indent="-190500" algn="l" rtl="0" fontAlgn="base">
              <a:spcBef>
                <a:spcPct val="20000"/>
              </a:spcBef>
              <a:spcAft>
                <a:spcPct val="0"/>
              </a:spcAft>
              <a:defRPr>
                <a:solidFill>
                  <a:schemeClr val="tx1"/>
                </a:solidFill>
                <a:latin typeface="+mn-lt"/>
              </a:defRPr>
            </a:lvl9pPr>
          </a:lstStyle>
          <a:p>
            <a:pPr marL="0" indent="0"/>
            <a:r>
              <a:rPr lang="en-GB" sz="1200" b="1" i="1" dirty="0">
                <a:solidFill>
                  <a:srgbClr val="142062"/>
                </a:solidFill>
                <a:cs typeface="Arial" panose="020B0604020202020204" pitchFamily="34" charset="0"/>
              </a:rPr>
              <a:t>Sustainability</a:t>
            </a:r>
            <a:r>
              <a:rPr lang="en-GB" sz="1200" i="1" dirty="0">
                <a:solidFill>
                  <a:srgbClr val="142062"/>
                </a:solidFill>
                <a:cs typeface="Arial" panose="020B0604020202020204" pitchFamily="34" charset="0"/>
              </a:rPr>
              <a:t> at the heart of a living, working, active landscape valued by everyone.</a:t>
            </a:r>
            <a:endParaRPr lang="en-GB" sz="1200" i="1" dirty="0">
              <a:solidFill>
                <a:srgbClr val="000000"/>
              </a:solidFill>
              <a:cs typeface="Arial" panose="020B0604020202020204" pitchFamily="34" charset="0"/>
            </a:endParaRPr>
          </a:p>
          <a:p>
            <a:r>
              <a:rPr lang="en-GB" sz="1800" kern="0" dirty="0">
                <a:solidFill>
                  <a:srgbClr val="000000"/>
                </a:solidFill>
              </a:rPr>
              <a:t> </a:t>
            </a:r>
          </a:p>
          <a:p>
            <a:endParaRPr lang="en-GB" sz="1800" kern="0" dirty="0">
              <a:solidFill>
                <a:srgbClr val="000000"/>
              </a:solidFill>
            </a:endParaRPr>
          </a:p>
        </p:txBody>
      </p:sp>
    </p:spTree>
    <p:extLst>
      <p:ext uri="{BB962C8B-B14F-4D97-AF65-F5344CB8AC3E}">
        <p14:creationId xmlns:p14="http://schemas.microsoft.com/office/powerpoint/2010/main" val="96244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23528" y="209228"/>
            <a:ext cx="8267700" cy="762000"/>
          </a:xfrm>
        </p:spPr>
        <p:txBody>
          <a:bodyPr/>
          <a:lstStyle/>
          <a:p>
            <a:pPr algn="ctr" eaLnBrk="1" hangingPunct="1"/>
            <a:r>
              <a:rPr lang="en-GB" sz="2800" dirty="0" smtClean="0">
                <a:solidFill>
                  <a:srgbClr val="089A54"/>
                </a:solidFill>
              </a:rPr>
              <a:t>Labelling </a:t>
            </a:r>
            <a:r>
              <a:rPr lang="en-GB" sz="1800" i="1" dirty="0" smtClean="0">
                <a:solidFill>
                  <a:srgbClr val="089A54"/>
                </a:solidFill>
              </a:rPr>
              <a:t>continued…</a:t>
            </a:r>
            <a:r>
              <a:rPr lang="en-GB" sz="1800" dirty="0" smtClean="0">
                <a:solidFill>
                  <a:srgbClr val="089A54"/>
                </a:solidFill>
              </a:rPr>
              <a:t> </a:t>
            </a:r>
            <a:endParaRPr lang="en-GB" sz="1800" dirty="0">
              <a:solidFill>
                <a:srgbClr val="089A54"/>
              </a:solidFill>
            </a:endParaRPr>
          </a:p>
        </p:txBody>
      </p:sp>
      <p:sp>
        <p:nvSpPr>
          <p:cNvPr id="14339" name="Rectangle 3"/>
          <p:cNvSpPr>
            <a:spLocks noGrp="1" noChangeArrowheads="1"/>
          </p:cNvSpPr>
          <p:nvPr>
            <p:ph type="body" idx="1"/>
          </p:nvPr>
        </p:nvSpPr>
        <p:spPr>
          <a:xfrm>
            <a:off x="685800" y="1166664"/>
            <a:ext cx="8153400" cy="4319736"/>
          </a:xfrm>
        </p:spPr>
        <p:txBody>
          <a:bodyPr/>
          <a:lstStyle/>
          <a:p>
            <a:pPr marL="0" indent="0" algn="ctr" eaLnBrk="1" hangingPunct="1">
              <a:lnSpc>
                <a:spcPct val="90000"/>
              </a:lnSpc>
            </a:pPr>
            <a:r>
              <a:rPr lang="en-GB" b="1" dirty="0" smtClean="0">
                <a:solidFill>
                  <a:srgbClr val="142062"/>
                </a:solidFill>
              </a:rPr>
              <a:t>Products of Animal Origin (POAO) </a:t>
            </a:r>
            <a:r>
              <a:rPr lang="en-GB" b="1" i="1" dirty="0" smtClean="0">
                <a:solidFill>
                  <a:srgbClr val="091B59"/>
                </a:solidFill>
              </a:rPr>
              <a:t>Fisheries </a:t>
            </a:r>
            <a:r>
              <a:rPr lang="en-GB" sz="2400" b="1" dirty="0" smtClean="0">
                <a:solidFill>
                  <a:srgbClr val="4A8618"/>
                </a:solidFill>
              </a:rPr>
              <a:t/>
            </a:r>
            <a:br>
              <a:rPr lang="en-GB" sz="2400" b="1" dirty="0" smtClean="0">
                <a:solidFill>
                  <a:srgbClr val="4A8618"/>
                </a:solidFill>
              </a:rPr>
            </a:br>
            <a:endParaRPr lang="en-US" dirty="0" smtClean="0"/>
          </a:p>
          <a:p>
            <a:pPr marL="0" indent="0" eaLnBrk="1" hangingPunct="1">
              <a:lnSpc>
                <a:spcPct val="90000"/>
              </a:lnSpc>
            </a:pPr>
            <a:r>
              <a:rPr lang="en-US" b="1" dirty="0" smtClean="0"/>
              <a:t>Changes </a:t>
            </a:r>
            <a:r>
              <a:rPr lang="en-US" b="1" dirty="0"/>
              <a:t>to the labelling requirements in </a:t>
            </a:r>
            <a:r>
              <a:rPr lang="en-US" b="1" dirty="0" smtClean="0"/>
              <a:t>NI</a:t>
            </a:r>
            <a:endParaRPr lang="en-US" i="1" dirty="0">
              <a:solidFill>
                <a:srgbClr val="028F36"/>
              </a:solidFill>
            </a:endParaRPr>
          </a:p>
          <a:p>
            <a:pPr marL="0" indent="0" eaLnBrk="1" hangingPunct="1">
              <a:lnSpc>
                <a:spcPct val="90000"/>
              </a:lnSpc>
            </a:pPr>
            <a:endParaRPr lang="en-US" sz="1400" i="1" dirty="0" smtClean="0"/>
          </a:p>
          <a:p>
            <a:pPr marL="0" indent="0" eaLnBrk="1" hangingPunct="1">
              <a:lnSpc>
                <a:spcPct val="90000"/>
              </a:lnSpc>
            </a:pPr>
            <a:r>
              <a:rPr lang="en-US" sz="1400" b="1" u="sng" dirty="0" smtClean="0"/>
              <a:t>For </a:t>
            </a:r>
            <a:r>
              <a:rPr lang="en-US" sz="1400" b="1" u="sng" dirty="0"/>
              <a:t>NI fishery products exported to EU</a:t>
            </a:r>
            <a:r>
              <a:rPr lang="en-US" sz="1400" b="1" u="sng" dirty="0" smtClean="0"/>
              <a:t>: </a:t>
            </a:r>
          </a:p>
          <a:p>
            <a:pPr marL="0" indent="0" eaLnBrk="1" hangingPunct="1">
              <a:lnSpc>
                <a:spcPct val="90000"/>
              </a:lnSpc>
            </a:pPr>
            <a:endParaRPr lang="en-US" sz="1400" dirty="0"/>
          </a:p>
          <a:p>
            <a:pPr marL="0" indent="0" eaLnBrk="1" hangingPunct="1">
              <a:lnSpc>
                <a:spcPct val="90000"/>
              </a:lnSpc>
            </a:pPr>
            <a:r>
              <a:rPr lang="en-US" sz="1400" dirty="0" smtClean="0"/>
              <a:t>NI </a:t>
            </a:r>
            <a:r>
              <a:rPr lang="en-US" sz="1400" dirty="0"/>
              <a:t>will continue to follow EU rules for labelling, </a:t>
            </a:r>
            <a:endParaRPr lang="en-US" sz="1400" dirty="0" smtClean="0"/>
          </a:p>
          <a:p>
            <a:pPr marL="0" indent="0" eaLnBrk="1" hangingPunct="1">
              <a:lnSpc>
                <a:spcPct val="90000"/>
              </a:lnSpc>
            </a:pPr>
            <a:endParaRPr lang="en-US" sz="1400" dirty="0"/>
          </a:p>
          <a:p>
            <a:pPr marL="0" indent="0" eaLnBrk="1" hangingPunct="1">
              <a:lnSpc>
                <a:spcPct val="90000"/>
              </a:lnSpc>
            </a:pPr>
            <a:r>
              <a:rPr lang="en-US" sz="1400" b="1" dirty="0" smtClean="0"/>
              <a:t>but</a:t>
            </a:r>
            <a:r>
              <a:rPr lang="en-US" sz="1400" dirty="0" smtClean="0"/>
              <a:t> </a:t>
            </a:r>
            <a:r>
              <a:rPr lang="en-US" sz="1400" dirty="0"/>
              <a:t>there may need to be some labelling changes in the following areas</a:t>
            </a:r>
            <a:r>
              <a:rPr lang="en-US" sz="1400" dirty="0" smtClean="0"/>
              <a:t>:</a:t>
            </a:r>
          </a:p>
          <a:p>
            <a:pPr marL="0" indent="0" eaLnBrk="1" hangingPunct="1">
              <a:lnSpc>
                <a:spcPct val="90000"/>
              </a:lnSpc>
            </a:pPr>
            <a:endParaRPr lang="en-US" sz="1400" dirty="0"/>
          </a:p>
          <a:p>
            <a:pPr marL="1219200" lvl="2" eaLnBrk="1" hangingPunct="1">
              <a:lnSpc>
                <a:spcPct val="90000"/>
              </a:lnSpc>
              <a:buFont typeface="Arial" panose="020B0604020202020204" pitchFamily="34" charset="0"/>
              <a:buChar char="•"/>
            </a:pPr>
            <a:r>
              <a:rPr lang="en-US" sz="1400" dirty="0" smtClean="0"/>
              <a:t>Food Business </a:t>
            </a:r>
            <a:r>
              <a:rPr lang="en-US" sz="1400" dirty="0"/>
              <a:t>O</a:t>
            </a:r>
            <a:r>
              <a:rPr lang="en-US" sz="1400" dirty="0" smtClean="0"/>
              <a:t>perator </a:t>
            </a:r>
            <a:r>
              <a:rPr lang="en-US" sz="1400" dirty="0"/>
              <a:t>(FBO) </a:t>
            </a:r>
            <a:r>
              <a:rPr lang="en-US" sz="1400" dirty="0" smtClean="0"/>
              <a:t>address (pre-packaged)</a:t>
            </a:r>
            <a:endParaRPr lang="en-US" sz="1400" dirty="0"/>
          </a:p>
          <a:p>
            <a:pPr marL="1219200" lvl="2" eaLnBrk="1" hangingPunct="1">
              <a:lnSpc>
                <a:spcPct val="90000"/>
              </a:lnSpc>
              <a:buFont typeface="Arial" panose="020B0604020202020204" pitchFamily="34" charset="0"/>
              <a:buChar char="•"/>
            </a:pPr>
            <a:r>
              <a:rPr lang="en-US" sz="1400" dirty="0" smtClean="0"/>
              <a:t>Country </a:t>
            </a:r>
            <a:r>
              <a:rPr lang="en-US" sz="1400" dirty="0"/>
              <a:t>of origin </a:t>
            </a:r>
            <a:r>
              <a:rPr lang="en-US" sz="1400" dirty="0" smtClean="0"/>
              <a:t>labels  (NI products – ‘EU Origin)</a:t>
            </a:r>
            <a:endParaRPr lang="en-US" sz="1400" dirty="0"/>
          </a:p>
          <a:p>
            <a:pPr marL="1219200" lvl="2" eaLnBrk="1" hangingPunct="1">
              <a:lnSpc>
                <a:spcPct val="90000"/>
              </a:lnSpc>
              <a:buFont typeface="Arial" panose="020B0604020202020204" pitchFamily="34" charset="0"/>
              <a:buChar char="•"/>
            </a:pPr>
            <a:r>
              <a:rPr lang="en-US" sz="1400" dirty="0" smtClean="0"/>
              <a:t>EU </a:t>
            </a:r>
            <a:r>
              <a:rPr lang="en-US" sz="1400" dirty="0"/>
              <a:t>health and identification </a:t>
            </a:r>
            <a:r>
              <a:rPr lang="en-US" sz="1400" dirty="0" smtClean="0"/>
              <a:t>marks</a:t>
            </a:r>
            <a:endParaRPr lang="en-US" sz="1400" dirty="0"/>
          </a:p>
          <a:p>
            <a:pPr marL="0" indent="0" eaLnBrk="1" hangingPunct="1">
              <a:lnSpc>
                <a:spcPct val="90000"/>
              </a:lnSpc>
            </a:pPr>
            <a:endParaRPr lang="en-US" sz="1400" dirty="0"/>
          </a:p>
          <a:p>
            <a:pPr marL="0" indent="0" eaLnBrk="1" hangingPunct="1">
              <a:lnSpc>
                <a:spcPct val="90000"/>
              </a:lnSpc>
            </a:pPr>
            <a:r>
              <a:rPr lang="en-US" sz="1400" dirty="0"/>
              <a:t>Further guidance for placing goods on the Northern Ireland market will follow.</a:t>
            </a:r>
            <a:endParaRPr lang="en-GB" sz="1400" dirty="0"/>
          </a:p>
          <a:p>
            <a:pPr marL="0" indent="0" eaLnBrk="1" hangingPunct="1">
              <a:lnSpc>
                <a:spcPct val="90000"/>
              </a:lnSpc>
            </a:pPr>
            <a:endParaRPr lang="en-US" sz="900" dirty="0"/>
          </a:p>
        </p:txBody>
      </p:sp>
      <p:sp>
        <p:nvSpPr>
          <p:cNvPr id="5" name="Content Placeholder 2">
            <a:extLst>
              <a:ext uri="{FF2B5EF4-FFF2-40B4-BE49-F238E27FC236}">
                <a16:creationId xmlns:a16="http://schemas.microsoft.com/office/drawing/2014/main" xmlns="" id="{7E900D57-AC17-4348-BACF-EC372715B06B}"/>
              </a:ext>
            </a:extLst>
          </p:cNvPr>
          <p:cNvSpPr txBox="1">
            <a:spLocks/>
          </p:cNvSpPr>
          <p:nvPr/>
        </p:nvSpPr>
        <p:spPr>
          <a:xfrm>
            <a:off x="5004048" y="5877272"/>
            <a:ext cx="3456384" cy="788208"/>
          </a:xfrm>
          <a:prstGeom prst="rect">
            <a:avLst/>
          </a:prstGeom>
          <a:solidFill>
            <a:schemeClr val="bg1"/>
          </a:solidFill>
        </p:spPr>
        <p:txBody>
          <a:bodyPr/>
          <a:lstStyle>
            <a:lvl1pPr marL="342900" indent="-342900" algn="l" rtl="0" eaLnBrk="0" fontAlgn="base" hangingPunct="0">
              <a:spcBef>
                <a:spcPct val="20000"/>
              </a:spcBef>
              <a:spcAft>
                <a:spcPct val="0"/>
              </a:spcAft>
              <a:defRPr>
                <a:solidFill>
                  <a:schemeClr val="tx1"/>
                </a:solidFill>
                <a:latin typeface="+mn-lt"/>
                <a:ea typeface="ＭＳ Ｐゴシック" charset="-128"/>
                <a:cs typeface="ＭＳ Ｐゴシック" charset="-128"/>
              </a:defRPr>
            </a:lvl1pPr>
            <a:lvl2pPr marL="857250" indent="-285750" algn="l" rtl="0" eaLnBrk="0" fontAlgn="base" hangingPunct="0">
              <a:spcBef>
                <a:spcPct val="20000"/>
              </a:spcBef>
              <a:spcAft>
                <a:spcPct val="0"/>
              </a:spcAft>
              <a:defRPr>
                <a:solidFill>
                  <a:schemeClr val="tx1"/>
                </a:solidFill>
                <a:latin typeface="+mn-lt"/>
                <a:ea typeface="ＭＳ Ｐゴシック" charset="-128"/>
              </a:defRPr>
            </a:lvl2pPr>
            <a:lvl3pPr marL="1276350" indent="-228600" algn="l" rtl="0" eaLnBrk="0" fontAlgn="base" hangingPunct="0">
              <a:spcBef>
                <a:spcPct val="20000"/>
              </a:spcBef>
              <a:spcAft>
                <a:spcPct val="0"/>
              </a:spcAft>
              <a:defRPr>
                <a:solidFill>
                  <a:schemeClr val="tx1"/>
                </a:solidFill>
                <a:latin typeface="+mn-lt"/>
                <a:ea typeface="ＭＳ Ｐゴシック" charset="-128"/>
              </a:defRPr>
            </a:lvl3pPr>
            <a:lvl4pPr marL="1657350" indent="-190500" algn="l" rtl="0" eaLnBrk="0" fontAlgn="base" hangingPunct="0">
              <a:spcBef>
                <a:spcPct val="20000"/>
              </a:spcBef>
              <a:spcAft>
                <a:spcPct val="0"/>
              </a:spcAft>
              <a:defRPr>
                <a:solidFill>
                  <a:schemeClr val="tx1"/>
                </a:solidFill>
                <a:latin typeface="+mn-lt"/>
                <a:ea typeface="ＭＳ Ｐゴシック" charset="-128"/>
              </a:defRPr>
            </a:lvl4pPr>
            <a:lvl5pPr marL="2038350" indent="-190500" algn="l" rtl="0" eaLnBrk="0" fontAlgn="base" hangingPunct="0">
              <a:spcBef>
                <a:spcPct val="20000"/>
              </a:spcBef>
              <a:spcAft>
                <a:spcPct val="0"/>
              </a:spcAft>
              <a:defRPr>
                <a:solidFill>
                  <a:schemeClr val="tx1"/>
                </a:solidFill>
                <a:latin typeface="+mn-lt"/>
                <a:ea typeface="ＭＳ Ｐゴシック" charset="-128"/>
              </a:defRPr>
            </a:lvl5pPr>
            <a:lvl6pPr marL="2495550" indent="-190500" algn="l" rtl="0" fontAlgn="base">
              <a:spcBef>
                <a:spcPct val="20000"/>
              </a:spcBef>
              <a:spcAft>
                <a:spcPct val="0"/>
              </a:spcAft>
              <a:defRPr>
                <a:solidFill>
                  <a:schemeClr val="tx1"/>
                </a:solidFill>
                <a:latin typeface="+mn-lt"/>
              </a:defRPr>
            </a:lvl6pPr>
            <a:lvl7pPr marL="2952750" indent="-190500" algn="l" rtl="0" fontAlgn="base">
              <a:spcBef>
                <a:spcPct val="20000"/>
              </a:spcBef>
              <a:spcAft>
                <a:spcPct val="0"/>
              </a:spcAft>
              <a:defRPr>
                <a:solidFill>
                  <a:schemeClr val="tx1"/>
                </a:solidFill>
                <a:latin typeface="+mn-lt"/>
              </a:defRPr>
            </a:lvl7pPr>
            <a:lvl8pPr marL="3409950" indent="-190500" algn="l" rtl="0" fontAlgn="base">
              <a:spcBef>
                <a:spcPct val="20000"/>
              </a:spcBef>
              <a:spcAft>
                <a:spcPct val="0"/>
              </a:spcAft>
              <a:defRPr>
                <a:solidFill>
                  <a:schemeClr val="tx1"/>
                </a:solidFill>
                <a:latin typeface="+mn-lt"/>
              </a:defRPr>
            </a:lvl8pPr>
            <a:lvl9pPr marL="3867150" indent="-190500" algn="l" rtl="0" fontAlgn="base">
              <a:spcBef>
                <a:spcPct val="20000"/>
              </a:spcBef>
              <a:spcAft>
                <a:spcPct val="0"/>
              </a:spcAft>
              <a:defRPr>
                <a:solidFill>
                  <a:schemeClr val="tx1"/>
                </a:solidFill>
                <a:latin typeface="+mn-lt"/>
              </a:defRPr>
            </a:lvl9pPr>
          </a:lstStyle>
          <a:p>
            <a:pPr marL="0" indent="0"/>
            <a:r>
              <a:rPr lang="en-GB" sz="1200" b="1" i="1" dirty="0">
                <a:solidFill>
                  <a:srgbClr val="142062"/>
                </a:solidFill>
                <a:cs typeface="Arial" panose="020B0604020202020204" pitchFamily="34" charset="0"/>
              </a:rPr>
              <a:t>Sustainability</a:t>
            </a:r>
            <a:r>
              <a:rPr lang="en-GB" sz="1200" i="1" dirty="0">
                <a:solidFill>
                  <a:srgbClr val="142062"/>
                </a:solidFill>
                <a:cs typeface="Arial" panose="020B0604020202020204" pitchFamily="34" charset="0"/>
              </a:rPr>
              <a:t> at the heart of a living, working, active landscape valued by everyone.</a:t>
            </a:r>
            <a:endParaRPr lang="en-GB" sz="1200" i="1" dirty="0">
              <a:solidFill>
                <a:srgbClr val="000000"/>
              </a:solidFill>
              <a:cs typeface="Arial" panose="020B0604020202020204" pitchFamily="34" charset="0"/>
            </a:endParaRPr>
          </a:p>
          <a:p>
            <a:r>
              <a:rPr lang="en-GB" sz="1800" kern="0" dirty="0">
                <a:solidFill>
                  <a:srgbClr val="000000"/>
                </a:solidFill>
              </a:rPr>
              <a:t> </a:t>
            </a:r>
          </a:p>
          <a:p>
            <a:endParaRPr lang="en-GB" sz="1800" kern="0" dirty="0">
              <a:solidFill>
                <a:srgbClr val="000000"/>
              </a:solidFill>
            </a:endParaRPr>
          </a:p>
        </p:txBody>
      </p:sp>
    </p:spTree>
    <p:extLst>
      <p:ext uri="{BB962C8B-B14F-4D97-AF65-F5344CB8AC3E}">
        <p14:creationId xmlns:p14="http://schemas.microsoft.com/office/powerpoint/2010/main" val="554995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824" y="103703"/>
            <a:ext cx="3271157" cy="762000"/>
          </a:xfrm>
        </p:spPr>
        <p:txBody>
          <a:bodyPr/>
          <a:lstStyle/>
          <a:p>
            <a:pPr algn="ctr"/>
            <a:r>
              <a:rPr lang="en-GB" dirty="0" smtClean="0">
                <a:solidFill>
                  <a:srgbClr val="089A54"/>
                </a:solidFill>
              </a:rPr>
              <a:t>Labelling Options…</a:t>
            </a:r>
            <a:endParaRPr lang="en-GB" dirty="0">
              <a:solidFill>
                <a:srgbClr val="089A54"/>
              </a:solidFill>
            </a:endParaRPr>
          </a:p>
        </p:txBody>
      </p:sp>
      <p:pic>
        <p:nvPicPr>
          <p:cNvPr id="1027" name="Picture 3" descr="Example of oval health and identification marks: ‘UNITED KINGDOM (NORTHERN IRELAND) 1234 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473076"/>
            <a:ext cx="1594434"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872411" y="1781320"/>
            <a:ext cx="2328825" cy="584775"/>
          </a:xfrm>
          <a:prstGeom prst="rect">
            <a:avLst/>
          </a:prstGeom>
        </p:spPr>
        <p:txBody>
          <a:bodyPr wrap="square">
            <a:spAutoFit/>
          </a:bodyPr>
          <a:lstStyle/>
          <a:p>
            <a:pPr algn="ctr"/>
            <a:r>
              <a:rPr lang="en-GB" sz="16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Northern Ireland </a:t>
            </a:r>
            <a:endParaRPr lang="en-GB" sz="1600" b="1" dirty="0" smtClean="0">
              <a:solidFill>
                <a:srgbClr val="00B050"/>
              </a:solidFill>
              <a:latin typeface="Arial" panose="020B0604020202020204" pitchFamily="34" charset="0"/>
              <a:ea typeface="Calibri" panose="020F0502020204030204" pitchFamily="34" charset="0"/>
              <a:cs typeface="Times New Roman" panose="02020603050405020304" pitchFamily="18" charset="0"/>
            </a:endParaRPr>
          </a:p>
          <a:p>
            <a:pPr algn="ctr"/>
            <a:r>
              <a:rPr lang="en-GB" sz="1600" b="1"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a:t>
            </a:r>
            <a:r>
              <a:rPr lang="en-GB" sz="16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FSA approvals)</a:t>
            </a:r>
            <a:endParaRPr lang="en-GB" sz="1600" dirty="0">
              <a:solidFill>
                <a:srgbClr val="00B050"/>
              </a:solidFill>
            </a:endParaRPr>
          </a:p>
        </p:txBody>
      </p:sp>
      <p:pic>
        <p:nvPicPr>
          <p:cNvPr id="1028" name="Picture 4" descr="Example of oval health and identification marks: ‘UK(NI) 1234 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712" y="4146874"/>
            <a:ext cx="1594434"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Example of oval identification mark: ‘United Kingdom (Northern Ireland) AA123 E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7419" y="2493577"/>
            <a:ext cx="1594434"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Example of oval identification mark: ‘UK(NI) AA123 E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2381" y="4150322"/>
            <a:ext cx="15912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795813" y="1828211"/>
            <a:ext cx="3024336" cy="584775"/>
          </a:xfrm>
          <a:prstGeom prst="rect">
            <a:avLst/>
          </a:prstGeom>
        </p:spPr>
        <p:txBody>
          <a:bodyPr wrap="square">
            <a:spAutoFit/>
          </a:bodyPr>
          <a:lstStyle/>
          <a:p>
            <a:pPr algn="ctr"/>
            <a:r>
              <a:rPr lang="en-GB" sz="16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Northern Ireland </a:t>
            </a:r>
            <a:endParaRPr lang="en-GB" sz="1600" b="1" dirty="0" smtClean="0">
              <a:solidFill>
                <a:srgbClr val="00B050"/>
              </a:solidFill>
              <a:latin typeface="Arial" panose="020B0604020202020204" pitchFamily="34" charset="0"/>
              <a:ea typeface="Calibri" panose="020F0502020204030204" pitchFamily="34" charset="0"/>
              <a:cs typeface="Times New Roman" panose="02020603050405020304" pitchFamily="18" charset="0"/>
            </a:endParaRPr>
          </a:p>
          <a:p>
            <a:pPr algn="ctr"/>
            <a:r>
              <a:rPr lang="en-GB" sz="1600" b="1"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a:t>
            </a:r>
            <a:r>
              <a:rPr lang="en-GB" sz="16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District Council approvals)</a:t>
            </a:r>
            <a:endParaRPr lang="en-GB" sz="1600" dirty="0">
              <a:solidFill>
                <a:srgbClr val="00B050"/>
              </a:solidFill>
            </a:endParaRPr>
          </a:p>
        </p:txBody>
      </p:sp>
      <p:sp>
        <p:nvSpPr>
          <p:cNvPr id="7" name="Rectangle 6"/>
          <p:cNvSpPr/>
          <p:nvPr/>
        </p:nvSpPr>
        <p:spPr>
          <a:xfrm>
            <a:off x="3609450" y="1141356"/>
            <a:ext cx="2125903" cy="338554"/>
          </a:xfrm>
          <a:prstGeom prst="rect">
            <a:avLst/>
          </a:prstGeom>
        </p:spPr>
        <p:txBody>
          <a:bodyPr wrap="none">
            <a:spAutoFit/>
          </a:bodyPr>
          <a:lstStyle/>
          <a:p>
            <a:r>
              <a:rPr lang="en-GB" sz="1600" b="1" dirty="0">
                <a:solidFill>
                  <a:srgbClr val="142062"/>
                </a:solidFill>
                <a:latin typeface="Arial" panose="020B0604020202020204" pitchFamily="34" charset="0"/>
                <a:ea typeface="Calibri" panose="020F0502020204030204" pitchFamily="34" charset="0"/>
                <a:cs typeface="Times New Roman" panose="02020603050405020304" pitchFamily="18" charset="0"/>
              </a:rPr>
              <a:t>Identification marks</a:t>
            </a:r>
            <a:endParaRPr lang="en-GB" sz="1600" b="1" dirty="0">
              <a:solidFill>
                <a:srgbClr val="142062"/>
              </a:solidFill>
            </a:endParaRPr>
          </a:p>
        </p:txBody>
      </p:sp>
      <p:cxnSp>
        <p:nvCxnSpPr>
          <p:cNvPr id="9" name="Straight Arrow Connector 8"/>
          <p:cNvCxnSpPr/>
          <p:nvPr/>
        </p:nvCxnSpPr>
        <p:spPr bwMode="auto">
          <a:xfrm>
            <a:off x="5591338" y="1456465"/>
            <a:ext cx="276806" cy="371746"/>
          </a:xfrm>
          <a:prstGeom prst="straightConnector1">
            <a:avLst/>
          </a:prstGeom>
          <a:solidFill>
            <a:schemeClr val="accent1"/>
          </a:solidFill>
          <a:ln w="9525" cap="flat" cmpd="sng" algn="ctr">
            <a:solidFill>
              <a:srgbClr val="142062"/>
            </a:solidFill>
            <a:prstDash val="solid"/>
            <a:round/>
            <a:headEnd type="none" w="med" len="med"/>
            <a:tailEnd type="triangle"/>
          </a:ln>
          <a:effectLst/>
        </p:spPr>
      </p:cxnSp>
      <p:cxnSp>
        <p:nvCxnSpPr>
          <p:cNvPr id="11" name="Straight Arrow Connector 10"/>
          <p:cNvCxnSpPr/>
          <p:nvPr/>
        </p:nvCxnSpPr>
        <p:spPr bwMode="auto">
          <a:xfrm flipH="1">
            <a:off x="3419873" y="1469706"/>
            <a:ext cx="370297" cy="311614"/>
          </a:xfrm>
          <a:prstGeom prst="straightConnector1">
            <a:avLst/>
          </a:prstGeom>
          <a:solidFill>
            <a:schemeClr val="accent1"/>
          </a:solidFill>
          <a:ln w="9525" cap="flat" cmpd="sng" algn="ctr">
            <a:solidFill>
              <a:srgbClr val="142062"/>
            </a:solidFill>
            <a:prstDash val="solid"/>
            <a:round/>
            <a:headEnd type="none" w="med" len="med"/>
            <a:tailEnd type="triangle"/>
          </a:ln>
          <a:effectLst/>
        </p:spPr>
      </p:cxnSp>
      <p:sp>
        <p:nvSpPr>
          <p:cNvPr id="10" name="TextBox 9"/>
          <p:cNvSpPr txBox="1"/>
          <p:nvPr/>
        </p:nvSpPr>
        <p:spPr>
          <a:xfrm>
            <a:off x="6019949" y="3681772"/>
            <a:ext cx="576064" cy="369332"/>
          </a:xfrm>
          <a:prstGeom prst="rect">
            <a:avLst/>
          </a:prstGeom>
          <a:noFill/>
        </p:spPr>
        <p:txBody>
          <a:bodyPr wrap="square" rtlCol="0">
            <a:spAutoFit/>
          </a:bodyPr>
          <a:lstStyle/>
          <a:p>
            <a:r>
              <a:rPr lang="en-GB" sz="1800" dirty="0" smtClean="0">
                <a:solidFill>
                  <a:srgbClr val="00B050"/>
                </a:solidFill>
                <a:latin typeface="+mn-lt"/>
              </a:rPr>
              <a:t>Or </a:t>
            </a:r>
            <a:endParaRPr lang="en-GB" sz="1800" dirty="0">
              <a:solidFill>
                <a:srgbClr val="00B050"/>
              </a:solidFill>
              <a:latin typeface="+mn-lt"/>
            </a:endParaRPr>
          </a:p>
        </p:txBody>
      </p:sp>
      <p:sp>
        <p:nvSpPr>
          <p:cNvPr id="20" name="TextBox 19"/>
          <p:cNvSpPr txBox="1"/>
          <p:nvPr/>
        </p:nvSpPr>
        <p:spPr>
          <a:xfrm>
            <a:off x="2748791" y="3684229"/>
            <a:ext cx="576064" cy="369332"/>
          </a:xfrm>
          <a:prstGeom prst="rect">
            <a:avLst/>
          </a:prstGeom>
          <a:noFill/>
        </p:spPr>
        <p:txBody>
          <a:bodyPr wrap="square" rtlCol="0">
            <a:spAutoFit/>
          </a:bodyPr>
          <a:lstStyle/>
          <a:p>
            <a:r>
              <a:rPr lang="en-GB" sz="1800" dirty="0" smtClean="0">
                <a:solidFill>
                  <a:srgbClr val="00B050"/>
                </a:solidFill>
                <a:latin typeface="+mn-lt"/>
              </a:rPr>
              <a:t>Or </a:t>
            </a:r>
            <a:endParaRPr lang="en-GB" sz="1800" dirty="0">
              <a:solidFill>
                <a:srgbClr val="00B050"/>
              </a:solidFill>
              <a:latin typeface="+mn-lt"/>
            </a:endParaRPr>
          </a:p>
        </p:txBody>
      </p:sp>
    </p:spTree>
    <p:extLst>
      <p:ext uri="{BB962C8B-B14F-4D97-AF65-F5344CB8AC3E}">
        <p14:creationId xmlns:p14="http://schemas.microsoft.com/office/powerpoint/2010/main" val="1276298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Question &amp; Answer Session</a:t>
            </a:r>
            <a:endParaRPr lang="en-GB" dirty="0"/>
          </a:p>
        </p:txBody>
      </p:sp>
    </p:spTree>
    <p:extLst>
      <p:ext uri="{BB962C8B-B14F-4D97-AF65-F5344CB8AC3E}">
        <p14:creationId xmlns:p14="http://schemas.microsoft.com/office/powerpoint/2010/main" val="441054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569</TotalTime>
  <Words>780</Words>
  <Application>Microsoft Office PowerPoint</Application>
  <PresentationFormat>On-screen Show (4:3)</PresentationFormat>
  <Paragraphs>169</Paragraphs>
  <Slides>10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ＭＳ Ｐゴシック</vt:lpstr>
      <vt:lpstr>Arial</vt:lpstr>
      <vt:lpstr>Calibri</vt:lpstr>
      <vt:lpstr>Times</vt:lpstr>
      <vt:lpstr>Times New Roman</vt:lpstr>
      <vt:lpstr>Blank Presentation</vt:lpstr>
      <vt:lpstr>PowerPoint Presentation</vt:lpstr>
      <vt:lpstr>  Ireland/Northern Ireland Protocol (I/NIP) Aquaculture and Products of Animal Origin (POAO) (fishery products)</vt:lpstr>
      <vt:lpstr> Ireland/Northern Ireland Protocol (I/NIP) Products of Animal Origin (POAO Aquaculture)</vt:lpstr>
      <vt:lpstr>Ireland/Northern Ireland Protocol (I/NIP) Products of Animal Origin (fishery products)</vt:lpstr>
      <vt:lpstr>Ireland/Northern Ireland Protocol (I/NIP) </vt:lpstr>
      <vt:lpstr>Labelling</vt:lpstr>
      <vt:lpstr>Labelling continued… </vt:lpstr>
      <vt:lpstr>Labelling Options…</vt:lpstr>
      <vt:lpstr>Question &amp; Answer Session</vt:lpstr>
      <vt:lpstr>Closing Remarks Claire Vincent</vt:lpstr>
    </vt:vector>
  </TitlesOfParts>
  <Company>뿿졀뿿잠כაȰ窌ݱ</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Lorraine Arbuthnot</dc:creator>
  <cp:lastModifiedBy>Keenan, Suzanne</cp:lastModifiedBy>
  <cp:revision>71</cp:revision>
  <cp:lastPrinted>2016-05-04T08:29:05Z</cp:lastPrinted>
  <dcterms:created xsi:type="dcterms:W3CDTF">2016-05-04T08:27:39Z</dcterms:created>
  <dcterms:modified xsi:type="dcterms:W3CDTF">2020-12-04T15:56:26Z</dcterms:modified>
</cp:coreProperties>
</file>