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0"/>
  </p:notesMasterIdLst>
  <p:sldIdLst>
    <p:sldId id="278" r:id="rId2"/>
    <p:sldId id="296" r:id="rId3"/>
    <p:sldId id="306" r:id="rId4"/>
    <p:sldId id="307" r:id="rId5"/>
    <p:sldId id="325" r:id="rId6"/>
    <p:sldId id="318" r:id="rId7"/>
    <p:sldId id="324" r:id="rId8"/>
    <p:sldId id="323" r:id="rId9"/>
    <p:sldId id="308" r:id="rId10"/>
    <p:sldId id="300" r:id="rId11"/>
    <p:sldId id="310" r:id="rId12"/>
    <p:sldId id="311" r:id="rId13"/>
    <p:sldId id="312" r:id="rId14"/>
    <p:sldId id="313" r:id="rId15"/>
    <p:sldId id="321" r:id="rId16"/>
    <p:sldId id="317" r:id="rId17"/>
    <p:sldId id="297" r:id="rId18"/>
    <p:sldId id="299" r:id="rId19"/>
  </p:sldIdLst>
  <p:sldSz cx="9144000" cy="6858000" type="screen4x3"/>
  <p:notesSz cx="6808788" cy="9940925"/>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144">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enan, Suzanne" initials="KS" lastIdx="17" clrIdx="0">
    <p:extLst>
      <p:ext uri="{19B8F6BF-5375-455C-9EA6-DF929625EA0E}">
        <p15:presenceInfo xmlns:p15="http://schemas.microsoft.com/office/powerpoint/2012/main" userId="S-1-5-21-2709829248-3130493357-864605649-281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142062"/>
    <a:srgbClr val="091B59"/>
    <a:srgbClr val="089A54"/>
    <a:srgbClr val="028F36"/>
    <a:srgbClr val="4A8618"/>
    <a:srgbClr val="4B8517"/>
    <a:srgbClr val="0000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8"/>
    <p:restoredTop sz="85397" autoAdjust="0"/>
  </p:normalViewPr>
  <p:slideViewPr>
    <p:cSldViewPr showGuides="1">
      <p:cViewPr varScale="1">
        <p:scale>
          <a:sx n="68" d="100"/>
          <a:sy n="68" d="100"/>
        </p:scale>
        <p:origin x="606" y="54"/>
      </p:cViewPr>
      <p:guideLst>
        <p:guide orient="horz" pos="144"/>
        <p:guide/>
      </p:guideLst>
    </p:cSldViewPr>
  </p:slideViewPr>
  <p:outlineViewPr>
    <p:cViewPr>
      <p:scale>
        <a:sx n="33" d="100"/>
        <a:sy n="33" d="100"/>
      </p:scale>
      <p:origin x="0" y="0"/>
    </p:cViewPr>
  </p:outlineViewPr>
  <p:notesTextViewPr>
    <p:cViewPr>
      <p:scale>
        <a:sx n="100" d="100"/>
        <a:sy n="100" d="100"/>
      </p:scale>
      <p:origin x="0" y="-432"/>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50475" cy="4970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defRPr>
            </a:lvl1pPr>
          </a:lstStyle>
          <a:p>
            <a:pPr>
              <a:defRPr/>
            </a:pPr>
            <a:endParaRPr lang="en-US"/>
          </a:p>
        </p:txBody>
      </p:sp>
      <p:sp>
        <p:nvSpPr>
          <p:cNvPr id="3075" name="Rectangle 3"/>
          <p:cNvSpPr>
            <a:spLocks noGrp="1" noChangeArrowheads="1"/>
          </p:cNvSpPr>
          <p:nvPr>
            <p:ph type="dt" idx="1"/>
          </p:nvPr>
        </p:nvSpPr>
        <p:spPr bwMode="auto">
          <a:xfrm>
            <a:off x="3858313" y="0"/>
            <a:ext cx="2950475" cy="4970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20750" y="746125"/>
            <a:ext cx="4967288" cy="3727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7839" y="4721940"/>
            <a:ext cx="4993111" cy="4473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43879"/>
            <a:ext cx="2950475" cy="4970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defRPr>
            </a:lvl1pPr>
          </a:lstStyle>
          <a:p>
            <a:pPr>
              <a:defRPr/>
            </a:pPr>
            <a:endParaRPr lang="en-US"/>
          </a:p>
        </p:txBody>
      </p:sp>
      <p:sp>
        <p:nvSpPr>
          <p:cNvPr id="3079" name="Rectangle 7"/>
          <p:cNvSpPr>
            <a:spLocks noGrp="1" noChangeArrowheads="1"/>
          </p:cNvSpPr>
          <p:nvPr>
            <p:ph type="sldNum" sz="quarter" idx="5"/>
          </p:nvPr>
        </p:nvSpPr>
        <p:spPr bwMode="auto">
          <a:xfrm>
            <a:off x="3858313" y="9443879"/>
            <a:ext cx="2950475" cy="4970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8A2D3D9-B938-AB43-AF9A-78E54573AE1A}" type="slidenum">
              <a:rPr lang="en-US"/>
              <a:pPr>
                <a:defRPr/>
              </a:pPr>
              <a:t>‹#›</a:t>
            </a:fld>
            <a:endParaRPr lang="en-US"/>
          </a:p>
        </p:txBody>
      </p:sp>
    </p:spTree>
    <p:extLst>
      <p:ext uri="{BB962C8B-B14F-4D97-AF65-F5344CB8AC3E}">
        <p14:creationId xmlns:p14="http://schemas.microsoft.com/office/powerpoint/2010/main" val="654674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8A2D3D9-B938-AB43-AF9A-78E54573AE1A}" type="slidenum">
              <a:rPr lang="en-US" smtClean="0"/>
              <a:pPr>
                <a:defRPr/>
              </a:pPr>
              <a:t>3</a:t>
            </a:fld>
            <a:endParaRPr lang="en-US"/>
          </a:p>
        </p:txBody>
      </p:sp>
    </p:spTree>
    <p:extLst>
      <p:ext uri="{BB962C8B-B14F-4D97-AF65-F5344CB8AC3E}">
        <p14:creationId xmlns:p14="http://schemas.microsoft.com/office/powerpoint/2010/main" val="44842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 protocol kicks in regardless of the negotiations</a:t>
            </a:r>
            <a:r>
              <a:rPr lang="en-US" baseline="0" dirty="0" smtClean="0"/>
              <a:t> – dig out lines to take from Brexit policy – EU exit landing page.</a:t>
            </a:r>
          </a:p>
        </p:txBody>
      </p:sp>
      <p:sp>
        <p:nvSpPr>
          <p:cNvPr id="4" name="Slide Number Placeholder 3"/>
          <p:cNvSpPr>
            <a:spLocks noGrp="1"/>
          </p:cNvSpPr>
          <p:nvPr>
            <p:ph type="sldNum" sz="quarter" idx="10"/>
          </p:nvPr>
        </p:nvSpPr>
        <p:spPr/>
        <p:txBody>
          <a:bodyPr/>
          <a:lstStyle/>
          <a:p>
            <a:pPr>
              <a:defRPr/>
            </a:pPr>
            <a:fld id="{48A2D3D9-B938-AB43-AF9A-78E54573AE1A}" type="slidenum">
              <a:rPr lang="en-US" smtClean="0"/>
              <a:pPr>
                <a:defRPr/>
              </a:pPr>
              <a:t>6</a:t>
            </a:fld>
            <a:endParaRPr lang="en-US"/>
          </a:p>
        </p:txBody>
      </p:sp>
    </p:spTree>
    <p:extLst>
      <p:ext uri="{BB962C8B-B14F-4D97-AF65-F5344CB8AC3E}">
        <p14:creationId xmlns:p14="http://schemas.microsoft.com/office/powerpoint/2010/main" val="1789448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0000"/>
              </a:lnSpc>
            </a:pPr>
            <a:r>
              <a:rPr lang="en-US" sz="1200" b="1" i="0" strike="noStrike" dirty="0" smtClean="0">
                <a:solidFill>
                  <a:srgbClr val="FF0000"/>
                </a:solidFill>
              </a:rPr>
              <a:t>NI will continue to have access to EU's online TRACES system (for imports and exports) as an EU entity, therefore for Day 1, you should ensure you are registered to use TRACES NT. </a:t>
            </a:r>
          </a:p>
          <a:p>
            <a:pPr marL="0" indent="0" eaLnBrk="1" hangingPunct="1">
              <a:lnSpc>
                <a:spcPct val="90000"/>
              </a:lnSpc>
            </a:pPr>
            <a:endParaRPr lang="en-US" sz="1200" i="1" strike="sngStrike"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48A2D3D9-B938-AB43-AF9A-78E54573AE1A}" type="slidenum">
              <a:rPr lang="en-US" smtClean="0"/>
              <a:pPr>
                <a:defRPr/>
              </a:pPr>
              <a:t>10</a:t>
            </a:fld>
            <a:endParaRPr lang="en-US"/>
          </a:p>
        </p:txBody>
      </p:sp>
    </p:spTree>
    <p:extLst>
      <p:ext uri="{BB962C8B-B14F-4D97-AF65-F5344CB8AC3E}">
        <p14:creationId xmlns:p14="http://schemas.microsoft.com/office/powerpoint/2010/main" val="250324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smtClean="0"/>
              <a:t>This means that any live fish arriving in GB from the Rest of World for onward transport to NI will have to pass through a GB Border Control Post and be re-certified by the competent authority in GB for onward travel to NI</a:t>
            </a:r>
            <a:endParaRPr lang="en-GB" sz="1200" dirty="0" smtClean="0">
              <a:solidFill>
                <a:schemeClr val="accent6">
                  <a:lumMod val="50000"/>
                </a:schemeClr>
              </a:solidFill>
            </a:endParaRPr>
          </a:p>
          <a:p>
            <a:endParaRPr lang="en-GB" dirty="0"/>
          </a:p>
        </p:txBody>
      </p:sp>
      <p:sp>
        <p:nvSpPr>
          <p:cNvPr id="4" name="Slide Number Placeholder 3"/>
          <p:cNvSpPr>
            <a:spLocks noGrp="1"/>
          </p:cNvSpPr>
          <p:nvPr>
            <p:ph type="sldNum" sz="quarter" idx="10"/>
          </p:nvPr>
        </p:nvSpPr>
        <p:spPr/>
        <p:txBody>
          <a:bodyPr/>
          <a:lstStyle/>
          <a:p>
            <a:pPr>
              <a:defRPr/>
            </a:pPr>
            <a:fld id="{48A2D3D9-B938-AB43-AF9A-78E54573AE1A}" type="slidenum">
              <a:rPr lang="en-US" smtClean="0"/>
              <a:pPr>
                <a:defRPr/>
              </a:pPr>
              <a:t>12</a:t>
            </a:fld>
            <a:endParaRPr lang="en-US"/>
          </a:p>
        </p:txBody>
      </p:sp>
    </p:spTree>
    <p:extLst>
      <p:ext uri="{BB962C8B-B14F-4D97-AF65-F5344CB8AC3E}">
        <p14:creationId xmlns:p14="http://schemas.microsoft.com/office/powerpoint/2010/main" val="106074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Wingdings" panose="05000000000000000000" pitchFamily="2" charset="2"/>
              <a:buNone/>
            </a:pPr>
            <a:r>
              <a:rPr lang="en-GB" sz="1200" dirty="0" smtClean="0"/>
              <a:t>1. The person responsible for the load being imported (</a:t>
            </a:r>
            <a:r>
              <a:rPr lang="en-GB" sz="1200" b="1" u="sng" dirty="0" smtClean="0"/>
              <a:t>the Importer in Northern Ireland</a:t>
            </a:r>
            <a:r>
              <a:rPr lang="en-GB" sz="1200" dirty="0" smtClean="0"/>
              <a:t>) must give the Northern Ireland Point of Entry (POE) advance notification of the arrival of the consignment.</a:t>
            </a:r>
          </a:p>
          <a:p>
            <a:pPr marL="285750" indent="-285750" algn="l">
              <a:buFont typeface="Wingdings" panose="05000000000000000000" pitchFamily="2" charset="2"/>
              <a:buChar char="Ø"/>
            </a:pPr>
            <a:endParaRPr lang="en-GB" sz="1200" dirty="0" smtClean="0"/>
          </a:p>
          <a:p>
            <a:pPr marL="0" indent="0" algn="l">
              <a:buFont typeface="Wingdings" panose="05000000000000000000" pitchFamily="2" charset="2"/>
              <a:buNone/>
            </a:pPr>
            <a:r>
              <a:rPr lang="en-GB" sz="1200" dirty="0" smtClean="0"/>
              <a:t>2. There is a required </a:t>
            </a:r>
            <a:r>
              <a:rPr lang="en-GB" sz="1200" b="1" u="sng" dirty="0" smtClean="0"/>
              <a:t>minimum</a:t>
            </a:r>
            <a:r>
              <a:rPr lang="en-GB" sz="1200" dirty="0" smtClean="0"/>
              <a:t> pre-notification notice period of at least </a:t>
            </a:r>
            <a:r>
              <a:rPr lang="en-GB" sz="1200" u="sng" dirty="0" smtClean="0">
                <a:solidFill>
                  <a:srgbClr val="FF0000"/>
                </a:solidFill>
              </a:rPr>
              <a:t>24 hours </a:t>
            </a:r>
            <a:r>
              <a:rPr lang="en-GB" sz="1200" dirty="0" smtClean="0"/>
              <a:t>notice in advance of the consignments arrival. Failure to submit correct documentation within this timeline may result in significant delays in the consignment being processed through the Point of Entry (POE).</a:t>
            </a:r>
          </a:p>
          <a:p>
            <a:pPr marL="285750" indent="-285750" algn="l">
              <a:buFont typeface="Wingdings" panose="05000000000000000000" pitchFamily="2" charset="2"/>
              <a:buChar char="Ø"/>
            </a:pPr>
            <a:endParaRPr lang="en-GB" sz="1200" dirty="0" smtClean="0"/>
          </a:p>
          <a:p>
            <a:pPr marL="0" indent="0" algn="l">
              <a:buFont typeface="Wingdings" panose="05000000000000000000" pitchFamily="2" charset="2"/>
              <a:buNone/>
            </a:pPr>
            <a:r>
              <a:rPr lang="en-GB" sz="1200" dirty="0" smtClean="0"/>
              <a:t>3. Pre-notification is given by the submission of Part 1 of the Common Health Entry Document (CHED) through the online TRACESNT system accompanied by all supporting documentation associated with the consignment which should be submitted at this time as well. </a:t>
            </a:r>
            <a:r>
              <a:rPr lang="en-GB" sz="1200" b="1" u="sng" dirty="0" smtClean="0"/>
              <a:t>(This has to be done by the Importer).</a:t>
            </a:r>
          </a:p>
          <a:p>
            <a:pPr marL="0" indent="0" algn="l">
              <a:buFont typeface="Wingdings" panose="05000000000000000000" pitchFamily="2" charset="2"/>
              <a:buNone/>
            </a:pPr>
            <a:endParaRPr lang="en-GB" sz="1200" b="1" u="sng" dirty="0" smtClean="0"/>
          </a:p>
          <a:p>
            <a:pPr marL="0" indent="0" algn="l">
              <a:buFont typeface="Wingdings" panose="05000000000000000000" pitchFamily="2" charset="2"/>
              <a:buNone/>
            </a:pPr>
            <a:r>
              <a:rPr lang="en-GB" sz="1200" b="0" u="none" dirty="0" smtClean="0"/>
              <a:t>4.</a:t>
            </a:r>
            <a:r>
              <a:rPr lang="en-GB" sz="1200" b="0" u="none" baseline="0" dirty="0" smtClean="0"/>
              <a:t> </a:t>
            </a:r>
            <a:r>
              <a:rPr lang="en-GB" sz="1200" dirty="0" smtClean="0"/>
              <a:t>Each consignment will need to be accompanied by an Export Health Certificate (EHC), drawn up in conformity with the model under EU law for the particular product, completed and signed by the competent authority for the exporting country. For England and Wales this is CEFAS and for Scotland this is Marine Scotland. The inspection and certification of the consignment must be completed by the competent authority within 72 hours of loading the consignment.</a:t>
            </a:r>
          </a:p>
          <a:p>
            <a:endParaRPr lang="en-GB" dirty="0"/>
          </a:p>
        </p:txBody>
      </p:sp>
      <p:sp>
        <p:nvSpPr>
          <p:cNvPr id="4" name="Slide Number Placeholder 3"/>
          <p:cNvSpPr>
            <a:spLocks noGrp="1"/>
          </p:cNvSpPr>
          <p:nvPr>
            <p:ph type="sldNum" sz="quarter" idx="10"/>
          </p:nvPr>
        </p:nvSpPr>
        <p:spPr/>
        <p:txBody>
          <a:bodyPr/>
          <a:lstStyle/>
          <a:p>
            <a:pPr>
              <a:defRPr/>
            </a:pPr>
            <a:fld id="{48A2D3D9-B938-AB43-AF9A-78E54573AE1A}" type="slidenum">
              <a:rPr lang="en-US" smtClean="0"/>
              <a:pPr>
                <a:defRPr/>
              </a:pPr>
              <a:t>13</a:t>
            </a:fld>
            <a:endParaRPr lang="en-US"/>
          </a:p>
        </p:txBody>
      </p:sp>
    </p:spTree>
    <p:extLst>
      <p:ext uri="{BB962C8B-B14F-4D97-AF65-F5344CB8AC3E}">
        <p14:creationId xmlns:p14="http://schemas.microsoft.com/office/powerpoint/2010/main" val="128342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Wingdings" panose="05000000000000000000" pitchFamily="2" charset="2"/>
              <a:buChar char="Ø"/>
            </a:pPr>
            <a:r>
              <a:rPr lang="en-GB" sz="1200" dirty="0" smtClean="0"/>
              <a:t>On arrival at the NI Point of Entry (POE) the consignment will be inspected by a member of Portal Operations Branch from the Veterinary Services Animal Health Group (VSAHG) of DAERA. </a:t>
            </a:r>
          </a:p>
          <a:p>
            <a:pPr marL="285750" indent="-285750" algn="l">
              <a:buFont typeface="Wingdings" panose="05000000000000000000" pitchFamily="2" charset="2"/>
              <a:buChar char="Ø"/>
            </a:pPr>
            <a:endParaRPr lang="en-GB" sz="1200" dirty="0" smtClean="0"/>
          </a:p>
          <a:p>
            <a:pPr marL="285750" indent="-285750" algn="l">
              <a:buFont typeface="Wingdings" panose="05000000000000000000" pitchFamily="2" charset="2"/>
              <a:buChar char="Ø"/>
            </a:pPr>
            <a:r>
              <a:rPr lang="en-GB" sz="1200" dirty="0" smtClean="0"/>
              <a:t>All consignments of live animals, including live fish, trout eggs and molluscs will be subject to documentary, identification and physical inspections at a </a:t>
            </a:r>
            <a:r>
              <a:rPr lang="en-GB" sz="1200" b="1" u="sng" dirty="0" smtClean="0"/>
              <a:t>100%</a:t>
            </a:r>
            <a:r>
              <a:rPr lang="en-GB" sz="1200" dirty="0" smtClean="0"/>
              <a:t> inspection rate as per the Official Controls Regulations (OCR). </a:t>
            </a:r>
          </a:p>
          <a:p>
            <a:pPr marL="285750" indent="-285750" algn="l">
              <a:buFont typeface="Wingdings" panose="05000000000000000000" pitchFamily="2" charset="2"/>
              <a:buChar char="Ø"/>
            </a:pPr>
            <a:endParaRPr lang="en-GB" sz="1200" dirty="0" smtClean="0"/>
          </a:p>
          <a:p>
            <a:pPr marL="285750" indent="-285750" algn="l">
              <a:buFont typeface="Wingdings" panose="05000000000000000000" pitchFamily="2" charset="2"/>
              <a:buChar char="Ø"/>
            </a:pPr>
            <a:r>
              <a:rPr lang="en-GB" sz="1200" dirty="0" smtClean="0"/>
              <a:t>If there are any anomalies your consignment may be refused entry into Northern Ireland and re-exported, destroyed or allowed to enter for permitted alternative use (e.g. pet food) under the Trade in Animals and Related Products Regulations (Northern Ireland) 2011 (TARP).</a:t>
            </a:r>
          </a:p>
          <a:p>
            <a:endParaRPr lang="en-GB" dirty="0"/>
          </a:p>
        </p:txBody>
      </p:sp>
      <p:sp>
        <p:nvSpPr>
          <p:cNvPr id="4" name="Slide Number Placeholder 3"/>
          <p:cNvSpPr>
            <a:spLocks noGrp="1"/>
          </p:cNvSpPr>
          <p:nvPr>
            <p:ph type="sldNum" sz="quarter" idx="10"/>
          </p:nvPr>
        </p:nvSpPr>
        <p:spPr/>
        <p:txBody>
          <a:bodyPr/>
          <a:lstStyle/>
          <a:p>
            <a:pPr>
              <a:defRPr/>
            </a:pPr>
            <a:fld id="{48A2D3D9-B938-AB43-AF9A-78E54573AE1A}" type="slidenum">
              <a:rPr lang="en-US" smtClean="0"/>
              <a:pPr>
                <a:defRPr/>
              </a:pPr>
              <a:t>14</a:t>
            </a:fld>
            <a:endParaRPr lang="en-US"/>
          </a:p>
        </p:txBody>
      </p:sp>
    </p:spTree>
    <p:extLst>
      <p:ext uri="{BB962C8B-B14F-4D97-AF65-F5344CB8AC3E}">
        <p14:creationId xmlns:p14="http://schemas.microsoft.com/office/powerpoint/2010/main" val="91473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Aquaculture Financial Assistance Scheme: Launched</a:t>
            </a:r>
            <a:r>
              <a:rPr lang="en-GB" baseline="0" dirty="0" smtClean="0"/>
              <a:t> by Minister on 26 May 2020. </a:t>
            </a:r>
            <a:r>
              <a:rPr lang="en-GB" sz="1200" kern="1200" dirty="0" smtClean="0">
                <a:solidFill>
                  <a:schemeClr val="tx1"/>
                </a:solidFill>
                <a:effectLst/>
                <a:latin typeface="Times"/>
                <a:ea typeface="ＭＳ Ｐゴシック" charset="-128"/>
                <a:cs typeface="ＭＳ Ｐゴシック" charset="-128"/>
              </a:rPr>
              <a:t>The funding was to help operators recover a portion of the ‘</a:t>
            </a:r>
            <a:r>
              <a:rPr lang="en-GB" sz="1200" i="1" kern="1200" dirty="0" smtClean="0">
                <a:solidFill>
                  <a:schemeClr val="tx1"/>
                </a:solidFill>
                <a:effectLst/>
                <a:latin typeface="Times"/>
                <a:ea typeface="ＭＳ Ｐゴシック" charset="-128"/>
                <a:cs typeface="ＭＳ Ｐゴシック" charset="-128"/>
              </a:rPr>
              <a:t>income foregone’</a:t>
            </a:r>
            <a:r>
              <a:rPr lang="en-GB" sz="1200" kern="1200" dirty="0" smtClean="0">
                <a:solidFill>
                  <a:schemeClr val="tx1"/>
                </a:solidFill>
                <a:effectLst/>
                <a:latin typeface="Times"/>
                <a:ea typeface="ＭＳ Ｐゴシック" charset="-128"/>
                <a:cs typeface="ＭＳ Ｐゴシック" charset="-128"/>
              </a:rPr>
              <a:t> associated with their operations as a result of the pandemic.  </a:t>
            </a:r>
          </a:p>
          <a:p>
            <a:pPr marL="171450" indent="-171450">
              <a:buFont typeface="Arial" panose="020B0604020202020204" pitchFamily="34" charset="0"/>
              <a:buChar char="•"/>
            </a:pPr>
            <a:r>
              <a:rPr lang="en-GB" sz="1200" kern="1200" dirty="0" smtClean="0">
                <a:solidFill>
                  <a:schemeClr val="tx1"/>
                </a:solidFill>
                <a:effectLst/>
                <a:latin typeface="Times"/>
                <a:ea typeface="ＭＳ Ｐゴシック" charset="-128"/>
                <a:cs typeface="ＭＳ Ｐゴシック" charset="-128"/>
              </a:rPr>
              <a:t>Funding</a:t>
            </a:r>
            <a:r>
              <a:rPr lang="en-GB" sz="1200" kern="1200" baseline="0" dirty="0" smtClean="0">
                <a:solidFill>
                  <a:schemeClr val="tx1"/>
                </a:solidFill>
                <a:effectLst/>
                <a:latin typeface="Times"/>
                <a:ea typeface="ＭＳ Ｐゴシック" charset="-128"/>
                <a:cs typeface="ＭＳ Ｐゴシック" charset="-128"/>
              </a:rPr>
              <a:t> was based on </a:t>
            </a:r>
            <a:r>
              <a:rPr lang="en-GB" sz="1200" kern="1200" dirty="0" smtClean="0">
                <a:solidFill>
                  <a:schemeClr val="tx1"/>
                </a:solidFill>
                <a:effectLst/>
                <a:latin typeface="Times"/>
                <a:ea typeface="ＭＳ Ｐゴシック" charset="-128"/>
                <a:cs typeface="ＭＳ Ｐゴシック" charset="-128"/>
              </a:rPr>
              <a:t>50% of </a:t>
            </a:r>
            <a:r>
              <a:rPr lang="en-US" sz="1200" kern="1200" dirty="0" smtClean="0">
                <a:solidFill>
                  <a:schemeClr val="tx1"/>
                </a:solidFill>
                <a:effectLst/>
                <a:latin typeface="Times"/>
                <a:ea typeface="ＭＳ Ｐゴシック" charset="-128"/>
                <a:cs typeface="ＭＳ Ｐゴシック" charset="-128"/>
              </a:rPr>
              <a:t>an undertaking’s ‘</a:t>
            </a:r>
            <a:r>
              <a:rPr lang="en-US" sz="1200" i="1" kern="1200" dirty="0" smtClean="0">
                <a:solidFill>
                  <a:schemeClr val="tx1"/>
                </a:solidFill>
                <a:effectLst/>
                <a:latin typeface="Times"/>
                <a:ea typeface="ＭＳ Ｐゴシック" charset="-128"/>
                <a:cs typeface="ＭＳ Ｐゴシック" charset="-128"/>
              </a:rPr>
              <a:t>income foregone’</a:t>
            </a:r>
            <a:r>
              <a:rPr lang="en-US" sz="1200" kern="1200" dirty="0" smtClean="0">
                <a:solidFill>
                  <a:schemeClr val="tx1"/>
                </a:solidFill>
                <a:effectLst/>
                <a:latin typeface="Times"/>
                <a:ea typeface="ＭＳ Ｐゴシック" charset="-128"/>
                <a:cs typeface="ＭＳ Ｐゴシック" charset="-128"/>
              </a:rPr>
              <a:t> </a:t>
            </a:r>
            <a:r>
              <a:rPr lang="en-US" sz="1200" i="1" kern="1200" dirty="0" smtClean="0">
                <a:solidFill>
                  <a:schemeClr val="tx1"/>
                </a:solidFill>
                <a:effectLst/>
                <a:latin typeface="Times"/>
                <a:ea typeface="ＭＳ Ｐゴシック" charset="-128"/>
                <a:cs typeface="ＭＳ Ｐゴシック" charset="-128"/>
              </a:rPr>
              <a:t>(income lost)</a:t>
            </a:r>
            <a:r>
              <a:rPr lang="en-US" sz="1200" kern="1200" dirty="0" smtClean="0">
                <a:solidFill>
                  <a:schemeClr val="tx1"/>
                </a:solidFill>
                <a:effectLst/>
                <a:latin typeface="Times"/>
                <a:ea typeface="ＭＳ Ｐゴシック" charset="-128"/>
                <a:cs typeface="ＭＳ Ｐゴシック" charset="-128"/>
              </a:rPr>
              <a:t> from the sales of aquaculture products during the 3 month period, 1 March 2020 to 31 May 2020.  </a:t>
            </a:r>
            <a:r>
              <a:rPr lang="en-GB" sz="1200" kern="1200" dirty="0" smtClean="0">
                <a:solidFill>
                  <a:schemeClr val="tx1"/>
                </a:solidFill>
                <a:effectLst/>
                <a:latin typeface="Times"/>
                <a:ea typeface="ＭＳ Ｐゴシック" charset="-128"/>
                <a:cs typeface="ＭＳ Ｐゴシック" charset="-128"/>
              </a:rPr>
              <a:t>The amount granted was</a:t>
            </a:r>
            <a:r>
              <a:rPr lang="en-GB" sz="1200" kern="1200" baseline="0" dirty="0" smtClean="0">
                <a:solidFill>
                  <a:schemeClr val="tx1"/>
                </a:solidFill>
                <a:effectLst/>
                <a:latin typeface="Times"/>
                <a:ea typeface="ＭＳ Ｐゴシック" charset="-128"/>
                <a:cs typeface="ＭＳ Ｐゴシック" charset="-128"/>
              </a:rPr>
              <a:t> </a:t>
            </a:r>
            <a:r>
              <a:rPr lang="en-GB" sz="1200" kern="1200" dirty="0" smtClean="0">
                <a:solidFill>
                  <a:schemeClr val="tx1"/>
                </a:solidFill>
                <a:effectLst/>
                <a:latin typeface="Times"/>
                <a:ea typeface="ＭＳ Ｐゴシック" charset="-128"/>
                <a:cs typeface="ＭＳ Ｐゴシック" charset="-128"/>
              </a:rPr>
              <a:t>based on the average monthly revenue from the sales of aquaculture products over the 3 year period, 2017 - 2019. </a:t>
            </a:r>
          </a:p>
          <a:p>
            <a:pPr marL="171450" indent="-171450">
              <a:buFont typeface="Arial" panose="020B0604020202020204" pitchFamily="34" charset="0"/>
              <a:buChar char="•"/>
            </a:pPr>
            <a:r>
              <a:rPr lang="en-GB" sz="1200" kern="1200" dirty="0" smtClean="0">
                <a:solidFill>
                  <a:schemeClr val="tx1"/>
                </a:solidFill>
                <a:effectLst/>
                <a:latin typeface="Times"/>
                <a:ea typeface="ＭＳ Ｐゴシック" charset="-128"/>
                <a:cs typeface="ＭＳ Ｐゴシック" charset="-128"/>
              </a:rPr>
              <a:t>Absolute maximum available to an undertaking</a:t>
            </a:r>
            <a:r>
              <a:rPr lang="en-GB" sz="1200" kern="1200" baseline="0" dirty="0" smtClean="0">
                <a:solidFill>
                  <a:schemeClr val="tx1"/>
                </a:solidFill>
                <a:effectLst/>
                <a:latin typeface="Times"/>
                <a:ea typeface="ＭＳ Ｐゴシック" charset="-128"/>
                <a:cs typeface="ＭＳ Ｐゴシック" charset="-128"/>
              </a:rPr>
              <a:t> of</a:t>
            </a:r>
            <a:r>
              <a:rPr lang="en-GB" sz="1200" kern="1200" dirty="0" smtClean="0">
                <a:solidFill>
                  <a:schemeClr val="tx1"/>
                </a:solidFill>
                <a:effectLst/>
                <a:latin typeface="Times"/>
                <a:ea typeface="ＭＳ Ｐゴシック" charset="-128"/>
                <a:cs typeface="ＭＳ Ｐゴシック" charset="-128"/>
              </a:rPr>
              <a:t> </a:t>
            </a:r>
            <a:r>
              <a:rPr lang="en-US" sz="1200" kern="1200" dirty="0" smtClean="0">
                <a:solidFill>
                  <a:schemeClr val="tx1"/>
                </a:solidFill>
                <a:effectLst/>
                <a:latin typeface="Times"/>
                <a:ea typeface="ＭＳ Ｐゴシック" charset="-128"/>
                <a:cs typeface="ＭＳ Ｐゴシック" charset="-128"/>
              </a:rPr>
              <a:t>£27,600.</a:t>
            </a:r>
          </a:p>
          <a:p>
            <a:pPr marL="171450" indent="-171450">
              <a:buFont typeface="Arial" panose="020B0604020202020204" pitchFamily="34" charset="0"/>
              <a:buChar char="•"/>
            </a:pPr>
            <a:r>
              <a:rPr lang="en-US" sz="1200" kern="1200" dirty="0" smtClean="0">
                <a:solidFill>
                  <a:schemeClr val="tx1"/>
                </a:solidFill>
                <a:effectLst/>
                <a:latin typeface="Times"/>
                <a:ea typeface="ＭＳ Ｐゴシック" charset="-128"/>
                <a:cs typeface="ＭＳ Ｐゴシック" charset="-128"/>
              </a:rPr>
              <a:t>Eligibility for oyster, trout (not salmon) and rope grown mussels.</a:t>
            </a:r>
          </a:p>
          <a:p>
            <a:pPr marL="171450" indent="-171450">
              <a:buFont typeface="Arial" panose="020B0604020202020204" pitchFamily="34" charset="0"/>
              <a:buChar char="•"/>
            </a:pPr>
            <a:endParaRPr lang="en-US" sz="1200" kern="1200" dirty="0" smtClean="0">
              <a:solidFill>
                <a:schemeClr val="tx1"/>
              </a:solidFill>
              <a:effectLst/>
              <a:latin typeface="Times"/>
              <a:ea typeface="ＭＳ Ｐゴシック" charset="-128"/>
              <a:cs typeface="ＭＳ Ｐゴシック" charset="-128"/>
            </a:endParaRPr>
          </a:p>
          <a:p>
            <a:pPr marL="171450" indent="-171450">
              <a:buFont typeface="Arial" panose="020B0604020202020204" pitchFamily="34" charset="0"/>
              <a:buChar char="•"/>
            </a:pPr>
            <a:endParaRPr lang="en-US" sz="1200" kern="1200" dirty="0" smtClean="0">
              <a:solidFill>
                <a:schemeClr val="tx1"/>
              </a:solidFill>
              <a:effectLst/>
              <a:latin typeface="Times"/>
              <a:ea typeface="ＭＳ Ｐゴシック" charset="-128"/>
              <a:cs typeface="ＭＳ Ｐゴシック" charset="-128"/>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48A2D3D9-B938-AB43-AF9A-78E54573AE1A}" type="slidenum">
              <a:rPr lang="en-US" smtClean="0"/>
              <a:pPr>
                <a:defRPr/>
              </a:pPr>
              <a:t>16</a:t>
            </a:fld>
            <a:endParaRPr lang="en-US"/>
          </a:p>
        </p:txBody>
      </p:sp>
    </p:spTree>
    <p:extLst>
      <p:ext uri="{BB962C8B-B14F-4D97-AF65-F5344CB8AC3E}">
        <p14:creationId xmlns:p14="http://schemas.microsoft.com/office/powerpoint/2010/main" val="96313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B7454B-2EAD-4F35-9071-3474F94DDA2B}" type="datetimeFigureOut">
              <a:rPr lang="en-GB" smtClean="0"/>
              <a:t>03/12/2020</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4BE3755-7EF9-433D-A94A-08BA8414237F}" type="slidenum">
              <a:rPr lang="en-GB" smtClean="0"/>
              <a:t>‹#›</a:t>
            </a:fld>
            <a:endParaRPr lang="en-GB"/>
          </a:p>
        </p:txBody>
      </p:sp>
    </p:spTree>
    <p:extLst>
      <p:ext uri="{BB962C8B-B14F-4D97-AF65-F5344CB8AC3E}">
        <p14:creationId xmlns:p14="http://schemas.microsoft.com/office/powerpoint/2010/main" val="33452367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Grp="1" noChangeArrowheads="1"/>
          </p:cNvSpPr>
          <p:nvPr>
            <p:ph type="title"/>
          </p:nvPr>
        </p:nvSpPr>
        <p:spPr bwMode="auto">
          <a:xfrm>
            <a:off x="876300" y="381000"/>
            <a:ext cx="7391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21"/>
          <p:cNvSpPr>
            <a:spLocks noGrp="1" noChangeArrowheads="1"/>
          </p:cNvSpPr>
          <p:nvPr>
            <p:ph type="body" idx="1"/>
          </p:nvPr>
        </p:nvSpPr>
        <p:spPr bwMode="auto">
          <a:xfrm>
            <a:off x="863600" y="1219200"/>
            <a:ext cx="7416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1029" name="Straight Connector 7"/>
          <p:cNvCxnSpPr>
            <a:cxnSpLocks noChangeShapeType="1"/>
          </p:cNvCxnSpPr>
          <p:nvPr userDrawn="1"/>
        </p:nvCxnSpPr>
        <p:spPr bwMode="auto">
          <a:xfrm>
            <a:off x="228600" y="5486400"/>
            <a:ext cx="8686800" cy="1588"/>
          </a:xfrm>
          <a:prstGeom prst="line">
            <a:avLst/>
          </a:prstGeom>
          <a:noFill/>
          <a:ln w="38100">
            <a:solidFill>
              <a:srgbClr val="089A54"/>
            </a:solidFill>
            <a:round/>
            <a:headEnd/>
            <a:tailEnd/>
          </a:ln>
        </p:spPr>
      </p:cxnSp>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val="0"/>
              </a:ext>
            </a:extLst>
          </a:blip>
          <a:srcRect l="1324" r="3676"/>
          <a:stretch/>
        </p:blipFill>
        <p:spPr>
          <a:xfrm>
            <a:off x="228600" y="5512808"/>
            <a:ext cx="8686800" cy="1338307"/>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42062"/>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rgbClr val="142062"/>
          </a:solidFill>
          <a:latin typeface="Arial" charset="0"/>
        </a:defRPr>
      </a:lvl6pPr>
      <a:lvl7pPr marL="914400" algn="l" rtl="0" fontAlgn="base">
        <a:spcBef>
          <a:spcPct val="0"/>
        </a:spcBef>
        <a:spcAft>
          <a:spcPct val="0"/>
        </a:spcAft>
        <a:defRPr sz="2400" b="1">
          <a:solidFill>
            <a:srgbClr val="142062"/>
          </a:solidFill>
          <a:latin typeface="Arial" charset="0"/>
        </a:defRPr>
      </a:lvl7pPr>
      <a:lvl8pPr marL="1371600" algn="l" rtl="0" fontAlgn="base">
        <a:spcBef>
          <a:spcPct val="0"/>
        </a:spcBef>
        <a:spcAft>
          <a:spcPct val="0"/>
        </a:spcAft>
        <a:defRPr sz="2400" b="1">
          <a:solidFill>
            <a:srgbClr val="142062"/>
          </a:solidFill>
          <a:latin typeface="Arial" charset="0"/>
        </a:defRPr>
      </a:lvl8pPr>
      <a:lvl9pPr marL="1828800" algn="l" rtl="0" fontAlgn="base">
        <a:spcBef>
          <a:spcPct val="0"/>
        </a:spcBef>
        <a:spcAft>
          <a:spcPct val="0"/>
        </a:spcAft>
        <a:defRPr sz="2400" b="1">
          <a:solidFill>
            <a:srgbClr val="142062"/>
          </a:solidFill>
          <a:latin typeface="Arial" charset="0"/>
        </a:defRPr>
      </a:lvl9pPr>
    </p:titleStyle>
    <p:bodyStyle>
      <a:lvl1pPr marL="342900" indent="-342900" algn="l" rtl="0" eaLnBrk="0" fontAlgn="base" hangingPunct="0">
        <a:spcBef>
          <a:spcPct val="20000"/>
        </a:spcBef>
        <a:spcAft>
          <a:spcPct val="0"/>
        </a:spcAft>
        <a:defRPr>
          <a:solidFill>
            <a:schemeClr val="tx1"/>
          </a:solidFill>
          <a:latin typeface="+mn-lt"/>
          <a:ea typeface="ＭＳ Ｐゴシック" charset="-128"/>
          <a:cs typeface="ＭＳ Ｐゴシック" charset="-128"/>
        </a:defRPr>
      </a:lvl1pPr>
      <a:lvl2pPr marL="857250" indent="-285750" algn="l" rtl="0" eaLnBrk="0" fontAlgn="base" hangingPunct="0">
        <a:spcBef>
          <a:spcPct val="20000"/>
        </a:spcBef>
        <a:spcAft>
          <a:spcPct val="0"/>
        </a:spcAft>
        <a:defRPr>
          <a:solidFill>
            <a:schemeClr val="tx1"/>
          </a:solidFill>
          <a:latin typeface="+mn-lt"/>
          <a:ea typeface="ＭＳ Ｐゴシック" charset="-128"/>
        </a:defRPr>
      </a:lvl2pPr>
      <a:lvl3pPr marL="1276350" indent="-228600" algn="l" rtl="0" eaLnBrk="0" fontAlgn="base" hangingPunct="0">
        <a:spcBef>
          <a:spcPct val="20000"/>
        </a:spcBef>
        <a:spcAft>
          <a:spcPct val="0"/>
        </a:spcAft>
        <a:defRPr>
          <a:solidFill>
            <a:schemeClr val="tx1"/>
          </a:solidFill>
          <a:latin typeface="+mn-lt"/>
          <a:ea typeface="ＭＳ Ｐゴシック" charset="-128"/>
        </a:defRPr>
      </a:lvl3pPr>
      <a:lvl4pPr marL="1657350" indent="-190500" algn="l" rtl="0" eaLnBrk="0" fontAlgn="base" hangingPunct="0">
        <a:spcBef>
          <a:spcPct val="20000"/>
        </a:spcBef>
        <a:spcAft>
          <a:spcPct val="0"/>
        </a:spcAft>
        <a:defRPr>
          <a:solidFill>
            <a:schemeClr val="tx1"/>
          </a:solidFill>
          <a:latin typeface="+mn-lt"/>
          <a:ea typeface="ＭＳ Ｐゴシック" charset="-128"/>
        </a:defRPr>
      </a:lvl4pPr>
      <a:lvl5pPr marL="2038350" indent="-190500" algn="l" rtl="0" eaLnBrk="0" fontAlgn="base" hangingPunct="0">
        <a:spcBef>
          <a:spcPct val="20000"/>
        </a:spcBef>
        <a:spcAft>
          <a:spcPct val="0"/>
        </a:spcAft>
        <a:defRPr>
          <a:solidFill>
            <a:schemeClr val="tx1"/>
          </a:solidFill>
          <a:latin typeface="+mn-lt"/>
          <a:ea typeface="ＭＳ Ｐゴシック" charset="-128"/>
        </a:defRPr>
      </a:lvl5pPr>
      <a:lvl6pPr marL="2495550" indent="-190500" algn="l" rtl="0" fontAlgn="base">
        <a:spcBef>
          <a:spcPct val="20000"/>
        </a:spcBef>
        <a:spcAft>
          <a:spcPct val="0"/>
        </a:spcAft>
        <a:defRPr>
          <a:solidFill>
            <a:schemeClr val="tx1"/>
          </a:solidFill>
          <a:latin typeface="+mn-lt"/>
        </a:defRPr>
      </a:lvl6pPr>
      <a:lvl7pPr marL="2952750" indent="-190500" algn="l" rtl="0" fontAlgn="base">
        <a:spcBef>
          <a:spcPct val="20000"/>
        </a:spcBef>
        <a:spcAft>
          <a:spcPct val="0"/>
        </a:spcAft>
        <a:defRPr>
          <a:solidFill>
            <a:schemeClr val="tx1"/>
          </a:solidFill>
          <a:latin typeface="+mn-lt"/>
        </a:defRPr>
      </a:lvl7pPr>
      <a:lvl8pPr marL="3409950" indent="-190500" algn="l" rtl="0" fontAlgn="base">
        <a:spcBef>
          <a:spcPct val="20000"/>
        </a:spcBef>
        <a:spcAft>
          <a:spcPct val="0"/>
        </a:spcAft>
        <a:defRPr>
          <a:solidFill>
            <a:schemeClr val="tx1"/>
          </a:solidFill>
          <a:latin typeface="+mn-lt"/>
        </a:defRPr>
      </a:lvl8pPr>
      <a:lvl9pPr marL="3867150" indent="-190500" algn="l" rtl="0" fontAlgn="base">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Fish.Health@daera-ni.gov.uk"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GB" sz="3200" b="1" dirty="0" smtClean="0">
              <a:solidFill>
                <a:srgbClr val="00B050"/>
              </a:solidFill>
            </a:endParaRPr>
          </a:p>
          <a:p>
            <a:pPr algn="ctr"/>
            <a:endParaRPr lang="en-GB" sz="3200" b="1" dirty="0">
              <a:solidFill>
                <a:srgbClr val="00B050"/>
              </a:solidFill>
            </a:endParaRPr>
          </a:p>
          <a:p>
            <a:pPr algn="ctr"/>
            <a:r>
              <a:rPr lang="en-GB" sz="3200" b="1" dirty="0" smtClean="0">
                <a:solidFill>
                  <a:srgbClr val="00B050"/>
                </a:solidFill>
              </a:rPr>
              <a:t>Live Aquaculture</a:t>
            </a:r>
          </a:p>
          <a:p>
            <a:pPr algn="ctr"/>
            <a:r>
              <a:rPr lang="en-GB" dirty="0" smtClean="0">
                <a:solidFill>
                  <a:srgbClr val="00B050"/>
                </a:solidFill>
              </a:rPr>
              <a:t>Stakeholder Engagement Event </a:t>
            </a:r>
          </a:p>
          <a:p>
            <a:pPr algn="ctr"/>
            <a:r>
              <a:rPr lang="en-GB" dirty="0" smtClean="0">
                <a:solidFill>
                  <a:srgbClr val="00B050"/>
                </a:solidFill>
              </a:rPr>
              <a:t>3</a:t>
            </a:r>
            <a:r>
              <a:rPr lang="en-GB" baseline="30000" dirty="0" smtClean="0">
                <a:solidFill>
                  <a:srgbClr val="00B050"/>
                </a:solidFill>
              </a:rPr>
              <a:t>rd</a:t>
            </a:r>
            <a:r>
              <a:rPr lang="en-GB" dirty="0" smtClean="0">
                <a:solidFill>
                  <a:srgbClr val="00B050"/>
                </a:solidFill>
              </a:rPr>
              <a:t> December 2020</a:t>
            </a:r>
          </a:p>
          <a:p>
            <a:pPr algn="r"/>
            <a:endParaRPr lang="en-GB" sz="3200" b="1" dirty="0">
              <a:solidFill>
                <a:srgbClr val="00B050"/>
              </a:solidFill>
            </a:endParaRPr>
          </a:p>
          <a:p>
            <a:pPr algn="ctr"/>
            <a:r>
              <a:rPr lang="en-GB" b="1" dirty="0" smtClean="0">
                <a:solidFill>
                  <a:srgbClr val="002060"/>
                </a:solidFill>
              </a:rPr>
              <a:t>Fisheries Transition</a:t>
            </a:r>
            <a:endParaRPr lang="en-GB" b="1" dirty="0">
              <a:solidFill>
                <a:srgbClr val="002060"/>
              </a:solidFill>
            </a:endParaRPr>
          </a:p>
          <a:p>
            <a:endParaRPr lang="en-GB" dirty="0"/>
          </a:p>
        </p:txBody>
      </p:sp>
    </p:spTree>
    <p:extLst>
      <p:ext uri="{BB962C8B-B14F-4D97-AF65-F5344CB8AC3E}">
        <p14:creationId xmlns:p14="http://schemas.microsoft.com/office/powerpoint/2010/main" val="87858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599728"/>
            <a:ext cx="8267700" cy="762000"/>
          </a:xfrm>
        </p:spPr>
        <p:txBody>
          <a:bodyPr/>
          <a:lstStyle/>
          <a:p>
            <a:pPr marL="0" indent="0" algn="ctr" eaLnBrk="1" hangingPunct="1">
              <a:lnSpc>
                <a:spcPct val="90000"/>
              </a:lnSpc>
            </a:pPr>
            <a:r>
              <a:rPr lang="en-GB" dirty="0" smtClean="0">
                <a:solidFill>
                  <a:srgbClr val="089A54"/>
                </a:solidFill>
              </a:rPr>
              <a:t/>
            </a:r>
            <a:br>
              <a:rPr lang="en-GB" dirty="0" smtClean="0">
                <a:solidFill>
                  <a:srgbClr val="089A54"/>
                </a:solidFill>
              </a:rPr>
            </a:br>
            <a:r>
              <a:rPr lang="en-GB" dirty="0" smtClean="0">
                <a:solidFill>
                  <a:srgbClr val="089A54"/>
                </a:solidFill>
              </a:rPr>
              <a:t/>
            </a:r>
            <a:br>
              <a:rPr lang="en-GB" dirty="0" smtClean="0">
                <a:solidFill>
                  <a:srgbClr val="089A54"/>
                </a:solidFill>
              </a:rPr>
            </a:br>
            <a:r>
              <a:rPr lang="en-GB" dirty="0">
                <a:solidFill>
                  <a:srgbClr val="00B050"/>
                </a:solidFill>
              </a:rPr>
              <a:t>Live Aquaculture </a:t>
            </a:r>
            <a:r>
              <a:rPr lang="en-GB" dirty="0" smtClean="0">
                <a:solidFill>
                  <a:srgbClr val="00B050"/>
                </a:solidFill>
              </a:rPr>
              <a:t>Movements </a:t>
            </a:r>
            <a:r>
              <a:rPr lang="en-GB" dirty="0">
                <a:solidFill>
                  <a:srgbClr val="00B050"/>
                </a:solidFill>
              </a:rPr>
              <a:t>Post </a:t>
            </a:r>
            <a:r>
              <a:rPr lang="en-GB" dirty="0" smtClean="0">
                <a:solidFill>
                  <a:srgbClr val="00B050"/>
                </a:solidFill>
              </a:rPr>
              <a:t>Transition</a:t>
            </a:r>
            <a:br>
              <a:rPr lang="en-GB" dirty="0" smtClean="0">
                <a:solidFill>
                  <a:srgbClr val="00B050"/>
                </a:solidFill>
              </a:rPr>
            </a:br>
            <a:r>
              <a:rPr lang="en-US" sz="1800" dirty="0" smtClean="0">
                <a:solidFill>
                  <a:srgbClr val="091B59"/>
                </a:solidFill>
              </a:rPr>
              <a:t>NI </a:t>
            </a:r>
            <a:r>
              <a:rPr lang="en-US" sz="1800" dirty="0">
                <a:solidFill>
                  <a:srgbClr val="091B59"/>
                </a:solidFill>
              </a:rPr>
              <a:t>to EU &amp; EU to NI </a:t>
            </a:r>
            <a:r>
              <a:rPr lang="en-US" sz="1800" dirty="0" smtClean="0">
                <a:solidFill>
                  <a:srgbClr val="091B59"/>
                </a:solidFill>
              </a:rPr>
              <a:t>- </a:t>
            </a:r>
            <a:r>
              <a:rPr lang="en-GB" sz="1800" dirty="0" smtClean="0">
                <a:solidFill>
                  <a:srgbClr val="091B59"/>
                </a:solidFill>
              </a:rPr>
              <a:t>Business </a:t>
            </a:r>
            <a:r>
              <a:rPr lang="en-GB" sz="1800" dirty="0">
                <a:solidFill>
                  <a:srgbClr val="091B59"/>
                </a:solidFill>
              </a:rPr>
              <a:t>as usual</a:t>
            </a:r>
            <a:r>
              <a:rPr lang="en-GB" dirty="0"/>
              <a:t/>
            </a:r>
            <a:br>
              <a:rPr lang="en-GB" dirty="0"/>
            </a:br>
            <a:r>
              <a:rPr lang="en-GB" dirty="0" smtClean="0">
                <a:solidFill>
                  <a:srgbClr val="00B050"/>
                </a:solidFill>
              </a:rPr>
              <a:t/>
            </a:r>
            <a:br>
              <a:rPr lang="en-GB" dirty="0" smtClean="0">
                <a:solidFill>
                  <a:srgbClr val="00B050"/>
                </a:solidFill>
              </a:rPr>
            </a:br>
            <a:r>
              <a:rPr lang="en-GB" dirty="0">
                <a:solidFill>
                  <a:srgbClr val="00B050"/>
                </a:solidFill>
              </a:rPr>
              <a:t/>
            </a:r>
            <a:br>
              <a:rPr lang="en-GB" dirty="0">
                <a:solidFill>
                  <a:srgbClr val="00B050"/>
                </a:solidFill>
              </a:rPr>
            </a:br>
            <a:endParaRPr lang="en-GB" dirty="0">
              <a:solidFill>
                <a:srgbClr val="00B050"/>
              </a:solidFill>
            </a:endParaRPr>
          </a:p>
        </p:txBody>
      </p:sp>
      <p:sp>
        <p:nvSpPr>
          <p:cNvPr id="14339" name="Rectangle 3"/>
          <p:cNvSpPr>
            <a:spLocks noGrp="1" noChangeArrowheads="1"/>
          </p:cNvSpPr>
          <p:nvPr>
            <p:ph type="body" idx="1"/>
          </p:nvPr>
        </p:nvSpPr>
        <p:spPr>
          <a:xfrm>
            <a:off x="611560" y="1628800"/>
            <a:ext cx="4925068" cy="3672408"/>
          </a:xfrm>
        </p:spPr>
        <p:txBody>
          <a:bodyPr/>
          <a:lstStyle/>
          <a:p>
            <a:pPr marL="0" indent="0" eaLnBrk="1" hangingPunct="1">
              <a:lnSpc>
                <a:spcPct val="90000"/>
              </a:lnSpc>
            </a:pPr>
            <a:r>
              <a:rPr lang="en-US" sz="1400" b="1" dirty="0" smtClean="0">
                <a:solidFill>
                  <a:srgbClr val="142062"/>
                </a:solidFill>
              </a:rPr>
              <a:t>Movements from NI to EU (including ROI) &amp;</a:t>
            </a:r>
          </a:p>
          <a:p>
            <a:pPr marL="0" indent="0" eaLnBrk="1" hangingPunct="1">
              <a:lnSpc>
                <a:spcPct val="90000"/>
              </a:lnSpc>
            </a:pPr>
            <a:r>
              <a:rPr lang="en-US" sz="1400" b="1" dirty="0" smtClean="0">
                <a:solidFill>
                  <a:srgbClr val="142062"/>
                </a:solidFill>
              </a:rPr>
              <a:t>EU (including ROI) to NI</a:t>
            </a:r>
            <a:endParaRPr lang="en-GB" sz="1400" b="1" dirty="0" smtClean="0">
              <a:solidFill>
                <a:srgbClr val="142062"/>
              </a:solidFill>
            </a:endParaRPr>
          </a:p>
          <a:p>
            <a:pPr marL="0" indent="0" eaLnBrk="1" hangingPunct="1">
              <a:lnSpc>
                <a:spcPct val="90000"/>
              </a:lnSpc>
            </a:pPr>
            <a:endParaRPr lang="en-GB" sz="1400" dirty="0" smtClean="0"/>
          </a:p>
          <a:p>
            <a:pPr marL="0" indent="0" eaLnBrk="1" hangingPunct="1">
              <a:lnSpc>
                <a:spcPct val="90000"/>
              </a:lnSpc>
            </a:pPr>
            <a:r>
              <a:rPr lang="en-GB" sz="1400" dirty="0" smtClean="0"/>
              <a:t>Where products stay within the EU regulatory zone there will be:</a:t>
            </a:r>
          </a:p>
          <a:p>
            <a:pPr marL="0" indent="0" eaLnBrk="1" hangingPunct="1">
              <a:lnSpc>
                <a:spcPct val="90000"/>
              </a:lnSpc>
            </a:pPr>
            <a:endParaRPr lang="en-GB" sz="1400" dirty="0"/>
          </a:p>
          <a:p>
            <a:pPr marL="800100" lvl="1" eaLnBrk="1" hangingPunct="1">
              <a:lnSpc>
                <a:spcPct val="90000"/>
              </a:lnSpc>
              <a:buFont typeface="Wingdings" panose="05000000000000000000" pitchFamily="2" charset="2"/>
              <a:buChar char="Ø"/>
            </a:pPr>
            <a:r>
              <a:rPr lang="en-US" sz="1400" dirty="0"/>
              <a:t>no change at the land </a:t>
            </a:r>
            <a:r>
              <a:rPr lang="en-US" sz="1400" dirty="0" smtClean="0"/>
              <a:t>border</a:t>
            </a:r>
          </a:p>
          <a:p>
            <a:pPr marL="800100" lvl="1" eaLnBrk="1" hangingPunct="1">
              <a:lnSpc>
                <a:spcPct val="90000"/>
              </a:lnSpc>
              <a:buFont typeface="Wingdings" panose="05000000000000000000" pitchFamily="2" charset="2"/>
              <a:buChar char="Ø"/>
            </a:pPr>
            <a:endParaRPr lang="en-US" sz="1400" dirty="0"/>
          </a:p>
          <a:p>
            <a:pPr marL="800100" lvl="1" eaLnBrk="1" hangingPunct="1">
              <a:lnSpc>
                <a:spcPct val="90000"/>
              </a:lnSpc>
              <a:buFont typeface="Wingdings" panose="05000000000000000000" pitchFamily="2" charset="2"/>
              <a:buChar char="Ø"/>
            </a:pPr>
            <a:r>
              <a:rPr lang="en-US" sz="1400" dirty="0" smtClean="0"/>
              <a:t>no </a:t>
            </a:r>
            <a:r>
              <a:rPr lang="en-US" sz="1400" dirty="0"/>
              <a:t>new </a:t>
            </a:r>
            <a:r>
              <a:rPr lang="en-US" sz="1400" dirty="0" smtClean="0"/>
              <a:t>paperwork (</a:t>
            </a:r>
            <a:r>
              <a:rPr lang="en-GB" sz="1400" dirty="0"/>
              <a:t>using the same certificates </a:t>
            </a:r>
            <a:r>
              <a:rPr lang="en-GB" sz="1400" dirty="0" smtClean="0"/>
              <a:t>and notification </a:t>
            </a:r>
            <a:r>
              <a:rPr lang="en-GB" sz="1400" dirty="0"/>
              <a:t>as </a:t>
            </a:r>
            <a:r>
              <a:rPr lang="en-GB" sz="1400" dirty="0" smtClean="0"/>
              <a:t>now)</a:t>
            </a:r>
            <a:endParaRPr lang="en-US" sz="1400" dirty="0" smtClean="0"/>
          </a:p>
          <a:p>
            <a:pPr marL="800100" lvl="1" eaLnBrk="1" hangingPunct="1">
              <a:lnSpc>
                <a:spcPct val="90000"/>
              </a:lnSpc>
              <a:buFont typeface="Wingdings" panose="05000000000000000000" pitchFamily="2" charset="2"/>
              <a:buChar char="Ø"/>
            </a:pPr>
            <a:endParaRPr lang="en-US" sz="1400" dirty="0" smtClean="0"/>
          </a:p>
          <a:p>
            <a:pPr marL="800100" lvl="1" eaLnBrk="1" hangingPunct="1">
              <a:lnSpc>
                <a:spcPct val="90000"/>
              </a:lnSpc>
              <a:buFont typeface="Wingdings" panose="05000000000000000000" pitchFamily="2" charset="2"/>
              <a:buChar char="Ø"/>
            </a:pPr>
            <a:r>
              <a:rPr lang="en-US" sz="1400" dirty="0" smtClean="0"/>
              <a:t>Aquaculture </a:t>
            </a:r>
            <a:r>
              <a:rPr lang="en-US" sz="1400" dirty="0"/>
              <a:t>Intra-trade (internal </a:t>
            </a:r>
            <a:r>
              <a:rPr lang="en-US" sz="1400" dirty="0" smtClean="0"/>
              <a:t>EU); Export </a:t>
            </a:r>
            <a:r>
              <a:rPr lang="en-US" sz="1400" dirty="0"/>
              <a:t>Health Certificates (EHCs) will </a:t>
            </a:r>
            <a:r>
              <a:rPr lang="en-US" sz="1400" dirty="0" smtClean="0"/>
              <a:t>continue to be required. </a:t>
            </a:r>
          </a:p>
          <a:p>
            <a:pPr marL="0" indent="0" eaLnBrk="1" hangingPunct="1">
              <a:lnSpc>
                <a:spcPct val="90000"/>
              </a:lnSpc>
            </a:pPr>
            <a:endParaRPr lang="en-US" sz="1400" dirty="0" smtClean="0"/>
          </a:p>
          <a:p>
            <a:pPr marL="0" indent="0" eaLnBrk="1" hangingPunct="1">
              <a:lnSpc>
                <a:spcPct val="90000"/>
              </a:lnSpc>
            </a:pPr>
            <a:endParaRPr lang="en-US" sz="1600" i="1" dirty="0"/>
          </a:p>
          <a:p>
            <a:pPr marL="0" indent="0" eaLnBrk="1" hangingPunct="1">
              <a:lnSpc>
                <a:spcPct val="90000"/>
              </a:lnSpc>
            </a:pPr>
            <a:endParaRPr lang="en-US" sz="1600" i="1" dirty="0" smtClean="0"/>
          </a:p>
        </p:txBody>
      </p:sp>
      <p:sp>
        <p:nvSpPr>
          <p:cNvPr id="5" name="Content Placeholder 2">
            <a:extLst>
              <a:ext uri="{FF2B5EF4-FFF2-40B4-BE49-F238E27FC236}">
                <a16:creationId xmlns="" xmlns:a16="http://schemas.microsoft.com/office/drawing/2014/main" id="{7E900D57-AC17-4348-BACF-EC372715B06B}"/>
              </a:ext>
            </a:extLst>
          </p:cNvPr>
          <p:cNvSpPr txBox="1">
            <a:spLocks/>
          </p:cNvSpPr>
          <p:nvPr/>
        </p:nvSpPr>
        <p:spPr>
          <a:xfrm>
            <a:off x="5004048" y="5877272"/>
            <a:ext cx="3456384" cy="788208"/>
          </a:xfrm>
          <a:prstGeom prst="rect">
            <a:avLst/>
          </a:prstGeom>
          <a:solidFill>
            <a:schemeClr val="bg1"/>
          </a:solidFill>
        </p:spPr>
        <p:txBody>
          <a:bodyPr/>
          <a:lstStyle>
            <a:lvl1pPr marL="342900" indent="-342900" algn="l" rtl="0" eaLnBrk="0" fontAlgn="base" hangingPunct="0">
              <a:spcBef>
                <a:spcPct val="20000"/>
              </a:spcBef>
              <a:spcAft>
                <a:spcPct val="0"/>
              </a:spcAft>
              <a:defRPr>
                <a:solidFill>
                  <a:schemeClr val="tx1"/>
                </a:solidFill>
                <a:latin typeface="+mn-lt"/>
                <a:ea typeface="ＭＳ Ｐゴシック" charset="-128"/>
                <a:cs typeface="ＭＳ Ｐゴシック" charset="-128"/>
              </a:defRPr>
            </a:lvl1pPr>
            <a:lvl2pPr marL="857250" indent="-285750" algn="l" rtl="0" eaLnBrk="0" fontAlgn="base" hangingPunct="0">
              <a:spcBef>
                <a:spcPct val="20000"/>
              </a:spcBef>
              <a:spcAft>
                <a:spcPct val="0"/>
              </a:spcAft>
              <a:defRPr>
                <a:solidFill>
                  <a:schemeClr val="tx1"/>
                </a:solidFill>
                <a:latin typeface="+mn-lt"/>
                <a:ea typeface="ＭＳ Ｐゴシック" charset="-128"/>
              </a:defRPr>
            </a:lvl2pPr>
            <a:lvl3pPr marL="1276350" indent="-228600" algn="l" rtl="0" eaLnBrk="0" fontAlgn="base" hangingPunct="0">
              <a:spcBef>
                <a:spcPct val="20000"/>
              </a:spcBef>
              <a:spcAft>
                <a:spcPct val="0"/>
              </a:spcAft>
              <a:defRPr>
                <a:solidFill>
                  <a:schemeClr val="tx1"/>
                </a:solidFill>
                <a:latin typeface="+mn-lt"/>
                <a:ea typeface="ＭＳ Ｐゴシック" charset="-128"/>
              </a:defRPr>
            </a:lvl3pPr>
            <a:lvl4pPr marL="1657350" indent="-190500" algn="l" rtl="0" eaLnBrk="0" fontAlgn="base" hangingPunct="0">
              <a:spcBef>
                <a:spcPct val="20000"/>
              </a:spcBef>
              <a:spcAft>
                <a:spcPct val="0"/>
              </a:spcAft>
              <a:defRPr>
                <a:solidFill>
                  <a:schemeClr val="tx1"/>
                </a:solidFill>
                <a:latin typeface="+mn-lt"/>
                <a:ea typeface="ＭＳ Ｐゴシック" charset="-128"/>
              </a:defRPr>
            </a:lvl4pPr>
            <a:lvl5pPr marL="2038350" indent="-190500" algn="l" rtl="0" eaLnBrk="0" fontAlgn="base" hangingPunct="0">
              <a:spcBef>
                <a:spcPct val="20000"/>
              </a:spcBef>
              <a:spcAft>
                <a:spcPct val="0"/>
              </a:spcAft>
              <a:defRPr>
                <a:solidFill>
                  <a:schemeClr val="tx1"/>
                </a:solidFill>
                <a:latin typeface="+mn-lt"/>
                <a:ea typeface="ＭＳ Ｐゴシック" charset="-128"/>
              </a:defRPr>
            </a:lvl5pPr>
            <a:lvl6pPr marL="2495550" indent="-190500" algn="l" rtl="0" fontAlgn="base">
              <a:spcBef>
                <a:spcPct val="20000"/>
              </a:spcBef>
              <a:spcAft>
                <a:spcPct val="0"/>
              </a:spcAft>
              <a:defRPr>
                <a:solidFill>
                  <a:schemeClr val="tx1"/>
                </a:solidFill>
                <a:latin typeface="+mn-lt"/>
              </a:defRPr>
            </a:lvl6pPr>
            <a:lvl7pPr marL="2952750" indent="-190500" algn="l" rtl="0" fontAlgn="base">
              <a:spcBef>
                <a:spcPct val="20000"/>
              </a:spcBef>
              <a:spcAft>
                <a:spcPct val="0"/>
              </a:spcAft>
              <a:defRPr>
                <a:solidFill>
                  <a:schemeClr val="tx1"/>
                </a:solidFill>
                <a:latin typeface="+mn-lt"/>
              </a:defRPr>
            </a:lvl7pPr>
            <a:lvl8pPr marL="3409950" indent="-190500" algn="l" rtl="0" fontAlgn="base">
              <a:spcBef>
                <a:spcPct val="20000"/>
              </a:spcBef>
              <a:spcAft>
                <a:spcPct val="0"/>
              </a:spcAft>
              <a:defRPr>
                <a:solidFill>
                  <a:schemeClr val="tx1"/>
                </a:solidFill>
                <a:latin typeface="+mn-lt"/>
              </a:defRPr>
            </a:lvl8pPr>
            <a:lvl9pPr marL="3867150" indent="-190500" algn="l" rtl="0" fontAlgn="base">
              <a:spcBef>
                <a:spcPct val="20000"/>
              </a:spcBef>
              <a:spcAft>
                <a:spcPct val="0"/>
              </a:spcAft>
              <a:defRPr>
                <a:solidFill>
                  <a:schemeClr val="tx1"/>
                </a:solidFill>
                <a:latin typeface="+mn-lt"/>
              </a:defRPr>
            </a:lvl9pPr>
          </a:lstStyle>
          <a:p>
            <a:pPr marL="0" indent="0"/>
            <a:r>
              <a:rPr lang="en-GB" sz="1200" b="1" i="1" dirty="0">
                <a:solidFill>
                  <a:srgbClr val="142062"/>
                </a:solidFill>
                <a:latin typeface="Arial" panose="020B0604020202020204" pitchFamily="34" charset="0"/>
                <a:cs typeface="Arial" panose="020B0604020202020204" pitchFamily="34" charset="0"/>
              </a:rPr>
              <a:t>Sustainability</a:t>
            </a:r>
            <a:r>
              <a:rPr lang="en-GB" sz="1200" i="1" dirty="0">
                <a:solidFill>
                  <a:srgbClr val="142062"/>
                </a:solidFill>
                <a:latin typeface="Arial" panose="020B0604020202020204" pitchFamily="34" charset="0"/>
                <a:cs typeface="Arial" panose="020B0604020202020204" pitchFamily="34" charset="0"/>
              </a:rPr>
              <a:t> at the heart of a living, working, active landscape valued by everyone.</a:t>
            </a:r>
            <a:endParaRPr lang="en-GB" sz="1200" i="1" dirty="0">
              <a:latin typeface="Arial" panose="020B0604020202020204" pitchFamily="34" charset="0"/>
              <a:cs typeface="Arial" panose="020B0604020202020204" pitchFamily="34" charset="0"/>
            </a:endParaRPr>
          </a:p>
          <a:p>
            <a:r>
              <a:rPr lang="en-GB" sz="1800" kern="0" dirty="0"/>
              <a:t> </a:t>
            </a:r>
          </a:p>
          <a:p>
            <a:endParaRPr lang="en-GB" sz="1800" kern="0" dirty="0"/>
          </a:p>
        </p:txBody>
      </p:sp>
      <p:grpSp>
        <p:nvGrpSpPr>
          <p:cNvPr id="3" name="Group 2"/>
          <p:cNvGrpSpPr/>
          <p:nvPr/>
        </p:nvGrpSpPr>
        <p:grpSpPr>
          <a:xfrm>
            <a:off x="5652120" y="1268760"/>
            <a:ext cx="2779960" cy="3742769"/>
            <a:chOff x="5652120" y="1268760"/>
            <a:chExt cx="2779960" cy="3742769"/>
          </a:xfrm>
        </p:grpSpPr>
        <p:pic>
          <p:nvPicPr>
            <p:cNvPr id="7" name="Picture 6"/>
            <p:cNvPicPr>
              <a:picLocks noChangeAspect="1"/>
            </p:cNvPicPr>
            <p:nvPr/>
          </p:nvPicPr>
          <p:blipFill rotWithShape="1">
            <a:blip r:embed="rId3"/>
            <a:srcRect l="17453" t="11824" r="72774" b="20443"/>
            <a:stretch/>
          </p:blipFill>
          <p:spPr>
            <a:xfrm>
              <a:off x="5839792" y="1268760"/>
              <a:ext cx="2592288" cy="3742769"/>
            </a:xfrm>
            <a:prstGeom prst="rect">
              <a:avLst/>
            </a:prstGeom>
          </p:spPr>
        </p:pic>
        <p:sp>
          <p:nvSpPr>
            <p:cNvPr id="2" name="TextBox 1"/>
            <p:cNvSpPr txBox="1"/>
            <p:nvPr/>
          </p:nvSpPr>
          <p:spPr>
            <a:xfrm>
              <a:off x="5652120" y="1268760"/>
              <a:ext cx="648072" cy="504056"/>
            </a:xfrm>
            <a:prstGeom prst="rect">
              <a:avLst/>
            </a:prstGeom>
            <a:solidFill>
              <a:schemeClr val="bg1"/>
            </a:solidFill>
          </p:spPr>
          <p:txBody>
            <a:bodyPr wrap="square" rtlCol="0">
              <a:spAutoFit/>
            </a:bodyPr>
            <a:lstStyle/>
            <a:p>
              <a:endParaRPr lang="en-GB" dirty="0"/>
            </a:p>
          </p:txBody>
        </p:sp>
      </p:grpSp>
    </p:spTree>
    <p:extLst>
      <p:ext uri="{BB962C8B-B14F-4D97-AF65-F5344CB8AC3E}">
        <p14:creationId xmlns:p14="http://schemas.microsoft.com/office/powerpoint/2010/main" val="3608431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419696"/>
            <a:ext cx="6858000" cy="993080"/>
          </a:xfrm>
        </p:spPr>
        <p:txBody>
          <a:bodyPr/>
          <a:lstStyle/>
          <a:p>
            <a:r>
              <a:rPr lang="en-GB" sz="2400" dirty="0" smtClean="0">
                <a:solidFill>
                  <a:srgbClr val="00B050"/>
                </a:solidFill>
              </a:rPr>
              <a:t>New rules for movements of Live Fish from </a:t>
            </a:r>
            <a:br>
              <a:rPr lang="en-GB" sz="2400" dirty="0" smtClean="0">
                <a:solidFill>
                  <a:srgbClr val="00B050"/>
                </a:solidFill>
              </a:rPr>
            </a:br>
            <a:r>
              <a:rPr lang="en-GB" sz="1800" dirty="0" smtClean="0"/>
              <a:t>GB – NI under the NIP</a:t>
            </a:r>
            <a:endParaRPr lang="en-GB" sz="1800" b="0" dirty="0"/>
          </a:p>
        </p:txBody>
      </p:sp>
      <p:sp>
        <p:nvSpPr>
          <p:cNvPr id="3" name="Subtitle 2"/>
          <p:cNvSpPr>
            <a:spLocks noGrp="1"/>
          </p:cNvSpPr>
          <p:nvPr>
            <p:ph type="subTitle" idx="1"/>
          </p:nvPr>
        </p:nvSpPr>
        <p:spPr>
          <a:xfrm>
            <a:off x="683568" y="1484784"/>
            <a:ext cx="3933056" cy="3773016"/>
          </a:xfrm>
        </p:spPr>
        <p:txBody>
          <a:bodyPr/>
          <a:lstStyle/>
          <a:p>
            <a:pPr algn="l"/>
            <a:endParaRPr lang="en-GB" sz="1200" dirty="0" smtClean="0"/>
          </a:p>
          <a:p>
            <a:pPr marL="342900" indent="-342900" algn="l">
              <a:buFont typeface="Wingdings" panose="05000000000000000000" pitchFamily="2" charset="2"/>
              <a:buChar char="Ø"/>
            </a:pPr>
            <a:r>
              <a:rPr lang="en-GB" sz="1200" dirty="0" smtClean="0"/>
              <a:t>Under </a:t>
            </a:r>
            <a:r>
              <a:rPr lang="en-GB" sz="1200" dirty="0"/>
              <a:t>the </a:t>
            </a:r>
            <a:r>
              <a:rPr lang="en-GB" sz="1200" dirty="0" smtClean="0"/>
              <a:t>I/NIP</a:t>
            </a:r>
            <a:r>
              <a:rPr lang="en-GB" sz="1200" dirty="0"/>
              <a:t>,</a:t>
            </a:r>
            <a:r>
              <a:rPr lang="en-GB" sz="1200" dirty="0" smtClean="0"/>
              <a:t> </a:t>
            </a:r>
            <a:r>
              <a:rPr lang="en-GB" sz="1200" dirty="0"/>
              <a:t>Northern Ireland will remain in the same </a:t>
            </a:r>
            <a:r>
              <a:rPr lang="en-GB" sz="1200" dirty="0" smtClean="0"/>
              <a:t>Sanitary and Phytosanitary (SPS) zone </a:t>
            </a:r>
            <a:r>
              <a:rPr lang="en-GB" sz="1200" dirty="0"/>
              <a:t>as the EU. Therefore any consignments of live fish entering NI from GB post transition will be treated as entering the EU SPS zone from a Third Country.</a:t>
            </a:r>
          </a:p>
          <a:p>
            <a:pPr marL="342900" indent="-342900" algn="l">
              <a:buFont typeface="Wingdings" panose="05000000000000000000" pitchFamily="2" charset="2"/>
              <a:buChar char="Ø"/>
            </a:pPr>
            <a:endParaRPr lang="en-GB" sz="1200" dirty="0" smtClean="0"/>
          </a:p>
          <a:p>
            <a:pPr marL="342900" indent="-342900" algn="l">
              <a:buFont typeface="Wingdings" panose="05000000000000000000" pitchFamily="2" charset="2"/>
              <a:buChar char="Ø"/>
            </a:pPr>
            <a:r>
              <a:rPr lang="en-GB" sz="1200" dirty="0" smtClean="0"/>
              <a:t>This </a:t>
            </a:r>
            <a:r>
              <a:rPr lang="en-GB" sz="1200" dirty="0"/>
              <a:t>means that all imports of live fish from GB post transition will have to be inspected as per the Official Control Regulations (OCR) </a:t>
            </a:r>
            <a:r>
              <a:rPr lang="en-GB" sz="1200" dirty="0" smtClean="0"/>
              <a:t>at </a:t>
            </a:r>
            <a:r>
              <a:rPr lang="en-GB" sz="1200" dirty="0"/>
              <a:t>a NI Point of Entry (POE).</a:t>
            </a:r>
          </a:p>
          <a:p>
            <a:pPr marL="342900" indent="-342900" algn="l">
              <a:buFont typeface="Wingdings" panose="05000000000000000000" pitchFamily="2" charset="2"/>
              <a:buChar char="Ø"/>
            </a:pPr>
            <a:endParaRPr lang="en-GB" sz="1200" dirty="0" smtClean="0"/>
          </a:p>
          <a:p>
            <a:pPr marL="342900" indent="-342900" algn="l">
              <a:buFont typeface="Wingdings" panose="05000000000000000000" pitchFamily="2" charset="2"/>
              <a:buChar char="Ø"/>
            </a:pPr>
            <a:r>
              <a:rPr lang="en-GB" sz="1200" dirty="0" smtClean="0"/>
              <a:t>The </a:t>
            </a:r>
            <a:r>
              <a:rPr lang="en-GB" sz="1200" dirty="0"/>
              <a:t>current rate of inspection for all live animals, including live fish, from a third country is 100% documentary, identity and physical checks.</a:t>
            </a:r>
          </a:p>
          <a:p>
            <a:pPr algn="l"/>
            <a:endParaRPr lang="en-GB" sz="1200" dirty="0" smtClean="0">
              <a:solidFill>
                <a:schemeClr val="accent6">
                  <a:lumMod val="50000"/>
                </a:schemeClr>
              </a:solidFill>
            </a:endParaRPr>
          </a:p>
        </p:txBody>
      </p:sp>
      <p:pic>
        <p:nvPicPr>
          <p:cNvPr id="4" name="Picture 3"/>
          <p:cNvPicPr>
            <a:picLocks noChangeAspect="1"/>
          </p:cNvPicPr>
          <p:nvPr/>
        </p:nvPicPr>
        <p:blipFill>
          <a:blip r:embed="rId2"/>
          <a:stretch>
            <a:fillRect/>
          </a:stretch>
        </p:blipFill>
        <p:spPr>
          <a:xfrm>
            <a:off x="5436096" y="1679790"/>
            <a:ext cx="2753544" cy="3331789"/>
          </a:xfrm>
          <a:prstGeom prst="rect">
            <a:avLst/>
          </a:prstGeom>
        </p:spPr>
      </p:pic>
      <p:sp>
        <p:nvSpPr>
          <p:cNvPr id="5" name="TextBox 4"/>
          <p:cNvSpPr txBox="1"/>
          <p:nvPr/>
        </p:nvSpPr>
        <p:spPr>
          <a:xfrm>
            <a:off x="5430523" y="5011579"/>
            <a:ext cx="2759117" cy="246221"/>
          </a:xfrm>
          <a:prstGeom prst="rect">
            <a:avLst/>
          </a:prstGeom>
          <a:noFill/>
        </p:spPr>
        <p:txBody>
          <a:bodyPr wrap="square" rtlCol="0">
            <a:spAutoFit/>
          </a:bodyPr>
          <a:lstStyle/>
          <a:p>
            <a:pPr algn="ctr"/>
            <a:r>
              <a:rPr lang="en-US" sz="1000" i="1" dirty="0" smtClean="0">
                <a:latin typeface="+mn-lt"/>
              </a:rPr>
              <a:t>Image courtesy of </a:t>
            </a:r>
            <a:r>
              <a:rPr lang="en-US" sz="1000" i="1" dirty="0" err="1" smtClean="0">
                <a:latin typeface="+mn-lt"/>
              </a:rPr>
              <a:t>Seafish</a:t>
            </a:r>
            <a:r>
              <a:rPr lang="en-US" sz="1000" i="1" dirty="0" smtClean="0">
                <a:latin typeface="+mn-lt"/>
              </a:rPr>
              <a:t> </a:t>
            </a:r>
            <a:endParaRPr lang="en-GB" sz="1000" i="1" dirty="0">
              <a:latin typeface="+mn-lt"/>
            </a:endParaRPr>
          </a:p>
        </p:txBody>
      </p:sp>
    </p:spTree>
    <p:extLst>
      <p:ext uri="{BB962C8B-B14F-4D97-AF65-F5344CB8AC3E}">
        <p14:creationId xmlns:p14="http://schemas.microsoft.com/office/powerpoint/2010/main" val="2637746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836712"/>
            <a:ext cx="6858000" cy="1137096"/>
          </a:xfrm>
        </p:spPr>
        <p:txBody>
          <a:bodyPr/>
          <a:lstStyle/>
          <a:p>
            <a:r>
              <a:rPr lang="en-GB" sz="2400" u="sng" dirty="0" smtClean="0"/>
              <a:t/>
            </a:r>
            <a:br>
              <a:rPr lang="en-GB" sz="2400" u="sng" dirty="0" smtClean="0"/>
            </a:br>
            <a:r>
              <a:rPr lang="en-GB" sz="2400" u="sng" dirty="0"/>
              <a:t/>
            </a:r>
            <a:br>
              <a:rPr lang="en-GB" sz="2400" u="sng" dirty="0"/>
            </a:br>
            <a:r>
              <a:rPr lang="en-GB" sz="2400" u="sng" dirty="0" smtClean="0"/>
              <a:t/>
            </a:r>
            <a:br>
              <a:rPr lang="en-GB" sz="2400" u="sng" dirty="0" smtClean="0"/>
            </a:br>
            <a:r>
              <a:rPr lang="en-GB" sz="2400" u="sng" dirty="0" smtClean="0"/>
              <a:t/>
            </a:r>
            <a:br>
              <a:rPr lang="en-GB" sz="2400" u="sng" dirty="0" smtClean="0"/>
            </a:br>
            <a:r>
              <a:rPr lang="en-GB" sz="2400" u="sng" dirty="0" smtClean="0"/>
              <a:t/>
            </a:r>
            <a:br>
              <a:rPr lang="en-GB" sz="2400" u="sng" dirty="0" smtClean="0"/>
            </a:br>
            <a:r>
              <a:rPr lang="en-GB" sz="2400" dirty="0">
                <a:solidFill>
                  <a:srgbClr val="00B050"/>
                </a:solidFill>
              </a:rPr>
              <a:t>Designated Points of Entry </a:t>
            </a:r>
            <a:r>
              <a:rPr lang="en-GB" sz="2400" dirty="0" smtClean="0">
                <a:solidFill>
                  <a:srgbClr val="00B050"/>
                </a:solidFill>
              </a:rPr>
              <a:t>(POE) </a:t>
            </a:r>
            <a:br>
              <a:rPr lang="en-GB" sz="2400" dirty="0" smtClean="0">
                <a:solidFill>
                  <a:srgbClr val="00B050"/>
                </a:solidFill>
              </a:rPr>
            </a:br>
            <a:r>
              <a:rPr lang="en-GB" sz="2400" dirty="0" smtClean="0">
                <a:solidFill>
                  <a:srgbClr val="00B050"/>
                </a:solidFill>
              </a:rPr>
              <a:t>for </a:t>
            </a:r>
            <a:r>
              <a:rPr lang="en-GB" sz="2400" dirty="0">
                <a:solidFill>
                  <a:srgbClr val="00B050"/>
                </a:solidFill>
              </a:rPr>
              <a:t>Live Fish Consignments Post </a:t>
            </a:r>
            <a:r>
              <a:rPr lang="en-GB" sz="2400" dirty="0" smtClean="0">
                <a:solidFill>
                  <a:srgbClr val="00B050"/>
                </a:solidFill>
              </a:rPr>
              <a:t>Transition</a:t>
            </a:r>
            <a:br>
              <a:rPr lang="en-GB" sz="2400" dirty="0" smtClean="0">
                <a:solidFill>
                  <a:srgbClr val="00B050"/>
                </a:solidFill>
              </a:rPr>
            </a:br>
            <a:r>
              <a:rPr lang="en-GB" sz="2400" dirty="0" smtClean="0">
                <a:solidFill>
                  <a:srgbClr val="00B050"/>
                </a:solidFill>
              </a:rPr>
              <a:t/>
            </a:r>
            <a:br>
              <a:rPr lang="en-GB" sz="2400" dirty="0" smtClean="0">
                <a:solidFill>
                  <a:srgbClr val="00B050"/>
                </a:solidFill>
              </a:rPr>
            </a:br>
            <a:r>
              <a:rPr lang="en-GB" sz="2400" dirty="0" smtClean="0"/>
              <a:t>GB </a:t>
            </a:r>
            <a:r>
              <a:rPr lang="en-GB" sz="2400" dirty="0"/>
              <a:t>– NI under the </a:t>
            </a:r>
            <a:r>
              <a:rPr lang="en-GB" sz="2400" dirty="0" smtClean="0"/>
              <a:t>I/NIP</a:t>
            </a:r>
            <a:endParaRPr lang="en-GB" sz="2400" b="0" dirty="0">
              <a:solidFill>
                <a:srgbClr val="00B050"/>
              </a:solidFill>
            </a:endParaRPr>
          </a:p>
        </p:txBody>
      </p:sp>
      <p:sp>
        <p:nvSpPr>
          <p:cNvPr id="3" name="Subtitle 2"/>
          <p:cNvSpPr>
            <a:spLocks noGrp="1"/>
          </p:cNvSpPr>
          <p:nvPr>
            <p:ph type="subTitle" idx="1"/>
          </p:nvPr>
        </p:nvSpPr>
        <p:spPr>
          <a:xfrm>
            <a:off x="1143000" y="1556792"/>
            <a:ext cx="6858000" cy="3701008"/>
          </a:xfrm>
        </p:spPr>
        <p:txBody>
          <a:bodyPr/>
          <a:lstStyle/>
          <a:p>
            <a:endParaRPr lang="en-US" sz="1600" dirty="0" smtClean="0">
              <a:solidFill>
                <a:schemeClr val="accent6">
                  <a:lumMod val="50000"/>
                </a:schemeClr>
              </a:solidFill>
            </a:endParaRPr>
          </a:p>
          <a:p>
            <a:pPr marL="285750" indent="-285750" algn="l">
              <a:buFont typeface="Wingdings" panose="05000000000000000000" pitchFamily="2" charset="2"/>
              <a:buChar char="Ø"/>
            </a:pPr>
            <a:endParaRPr lang="en-GB" sz="1600" dirty="0" smtClean="0"/>
          </a:p>
          <a:p>
            <a:pPr marL="285750" indent="-285750" algn="l">
              <a:buFont typeface="Wingdings" panose="05000000000000000000" pitchFamily="2" charset="2"/>
              <a:buChar char="Ø"/>
            </a:pPr>
            <a:endParaRPr lang="en-GB" sz="1600" dirty="0" smtClean="0"/>
          </a:p>
          <a:p>
            <a:pPr marL="285750" indent="-285750" algn="l">
              <a:buFont typeface="Wingdings" panose="05000000000000000000" pitchFamily="2" charset="2"/>
              <a:buChar char="Ø"/>
            </a:pPr>
            <a:r>
              <a:rPr lang="en-GB" sz="1600" dirty="0" smtClean="0"/>
              <a:t>Border Control Post (GB) &amp; Point of Entry (NI)</a:t>
            </a:r>
          </a:p>
          <a:p>
            <a:pPr marL="285750" indent="-285750" algn="l">
              <a:buFont typeface="Wingdings" panose="05000000000000000000" pitchFamily="2" charset="2"/>
              <a:buChar char="Ø"/>
            </a:pPr>
            <a:endParaRPr lang="en-GB" sz="1600" dirty="0" smtClean="0"/>
          </a:p>
          <a:p>
            <a:pPr marL="285750" indent="-285750" algn="l">
              <a:buFont typeface="Wingdings" panose="05000000000000000000" pitchFamily="2" charset="2"/>
              <a:buChar char="Ø"/>
            </a:pPr>
            <a:r>
              <a:rPr lang="en-GB" sz="1600" dirty="0" smtClean="0"/>
              <a:t>Belfast Harbour</a:t>
            </a:r>
          </a:p>
          <a:p>
            <a:pPr marL="285750" indent="-285750" algn="l">
              <a:buFont typeface="Wingdings" panose="05000000000000000000" pitchFamily="2" charset="2"/>
              <a:buChar char="Ø"/>
            </a:pPr>
            <a:endParaRPr lang="en-GB" sz="1600" dirty="0"/>
          </a:p>
          <a:p>
            <a:pPr marL="285750" indent="-285750" algn="l">
              <a:buFont typeface="Wingdings" panose="05000000000000000000" pitchFamily="2" charset="2"/>
              <a:buChar char="Ø"/>
            </a:pPr>
            <a:r>
              <a:rPr lang="en-GB" sz="1600" dirty="0"/>
              <a:t>Larne </a:t>
            </a:r>
            <a:r>
              <a:rPr lang="en-GB" sz="1600" dirty="0" smtClean="0"/>
              <a:t>Harbour</a:t>
            </a:r>
          </a:p>
          <a:p>
            <a:pPr marL="285750" indent="-285750" algn="l">
              <a:buFont typeface="Wingdings" panose="05000000000000000000" pitchFamily="2" charset="2"/>
              <a:buChar char="Ø"/>
            </a:pPr>
            <a:endParaRPr lang="en-GB" sz="1600" dirty="0"/>
          </a:p>
          <a:p>
            <a:pPr marL="285750" indent="-285750" algn="l">
              <a:buFont typeface="Wingdings" panose="05000000000000000000" pitchFamily="2" charset="2"/>
              <a:buChar char="Ø"/>
            </a:pPr>
            <a:r>
              <a:rPr lang="en-GB" sz="1600" dirty="0"/>
              <a:t>There will be no airport live fish </a:t>
            </a:r>
            <a:r>
              <a:rPr lang="en-GB" sz="1600" dirty="0" smtClean="0"/>
              <a:t>Points of Entry (POE) in NI. </a:t>
            </a:r>
            <a:endParaRPr lang="en-GB" sz="1600" dirty="0" smtClean="0">
              <a:solidFill>
                <a:schemeClr val="accent6">
                  <a:lumMod val="50000"/>
                </a:schemeClr>
              </a:solidFill>
            </a:endParaRPr>
          </a:p>
        </p:txBody>
      </p:sp>
    </p:spTree>
    <p:extLst>
      <p:ext uri="{BB962C8B-B14F-4D97-AF65-F5344CB8AC3E}">
        <p14:creationId xmlns:p14="http://schemas.microsoft.com/office/powerpoint/2010/main" val="228275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584684"/>
            <a:ext cx="6858000" cy="792088"/>
          </a:xfrm>
        </p:spPr>
        <p:txBody>
          <a:bodyPr/>
          <a:lstStyle/>
          <a:p>
            <a:r>
              <a:rPr lang="en-GB" sz="2400" dirty="0" smtClean="0">
                <a:solidFill>
                  <a:srgbClr val="00B050"/>
                </a:solidFill>
              </a:rPr>
              <a:t/>
            </a:r>
            <a:br>
              <a:rPr lang="en-GB" sz="2400" dirty="0" smtClean="0">
                <a:solidFill>
                  <a:srgbClr val="00B050"/>
                </a:solidFill>
              </a:rPr>
            </a:br>
            <a:r>
              <a:rPr lang="en-GB" sz="2400" dirty="0">
                <a:solidFill>
                  <a:srgbClr val="00B050"/>
                </a:solidFill>
              </a:rPr>
              <a:t/>
            </a:r>
            <a:br>
              <a:rPr lang="en-GB" sz="2400" dirty="0">
                <a:solidFill>
                  <a:srgbClr val="00B050"/>
                </a:solidFill>
              </a:rPr>
            </a:br>
            <a:r>
              <a:rPr lang="en-GB" sz="2400" dirty="0" smtClean="0">
                <a:solidFill>
                  <a:srgbClr val="00B050"/>
                </a:solidFill>
              </a:rPr>
              <a:t>Pre </a:t>
            </a:r>
            <a:r>
              <a:rPr lang="en-GB" sz="2400" dirty="0">
                <a:solidFill>
                  <a:srgbClr val="00B050"/>
                </a:solidFill>
              </a:rPr>
              <a:t>Notification and Document </a:t>
            </a:r>
            <a:r>
              <a:rPr lang="en-GB" sz="2400" dirty="0" smtClean="0">
                <a:solidFill>
                  <a:srgbClr val="00B050"/>
                </a:solidFill>
              </a:rPr>
              <a:t>Submission</a:t>
            </a:r>
            <a:br>
              <a:rPr lang="en-GB" sz="2400" dirty="0" smtClean="0">
                <a:solidFill>
                  <a:srgbClr val="00B050"/>
                </a:solidFill>
              </a:rPr>
            </a:br>
            <a:r>
              <a:rPr lang="en-GB" sz="2400" dirty="0" smtClean="0">
                <a:solidFill>
                  <a:srgbClr val="00B050"/>
                </a:solidFill>
              </a:rPr>
              <a:t/>
            </a:r>
            <a:br>
              <a:rPr lang="en-GB" sz="2400" dirty="0" smtClean="0">
                <a:solidFill>
                  <a:srgbClr val="00B050"/>
                </a:solidFill>
              </a:rPr>
            </a:br>
            <a:r>
              <a:rPr lang="en-GB" sz="2400" dirty="0" smtClean="0"/>
              <a:t>GB </a:t>
            </a:r>
            <a:r>
              <a:rPr lang="en-GB" sz="2400" dirty="0"/>
              <a:t>– NI under the NIP</a:t>
            </a:r>
            <a:endParaRPr lang="en-GB" sz="2400" dirty="0">
              <a:solidFill>
                <a:srgbClr val="00B050"/>
              </a:solidFill>
            </a:endParaRPr>
          </a:p>
        </p:txBody>
      </p:sp>
      <p:sp>
        <p:nvSpPr>
          <p:cNvPr id="3" name="Subtitle 2"/>
          <p:cNvSpPr>
            <a:spLocks noGrp="1"/>
          </p:cNvSpPr>
          <p:nvPr>
            <p:ph type="subTitle" idx="1"/>
          </p:nvPr>
        </p:nvSpPr>
        <p:spPr>
          <a:xfrm>
            <a:off x="539552" y="980728"/>
            <a:ext cx="8208912" cy="4277072"/>
          </a:xfrm>
        </p:spPr>
        <p:txBody>
          <a:bodyPr/>
          <a:lstStyle/>
          <a:p>
            <a:pPr algn="l"/>
            <a:endParaRPr lang="en-US" sz="1400" dirty="0" smtClean="0">
              <a:solidFill>
                <a:schemeClr val="accent6">
                  <a:lumMod val="50000"/>
                </a:schemeClr>
              </a:solidFill>
            </a:endParaRPr>
          </a:p>
          <a:p>
            <a:pPr algn="l"/>
            <a:endParaRPr lang="en-GB" sz="1400" dirty="0" smtClean="0"/>
          </a:p>
          <a:p>
            <a:pPr marL="285750" indent="-285750" algn="l">
              <a:buFont typeface="Wingdings" panose="05000000000000000000" pitchFamily="2" charset="2"/>
              <a:buChar char="Ø"/>
            </a:pPr>
            <a:r>
              <a:rPr lang="en-GB" dirty="0" smtClean="0"/>
              <a:t>The importer is </a:t>
            </a:r>
            <a:r>
              <a:rPr lang="en-GB" dirty="0"/>
              <a:t>responsible for </a:t>
            </a:r>
            <a:r>
              <a:rPr lang="en-GB" dirty="0" smtClean="0"/>
              <a:t>the advance </a:t>
            </a:r>
            <a:r>
              <a:rPr lang="en-GB" dirty="0"/>
              <a:t>notification of the arrival of the </a:t>
            </a:r>
            <a:r>
              <a:rPr lang="en-GB" dirty="0" smtClean="0"/>
              <a:t>consignment into NI.</a:t>
            </a:r>
            <a:endParaRPr lang="en-GB" dirty="0"/>
          </a:p>
          <a:p>
            <a:pPr marL="285750" indent="-285750" algn="l">
              <a:buFont typeface="Wingdings" panose="05000000000000000000" pitchFamily="2" charset="2"/>
              <a:buChar char="Ø"/>
            </a:pPr>
            <a:endParaRPr lang="en-GB" dirty="0"/>
          </a:p>
          <a:p>
            <a:pPr marL="285750" indent="-285750" algn="l">
              <a:buFont typeface="Wingdings" panose="05000000000000000000" pitchFamily="2" charset="2"/>
              <a:buChar char="Ø"/>
            </a:pPr>
            <a:r>
              <a:rPr lang="en-GB" b="1" u="sng" dirty="0" smtClean="0"/>
              <a:t>Minimum</a:t>
            </a:r>
            <a:r>
              <a:rPr lang="en-GB" dirty="0" smtClean="0"/>
              <a:t> </a:t>
            </a:r>
            <a:r>
              <a:rPr lang="en-GB" dirty="0"/>
              <a:t>pre-notification notice period of at least </a:t>
            </a:r>
            <a:r>
              <a:rPr lang="en-GB" u="sng" dirty="0">
                <a:solidFill>
                  <a:srgbClr val="FF0000"/>
                </a:solidFill>
              </a:rPr>
              <a:t>24 hours </a:t>
            </a:r>
            <a:r>
              <a:rPr lang="en-GB" dirty="0"/>
              <a:t>notice in advance of the consignments </a:t>
            </a:r>
            <a:r>
              <a:rPr lang="en-GB" dirty="0" smtClean="0"/>
              <a:t>arrival.</a:t>
            </a:r>
          </a:p>
          <a:p>
            <a:pPr marL="285750" indent="-285750" algn="l">
              <a:buFont typeface="Wingdings" panose="05000000000000000000" pitchFamily="2" charset="2"/>
              <a:buChar char="Ø"/>
            </a:pPr>
            <a:endParaRPr lang="en-GB" dirty="0"/>
          </a:p>
          <a:p>
            <a:pPr marL="285750" indent="-285750" algn="l">
              <a:buFont typeface="Wingdings" panose="05000000000000000000" pitchFamily="2" charset="2"/>
              <a:buChar char="Ø"/>
            </a:pPr>
            <a:r>
              <a:rPr lang="en-GB" dirty="0"/>
              <a:t>Pre-notification is given by the submission of Part 1 of the Common Health Entry Document (CHED) through the online TRACESNT </a:t>
            </a:r>
            <a:r>
              <a:rPr lang="en-GB" dirty="0" smtClean="0"/>
              <a:t>system. </a:t>
            </a:r>
            <a:r>
              <a:rPr lang="en-GB" b="1" u="sng" dirty="0" smtClean="0"/>
              <a:t>(This </a:t>
            </a:r>
            <a:r>
              <a:rPr lang="en-GB" b="1" u="sng" dirty="0"/>
              <a:t>has to be done by the i</a:t>
            </a:r>
            <a:r>
              <a:rPr lang="en-GB" b="1" u="sng" dirty="0" smtClean="0"/>
              <a:t>mporter).</a:t>
            </a:r>
            <a:endParaRPr lang="en-GB" b="1" u="sng" dirty="0"/>
          </a:p>
          <a:p>
            <a:pPr marL="285750" indent="-285750" algn="l">
              <a:buFont typeface="Wingdings" panose="05000000000000000000" pitchFamily="2" charset="2"/>
              <a:buChar char="Ø"/>
            </a:pPr>
            <a:endParaRPr lang="en-GB" b="1" u="sng" dirty="0"/>
          </a:p>
          <a:p>
            <a:pPr marL="285750" indent="-285750" algn="l">
              <a:buFont typeface="Wingdings" panose="05000000000000000000" pitchFamily="2" charset="2"/>
              <a:buChar char="Ø"/>
            </a:pPr>
            <a:r>
              <a:rPr lang="en-GB" dirty="0" smtClean="0"/>
              <a:t>Each consignment will need to be accompanied by an Export Health Certificate (EHC).</a:t>
            </a:r>
            <a:endParaRPr lang="en-GB" dirty="0"/>
          </a:p>
        </p:txBody>
      </p:sp>
    </p:spTree>
    <p:extLst>
      <p:ext uri="{BB962C8B-B14F-4D97-AF65-F5344CB8AC3E}">
        <p14:creationId xmlns:p14="http://schemas.microsoft.com/office/powerpoint/2010/main" val="988764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692696"/>
            <a:ext cx="6858000" cy="1281112"/>
          </a:xfrm>
        </p:spPr>
        <p:txBody>
          <a:bodyPr/>
          <a:lstStyle/>
          <a:p>
            <a:r>
              <a:rPr lang="en-GB" sz="2400" u="sng" dirty="0" smtClean="0"/>
              <a:t/>
            </a:r>
            <a:br>
              <a:rPr lang="en-GB" sz="2400" u="sng" dirty="0" smtClean="0"/>
            </a:br>
            <a:r>
              <a:rPr lang="en-GB" sz="2400" u="sng" dirty="0"/>
              <a:t/>
            </a:r>
            <a:br>
              <a:rPr lang="en-GB" sz="2400" u="sng" dirty="0"/>
            </a:br>
            <a:r>
              <a:rPr lang="en-GB" sz="2400" dirty="0">
                <a:solidFill>
                  <a:srgbClr val="00B050"/>
                </a:solidFill>
              </a:rPr>
              <a:t>What happens at </a:t>
            </a:r>
            <a:r>
              <a:rPr lang="en-GB" sz="2400" dirty="0" smtClean="0">
                <a:solidFill>
                  <a:srgbClr val="00B050"/>
                </a:solidFill>
              </a:rPr>
              <a:t>Point of Entry (POE)?</a:t>
            </a:r>
            <a:br>
              <a:rPr lang="en-GB" sz="2400" dirty="0" smtClean="0">
                <a:solidFill>
                  <a:srgbClr val="00B050"/>
                </a:solidFill>
              </a:rPr>
            </a:br>
            <a:r>
              <a:rPr lang="en-GB" sz="2400" dirty="0"/>
              <a:t>GB – NI under the </a:t>
            </a:r>
            <a:r>
              <a:rPr lang="en-GB" sz="2400" dirty="0" smtClean="0"/>
              <a:t>I/NIP</a:t>
            </a:r>
            <a:r>
              <a:rPr lang="en-GB" sz="2400" dirty="0">
                <a:solidFill>
                  <a:srgbClr val="00B050"/>
                </a:solidFill>
              </a:rPr>
              <a:t/>
            </a:r>
            <a:br>
              <a:rPr lang="en-GB" sz="2400" dirty="0">
                <a:solidFill>
                  <a:srgbClr val="00B050"/>
                </a:solidFill>
              </a:rPr>
            </a:br>
            <a:r>
              <a:rPr lang="en-GB" sz="2400" u="sng" dirty="0" smtClean="0">
                <a:solidFill>
                  <a:srgbClr val="00B050"/>
                </a:solidFill>
              </a:rPr>
              <a:t/>
            </a:r>
            <a:br>
              <a:rPr lang="en-GB" sz="2400" u="sng" dirty="0" smtClean="0">
                <a:solidFill>
                  <a:srgbClr val="00B050"/>
                </a:solidFill>
              </a:rPr>
            </a:br>
            <a:endParaRPr lang="en-GB" sz="2400" b="0" dirty="0">
              <a:solidFill>
                <a:srgbClr val="00B050"/>
              </a:solidFill>
            </a:endParaRPr>
          </a:p>
        </p:txBody>
      </p:sp>
      <p:sp>
        <p:nvSpPr>
          <p:cNvPr id="3" name="Subtitle 2"/>
          <p:cNvSpPr>
            <a:spLocks noGrp="1"/>
          </p:cNvSpPr>
          <p:nvPr>
            <p:ph type="subTitle" idx="1"/>
          </p:nvPr>
        </p:nvSpPr>
        <p:spPr>
          <a:xfrm>
            <a:off x="1143000" y="1196752"/>
            <a:ext cx="6858000" cy="4061048"/>
          </a:xfrm>
        </p:spPr>
        <p:txBody>
          <a:bodyPr/>
          <a:lstStyle/>
          <a:p>
            <a:endParaRPr lang="en-US" sz="1600" dirty="0" smtClean="0">
              <a:solidFill>
                <a:schemeClr val="accent6">
                  <a:lumMod val="50000"/>
                </a:schemeClr>
              </a:solidFill>
            </a:endParaRPr>
          </a:p>
          <a:p>
            <a:pPr marL="285750" indent="-285750" algn="l">
              <a:buFont typeface="Wingdings" panose="05000000000000000000" pitchFamily="2" charset="2"/>
              <a:buChar char="Ø"/>
            </a:pPr>
            <a:endParaRPr lang="en-GB" sz="1600" dirty="0" smtClean="0"/>
          </a:p>
          <a:p>
            <a:pPr marL="285750" indent="-285750" algn="l">
              <a:buFont typeface="Wingdings" panose="05000000000000000000" pitchFamily="2" charset="2"/>
              <a:buChar char="Ø"/>
            </a:pPr>
            <a:endParaRPr lang="en-GB" sz="1600" dirty="0"/>
          </a:p>
          <a:p>
            <a:pPr marL="285750" indent="-285750" algn="l">
              <a:buFont typeface="Wingdings" panose="05000000000000000000" pitchFamily="2" charset="2"/>
              <a:buChar char="Ø"/>
            </a:pPr>
            <a:r>
              <a:rPr lang="en-GB" sz="1600" dirty="0" smtClean="0"/>
              <a:t>On </a:t>
            </a:r>
            <a:r>
              <a:rPr lang="en-GB" sz="1600" dirty="0"/>
              <a:t>arrival </a:t>
            </a:r>
            <a:r>
              <a:rPr lang="en-GB" sz="1600" dirty="0" smtClean="0"/>
              <a:t>the </a:t>
            </a:r>
            <a:r>
              <a:rPr lang="en-GB" sz="1600" dirty="0"/>
              <a:t>consignment will be inspected by a member of Portal Operations Branch from the Veterinary Services Animal Health Group (VSAHG) of </a:t>
            </a:r>
            <a:r>
              <a:rPr lang="en-GB" sz="1600" dirty="0" smtClean="0"/>
              <a:t>DAERA.</a:t>
            </a:r>
            <a:endParaRPr lang="en-GB" sz="1600" dirty="0"/>
          </a:p>
          <a:p>
            <a:pPr marL="285750" indent="-285750" algn="l">
              <a:buFont typeface="Wingdings" panose="05000000000000000000" pitchFamily="2" charset="2"/>
              <a:buChar char="Ø"/>
            </a:pPr>
            <a:endParaRPr lang="en-GB" sz="1600" dirty="0"/>
          </a:p>
          <a:p>
            <a:pPr marL="285750" indent="-285750" algn="l">
              <a:buFont typeface="Wingdings" panose="05000000000000000000" pitchFamily="2" charset="2"/>
              <a:buChar char="Ø"/>
            </a:pPr>
            <a:r>
              <a:rPr lang="en-GB" sz="1600" dirty="0"/>
              <a:t>All consignments </a:t>
            </a:r>
            <a:r>
              <a:rPr lang="en-GB" sz="1600" dirty="0" smtClean="0"/>
              <a:t>of live fish are subject </a:t>
            </a:r>
            <a:r>
              <a:rPr lang="en-GB" sz="1600" dirty="0"/>
              <a:t>to documentary, i</a:t>
            </a:r>
            <a:r>
              <a:rPr lang="en-GB" sz="1600" dirty="0" smtClean="0"/>
              <a:t>dentification </a:t>
            </a:r>
            <a:r>
              <a:rPr lang="en-GB" sz="1600" dirty="0"/>
              <a:t>and physical inspections at a </a:t>
            </a:r>
            <a:r>
              <a:rPr lang="en-GB" sz="1600" b="1" u="sng" dirty="0"/>
              <a:t>100%</a:t>
            </a:r>
            <a:r>
              <a:rPr lang="en-GB" sz="1600" dirty="0"/>
              <a:t> inspection </a:t>
            </a:r>
            <a:r>
              <a:rPr lang="en-GB" sz="1600" dirty="0" smtClean="0"/>
              <a:t>rate.</a:t>
            </a:r>
          </a:p>
          <a:p>
            <a:pPr marL="285750" indent="-285750" algn="l">
              <a:buFont typeface="Wingdings" panose="05000000000000000000" pitchFamily="2" charset="2"/>
              <a:buChar char="Ø"/>
            </a:pPr>
            <a:endParaRPr lang="en-GB" sz="1600" dirty="0"/>
          </a:p>
          <a:p>
            <a:pPr marL="285750" indent="-285750" algn="l">
              <a:buFont typeface="Wingdings" panose="05000000000000000000" pitchFamily="2" charset="2"/>
              <a:buChar char="Ø"/>
            </a:pPr>
            <a:r>
              <a:rPr lang="en-GB" sz="1600" dirty="0" smtClean="0"/>
              <a:t>If there are any anomalies your </a:t>
            </a:r>
            <a:r>
              <a:rPr lang="en-GB" sz="1600" dirty="0"/>
              <a:t>consignment may be refused entry into Northern </a:t>
            </a:r>
            <a:r>
              <a:rPr lang="en-GB" sz="1600" dirty="0" smtClean="0"/>
              <a:t>Ireland.</a:t>
            </a:r>
            <a:endParaRPr lang="en-GB" sz="1600" dirty="0"/>
          </a:p>
        </p:txBody>
      </p:sp>
    </p:spTree>
    <p:extLst>
      <p:ext uri="{BB962C8B-B14F-4D97-AF65-F5344CB8AC3E}">
        <p14:creationId xmlns:p14="http://schemas.microsoft.com/office/powerpoint/2010/main" val="1659568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4" name="Picture 3"/>
          <p:cNvPicPr>
            <a:picLocks noChangeAspect="1"/>
          </p:cNvPicPr>
          <p:nvPr/>
        </p:nvPicPr>
        <p:blipFill rotWithShape="1">
          <a:blip r:embed="rId2"/>
          <a:srcRect l="1176" t="12199" r="57087" b="28078"/>
          <a:stretch/>
        </p:blipFill>
        <p:spPr>
          <a:xfrm>
            <a:off x="971600" y="620688"/>
            <a:ext cx="7704856" cy="3960439"/>
          </a:xfrm>
          <a:prstGeom prst="rect">
            <a:avLst/>
          </a:prstGeom>
        </p:spPr>
      </p:pic>
      <p:sp>
        <p:nvSpPr>
          <p:cNvPr id="5" name="TextBox 4"/>
          <p:cNvSpPr txBox="1"/>
          <p:nvPr/>
        </p:nvSpPr>
        <p:spPr>
          <a:xfrm>
            <a:off x="1154088" y="4725144"/>
            <a:ext cx="7056784" cy="584775"/>
          </a:xfrm>
          <a:prstGeom prst="rect">
            <a:avLst/>
          </a:prstGeom>
          <a:noFill/>
        </p:spPr>
        <p:txBody>
          <a:bodyPr wrap="square" rtlCol="0">
            <a:spAutoFit/>
          </a:bodyPr>
          <a:lstStyle/>
          <a:p>
            <a:pPr algn="ctr"/>
            <a:r>
              <a:rPr lang="en-US" sz="1600" dirty="0" smtClean="0">
                <a:latin typeface="+mn-lt"/>
              </a:rPr>
              <a:t>Completed forms should be emailed </a:t>
            </a:r>
            <a:r>
              <a:rPr lang="en-US" sz="1600" dirty="0">
                <a:latin typeface="+mn-lt"/>
              </a:rPr>
              <a:t>to </a:t>
            </a:r>
            <a:r>
              <a:rPr lang="en-US" sz="1600" dirty="0" smtClean="0">
                <a:latin typeface="+mn-lt"/>
                <a:hlinkClick r:id="rId3"/>
              </a:rPr>
              <a:t>Fish.Health@daera-ni.gov.uk</a:t>
            </a:r>
            <a:endParaRPr lang="en-US" sz="1600" dirty="0" smtClean="0">
              <a:latin typeface="+mn-lt"/>
            </a:endParaRPr>
          </a:p>
          <a:p>
            <a:pPr algn="ctr"/>
            <a:endParaRPr lang="en-GB" sz="1600" dirty="0">
              <a:latin typeface="+mn-lt"/>
            </a:endParaRPr>
          </a:p>
        </p:txBody>
      </p:sp>
    </p:spTree>
    <p:extLst>
      <p:ext uri="{BB962C8B-B14F-4D97-AF65-F5344CB8AC3E}">
        <p14:creationId xmlns:p14="http://schemas.microsoft.com/office/powerpoint/2010/main" val="2093575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00B050"/>
                </a:solidFill>
              </a:rPr>
              <a:t>Covid-19 Impacts</a:t>
            </a:r>
            <a:endParaRPr lang="en-GB" dirty="0">
              <a:solidFill>
                <a:srgbClr val="00B050"/>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smtClean="0"/>
              <a:t>Aquaculture Financial </a:t>
            </a:r>
            <a:r>
              <a:rPr lang="en-GB" dirty="0"/>
              <a:t>A</a:t>
            </a:r>
            <a:r>
              <a:rPr lang="en-GB" dirty="0" smtClean="0"/>
              <a:t>ssistance Scheme.</a:t>
            </a:r>
          </a:p>
          <a:p>
            <a:pPr>
              <a:buFont typeface="Wingdings" panose="05000000000000000000" pitchFamily="2" charset="2"/>
              <a:buChar char="Ø"/>
            </a:pPr>
            <a:endParaRPr lang="en-GB" dirty="0"/>
          </a:p>
          <a:p>
            <a:pPr>
              <a:buFont typeface="Wingdings" panose="05000000000000000000" pitchFamily="2" charset="2"/>
              <a:buChar char="Ø"/>
            </a:pPr>
            <a:r>
              <a:rPr lang="en-GB" dirty="0" smtClean="0"/>
              <a:t>Payments totalling £126.4K to 15 undertakings.</a:t>
            </a:r>
          </a:p>
          <a:p>
            <a:pPr marL="0" indent="0"/>
            <a:endParaRPr lang="en-GB" dirty="0"/>
          </a:p>
          <a:p>
            <a:pPr>
              <a:buFont typeface="Wingdings" panose="05000000000000000000" pitchFamily="2" charset="2"/>
              <a:buChar char="Ø"/>
            </a:pPr>
            <a:r>
              <a:rPr lang="en-GB" dirty="0"/>
              <a:t>Potential for Future Covid-19 Support</a:t>
            </a:r>
            <a:r>
              <a:rPr lang="en-GB" dirty="0" smtClean="0"/>
              <a:t>?</a:t>
            </a:r>
          </a:p>
          <a:p>
            <a:pPr marL="285750" indent="-285750">
              <a:buFont typeface="Arial" panose="020B0604020202020204" pitchFamily="34" charset="0"/>
              <a:buChar char="•"/>
            </a:pPr>
            <a:r>
              <a:rPr lang="en-GB" dirty="0" smtClean="0"/>
              <a:t>Must have </a:t>
            </a:r>
            <a:r>
              <a:rPr lang="en-GB" b="1" dirty="0" smtClean="0"/>
              <a:t>identified need</a:t>
            </a:r>
            <a:r>
              <a:rPr lang="en-GB" dirty="0" smtClean="0"/>
              <a:t>.</a:t>
            </a:r>
          </a:p>
          <a:p>
            <a:pPr marL="285750" indent="-285750">
              <a:buFont typeface="Arial" panose="020B0604020202020204" pitchFamily="34" charset="0"/>
              <a:buChar char="•"/>
            </a:pPr>
            <a:r>
              <a:rPr lang="en-GB" dirty="0" smtClean="0"/>
              <a:t>Impact must </a:t>
            </a:r>
            <a:r>
              <a:rPr lang="en-GB" dirty="0" smtClean="0"/>
              <a:t>be </a:t>
            </a:r>
            <a:r>
              <a:rPr lang="en-GB" b="1" dirty="0" smtClean="0"/>
              <a:t>quantified</a:t>
            </a:r>
            <a:r>
              <a:rPr lang="en-GB" dirty="0" smtClean="0"/>
              <a:t>.</a:t>
            </a:r>
          </a:p>
          <a:p>
            <a:pPr marL="285750" indent="-285750">
              <a:buFont typeface="Arial" panose="020B0604020202020204" pitchFamily="34" charset="0"/>
              <a:buChar char="•"/>
            </a:pPr>
            <a:r>
              <a:rPr lang="en-GB" dirty="0" smtClean="0"/>
              <a:t>Business Case developed and </a:t>
            </a:r>
            <a:r>
              <a:rPr lang="en-GB" b="1" dirty="0" smtClean="0"/>
              <a:t>approved by Economists</a:t>
            </a:r>
            <a:r>
              <a:rPr lang="en-GB" dirty="0" smtClean="0"/>
              <a:t>.</a:t>
            </a:r>
          </a:p>
          <a:p>
            <a:pPr marL="285750" indent="-285750">
              <a:buFont typeface="Arial" panose="020B0604020202020204" pitchFamily="34" charset="0"/>
              <a:buChar char="•"/>
            </a:pPr>
            <a:r>
              <a:rPr lang="en-GB" dirty="0" smtClean="0"/>
              <a:t>Case to </a:t>
            </a:r>
            <a:r>
              <a:rPr lang="en-GB" b="1" dirty="0" smtClean="0"/>
              <a:t>Minister</a:t>
            </a:r>
            <a:r>
              <a:rPr lang="en-GB" dirty="0" smtClean="0"/>
              <a:t> to consider.</a:t>
            </a:r>
          </a:p>
          <a:p>
            <a:pPr marL="285750" indent="-285750">
              <a:buFont typeface="Arial" panose="020B0604020202020204" pitchFamily="34" charset="0"/>
              <a:buChar char="•"/>
            </a:pPr>
            <a:r>
              <a:rPr lang="en-GB" b="1" dirty="0" smtClean="0"/>
              <a:t>Decision </a:t>
            </a:r>
            <a:r>
              <a:rPr lang="en-GB" dirty="0" smtClean="0"/>
              <a:t>whether to make funding available.</a:t>
            </a:r>
            <a:endParaRPr lang="en-GB" dirty="0"/>
          </a:p>
          <a:p>
            <a:pPr marL="0" indent="0"/>
            <a:endParaRPr lang="en-GB" dirty="0" smtClean="0"/>
          </a:p>
          <a:p>
            <a:pPr>
              <a:buFont typeface="Wingdings" panose="05000000000000000000" pitchFamily="2" charset="2"/>
              <a:buChar char="Ø"/>
            </a:pPr>
            <a:r>
              <a:rPr lang="en-GB" dirty="0" smtClean="0"/>
              <a:t>Next Steps.</a:t>
            </a:r>
          </a:p>
          <a:p>
            <a:pPr>
              <a:buFont typeface="Wingdings" panose="05000000000000000000" pitchFamily="2" charset="2"/>
              <a:buChar char="Ø"/>
            </a:pPr>
            <a:endParaRPr lang="en-GB"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3360244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 &amp; Answer Session</a:t>
            </a:r>
            <a:endParaRPr lang="en-GB" dirty="0"/>
          </a:p>
        </p:txBody>
      </p:sp>
    </p:spTree>
    <p:extLst>
      <p:ext uri="{BB962C8B-B14F-4D97-AF65-F5344CB8AC3E}">
        <p14:creationId xmlns:p14="http://schemas.microsoft.com/office/powerpoint/2010/main" val="3957451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Closing Remarks</a:t>
            </a:r>
            <a:br>
              <a:rPr lang="en-GB" dirty="0" smtClean="0"/>
            </a:br>
            <a:r>
              <a:rPr lang="en-GB" sz="3200" dirty="0" smtClean="0"/>
              <a:t>Claire Vincent</a:t>
            </a:r>
            <a:endParaRPr lang="en-GB" sz="3200" dirty="0"/>
          </a:p>
        </p:txBody>
      </p:sp>
    </p:spTree>
    <p:extLst>
      <p:ext uri="{BB962C8B-B14F-4D97-AF65-F5344CB8AC3E}">
        <p14:creationId xmlns:p14="http://schemas.microsoft.com/office/powerpoint/2010/main" val="1363773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GB" dirty="0" smtClean="0"/>
          </a:p>
          <a:p>
            <a:pPr algn="ctr"/>
            <a:endParaRPr lang="en-GB" dirty="0"/>
          </a:p>
          <a:p>
            <a:pPr algn="ctr"/>
            <a:endParaRPr lang="en-GB" dirty="0" smtClean="0"/>
          </a:p>
          <a:p>
            <a:pPr algn="ctr"/>
            <a:r>
              <a:rPr lang="en-GB" sz="4000" dirty="0" smtClean="0">
                <a:solidFill>
                  <a:srgbClr val="00B050"/>
                </a:solidFill>
              </a:rPr>
              <a:t>Welcome </a:t>
            </a:r>
            <a:r>
              <a:rPr lang="en-GB" sz="4000" dirty="0">
                <a:solidFill>
                  <a:srgbClr val="00B050"/>
                </a:solidFill>
              </a:rPr>
              <a:t>and </a:t>
            </a:r>
            <a:r>
              <a:rPr lang="en-GB" sz="4000" dirty="0" smtClean="0">
                <a:solidFill>
                  <a:srgbClr val="00B050"/>
                </a:solidFill>
              </a:rPr>
              <a:t>Introductions</a:t>
            </a:r>
          </a:p>
          <a:p>
            <a:pPr algn="ctr"/>
            <a:endParaRPr lang="en-GB" sz="4000" b="1" dirty="0">
              <a:solidFill>
                <a:srgbClr val="002060"/>
              </a:solidFill>
            </a:endParaRPr>
          </a:p>
          <a:p>
            <a:pPr algn="ctr"/>
            <a:r>
              <a:rPr lang="en-GB" sz="1600" b="1" dirty="0" smtClean="0">
                <a:solidFill>
                  <a:srgbClr val="002060"/>
                </a:solidFill>
              </a:rPr>
              <a:t>Claire Vincent</a:t>
            </a:r>
          </a:p>
          <a:p>
            <a:pPr algn="ctr"/>
            <a:r>
              <a:rPr lang="en-GB" sz="1600" b="1" dirty="0" smtClean="0">
                <a:solidFill>
                  <a:srgbClr val="002060"/>
                </a:solidFill>
              </a:rPr>
              <a:t>Acting Director – Marine and Fisheries Division</a:t>
            </a:r>
            <a:endParaRPr lang="en-GB" sz="1600" b="1" dirty="0">
              <a:solidFill>
                <a:srgbClr val="002060"/>
              </a:solidFill>
            </a:endParaRPr>
          </a:p>
        </p:txBody>
      </p:sp>
    </p:spTree>
    <p:extLst>
      <p:ext uri="{BB962C8B-B14F-4D97-AF65-F5344CB8AC3E}">
        <p14:creationId xmlns:p14="http://schemas.microsoft.com/office/powerpoint/2010/main" val="818577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48681"/>
            <a:ext cx="6858000" cy="1080120"/>
          </a:xfrm>
        </p:spPr>
        <p:txBody>
          <a:bodyPr/>
          <a:lstStyle/>
          <a:p>
            <a:r>
              <a:rPr lang="en-GB" sz="3600" b="0" dirty="0" smtClean="0">
                <a:solidFill>
                  <a:srgbClr val="00B050"/>
                </a:solidFill>
              </a:rPr>
              <a:t>How this event will work </a:t>
            </a:r>
            <a:endParaRPr lang="en-GB" sz="3600" b="0" dirty="0">
              <a:solidFill>
                <a:srgbClr val="00B050"/>
              </a:solidFill>
            </a:endParaRPr>
          </a:p>
        </p:txBody>
      </p:sp>
      <p:sp>
        <p:nvSpPr>
          <p:cNvPr id="3" name="Subtitle 2"/>
          <p:cNvSpPr>
            <a:spLocks noGrp="1"/>
          </p:cNvSpPr>
          <p:nvPr>
            <p:ph type="subTitle" idx="1"/>
          </p:nvPr>
        </p:nvSpPr>
        <p:spPr>
          <a:xfrm>
            <a:off x="1143000" y="1916832"/>
            <a:ext cx="6858000" cy="3340968"/>
          </a:xfrm>
        </p:spPr>
        <p:txBody>
          <a:bodyPr/>
          <a:lstStyle/>
          <a:p>
            <a:pPr marL="342900" indent="-342900" algn="l">
              <a:buFont typeface="Wingdings" panose="05000000000000000000" pitchFamily="2" charset="2"/>
              <a:buChar char="Ø"/>
            </a:pPr>
            <a:r>
              <a:rPr lang="en-GB" sz="1600" dirty="0" smtClean="0"/>
              <a:t>Who’s here – representatives from across the industry</a:t>
            </a:r>
          </a:p>
          <a:p>
            <a:pPr marL="342900" indent="-342900" algn="l">
              <a:buFont typeface="Wingdings" panose="05000000000000000000" pitchFamily="2" charset="2"/>
              <a:buChar char="Ø"/>
            </a:pPr>
            <a:endParaRPr lang="en-GB" sz="1600" dirty="0" smtClean="0"/>
          </a:p>
          <a:p>
            <a:pPr marL="342900" indent="-342900" algn="l">
              <a:buFont typeface="Wingdings" panose="05000000000000000000" pitchFamily="2" charset="2"/>
              <a:buChar char="Ø"/>
            </a:pPr>
            <a:r>
              <a:rPr lang="en-GB" sz="1600" dirty="0" smtClean="0"/>
              <a:t>How </a:t>
            </a:r>
            <a:r>
              <a:rPr lang="en-GB" sz="1600" dirty="0" err="1" smtClean="0"/>
              <a:t>Webex</a:t>
            </a:r>
            <a:r>
              <a:rPr lang="en-GB" sz="1600" dirty="0" smtClean="0"/>
              <a:t> works</a:t>
            </a:r>
          </a:p>
          <a:p>
            <a:pPr marL="342900" indent="-342900" algn="l">
              <a:buFont typeface="Wingdings" panose="05000000000000000000" pitchFamily="2" charset="2"/>
              <a:buChar char="Ø"/>
            </a:pPr>
            <a:endParaRPr lang="en-GB" sz="1600" dirty="0" smtClean="0"/>
          </a:p>
          <a:p>
            <a:pPr marL="342900" indent="-342900" algn="l">
              <a:buFont typeface="Wingdings" panose="05000000000000000000" pitchFamily="2" charset="2"/>
              <a:buChar char="Ø"/>
            </a:pPr>
            <a:r>
              <a:rPr lang="en-GB" sz="1600" dirty="0" smtClean="0"/>
              <a:t>How the chat function works and Q &amp; A</a:t>
            </a:r>
          </a:p>
          <a:p>
            <a:pPr marL="342900" indent="-342900" algn="l">
              <a:buFont typeface="Wingdings" panose="05000000000000000000" pitchFamily="2" charset="2"/>
              <a:buChar char="Ø"/>
            </a:pPr>
            <a:endParaRPr lang="en-GB" sz="1600" dirty="0" smtClean="0"/>
          </a:p>
          <a:p>
            <a:pPr marL="342900" indent="-342900" algn="l">
              <a:buFont typeface="Wingdings" panose="05000000000000000000" pitchFamily="2" charset="2"/>
              <a:buChar char="Ø"/>
            </a:pPr>
            <a:r>
              <a:rPr lang="en-GB" sz="1600" dirty="0" smtClean="0"/>
              <a:t>Written questions already submitted</a:t>
            </a:r>
          </a:p>
          <a:p>
            <a:pPr marL="342900" indent="-342900" algn="l">
              <a:buFont typeface="Wingdings" panose="05000000000000000000" pitchFamily="2" charset="2"/>
              <a:buChar char="Ø"/>
            </a:pPr>
            <a:endParaRPr lang="en-GB" sz="1600" dirty="0" smtClean="0"/>
          </a:p>
          <a:p>
            <a:pPr marL="342900" indent="-342900" algn="l">
              <a:buFont typeface="Wingdings" panose="05000000000000000000" pitchFamily="2" charset="2"/>
              <a:buChar char="Ø"/>
            </a:pPr>
            <a:r>
              <a:rPr lang="en-GB" sz="1600" dirty="0" smtClean="0"/>
              <a:t>Further planned stakeholder engagement events</a:t>
            </a:r>
          </a:p>
          <a:p>
            <a:pPr marL="285750" indent="-285750">
              <a:buFont typeface="Wingdings" panose="05000000000000000000" pitchFamily="2" charset="2"/>
              <a:buChar char="Ø"/>
            </a:pPr>
            <a:endParaRPr lang="en-GB" sz="1600" dirty="0"/>
          </a:p>
        </p:txBody>
      </p:sp>
    </p:spTree>
    <p:extLst>
      <p:ext uri="{BB962C8B-B14F-4D97-AF65-F5344CB8AC3E}">
        <p14:creationId xmlns:p14="http://schemas.microsoft.com/office/powerpoint/2010/main" val="104259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980728"/>
            <a:ext cx="6858000" cy="792088"/>
          </a:xfrm>
        </p:spPr>
        <p:txBody>
          <a:bodyPr/>
          <a:lstStyle/>
          <a:p>
            <a:r>
              <a:rPr lang="en-GB" sz="2400" dirty="0" smtClean="0">
                <a:solidFill>
                  <a:srgbClr val="00B050"/>
                </a:solidFill>
              </a:rPr>
              <a:t>Live Aquaculture</a:t>
            </a:r>
            <a:br>
              <a:rPr lang="en-GB" sz="2400" dirty="0" smtClean="0">
                <a:solidFill>
                  <a:srgbClr val="00B050"/>
                </a:solidFill>
              </a:rPr>
            </a:br>
            <a:r>
              <a:rPr lang="en-GB" sz="2400" dirty="0" smtClean="0">
                <a:solidFill>
                  <a:srgbClr val="00B050"/>
                </a:solidFill>
              </a:rPr>
              <a:t>Stakeholder Engagement Event</a:t>
            </a:r>
            <a:br>
              <a:rPr lang="en-GB" sz="2400" dirty="0" smtClean="0">
                <a:solidFill>
                  <a:srgbClr val="00B050"/>
                </a:solidFill>
              </a:rPr>
            </a:br>
            <a:r>
              <a:rPr lang="en-GB" sz="2400" dirty="0" smtClean="0">
                <a:solidFill>
                  <a:srgbClr val="00B050"/>
                </a:solidFill>
              </a:rPr>
              <a:t>3</a:t>
            </a:r>
            <a:r>
              <a:rPr lang="en-GB" sz="2400" baseline="30000" dirty="0" smtClean="0">
                <a:solidFill>
                  <a:srgbClr val="00B050"/>
                </a:solidFill>
              </a:rPr>
              <a:t>rd</a:t>
            </a:r>
            <a:r>
              <a:rPr lang="en-GB" sz="2400" dirty="0" smtClean="0">
                <a:solidFill>
                  <a:srgbClr val="00B050"/>
                </a:solidFill>
              </a:rPr>
              <a:t> December 2020</a:t>
            </a:r>
            <a:endParaRPr lang="en-GB" sz="2400" dirty="0">
              <a:solidFill>
                <a:srgbClr val="00B050"/>
              </a:solidFill>
            </a:endParaRPr>
          </a:p>
        </p:txBody>
      </p:sp>
      <p:sp>
        <p:nvSpPr>
          <p:cNvPr id="3" name="Subtitle 2"/>
          <p:cNvSpPr>
            <a:spLocks noGrp="1"/>
          </p:cNvSpPr>
          <p:nvPr>
            <p:ph type="subTitle" idx="1"/>
          </p:nvPr>
        </p:nvSpPr>
        <p:spPr>
          <a:xfrm>
            <a:off x="1143000" y="1196752"/>
            <a:ext cx="6858000" cy="4061048"/>
          </a:xfrm>
        </p:spPr>
        <p:txBody>
          <a:bodyPr/>
          <a:lstStyle/>
          <a:p>
            <a:endParaRPr lang="en-GB" sz="1600" dirty="0" smtClean="0">
              <a:solidFill>
                <a:schemeClr val="accent6">
                  <a:lumMod val="50000"/>
                </a:schemeClr>
              </a:solidFill>
            </a:endParaRPr>
          </a:p>
          <a:p>
            <a:endParaRPr lang="en-GB" sz="1600" dirty="0" smtClean="0">
              <a:solidFill>
                <a:schemeClr val="accent6">
                  <a:lumMod val="50000"/>
                </a:schemeClr>
              </a:solidFill>
            </a:endParaRPr>
          </a:p>
          <a:p>
            <a:r>
              <a:rPr lang="en-GB" sz="1600" b="1" dirty="0" smtClean="0">
                <a:solidFill>
                  <a:schemeClr val="accent6">
                    <a:lumMod val="50000"/>
                  </a:schemeClr>
                </a:solidFill>
              </a:rPr>
              <a:t>Agenda</a:t>
            </a:r>
          </a:p>
          <a:p>
            <a:endParaRPr lang="en-GB" sz="1600" dirty="0">
              <a:solidFill>
                <a:schemeClr val="accent6">
                  <a:lumMod val="50000"/>
                </a:schemeClr>
              </a:solidFill>
            </a:endParaRPr>
          </a:p>
          <a:p>
            <a:pPr marL="342900" indent="-342900" algn="l">
              <a:buAutoNum type="arabicPeriod"/>
            </a:pPr>
            <a:r>
              <a:rPr lang="en-GB" sz="1600" dirty="0" smtClean="0">
                <a:solidFill>
                  <a:srgbClr val="091B59"/>
                </a:solidFill>
              </a:rPr>
              <a:t>Welcome and introductions</a:t>
            </a:r>
          </a:p>
          <a:p>
            <a:pPr marL="342900" indent="-342900" algn="l">
              <a:buFontTx/>
              <a:buAutoNum type="arabicPeriod"/>
            </a:pPr>
            <a:r>
              <a:rPr lang="en-GB" sz="1600" dirty="0" smtClean="0">
                <a:solidFill>
                  <a:srgbClr val="091B59"/>
                </a:solidFill>
              </a:rPr>
              <a:t>Understanding of The Ireland/Northern Ireland Protocol </a:t>
            </a:r>
            <a:r>
              <a:rPr lang="en-GB" sz="1400" dirty="0" smtClean="0">
                <a:solidFill>
                  <a:srgbClr val="091B59"/>
                </a:solidFill>
              </a:rPr>
              <a:t>(I/NIP)</a:t>
            </a:r>
          </a:p>
          <a:p>
            <a:pPr marL="342900" indent="-342900" algn="l">
              <a:buAutoNum type="arabicPeriod"/>
            </a:pPr>
            <a:r>
              <a:rPr lang="en-GB" sz="1600" dirty="0">
                <a:solidFill>
                  <a:srgbClr val="091B59"/>
                </a:solidFill>
              </a:rPr>
              <a:t>Live Aquaculture Movements Post </a:t>
            </a:r>
            <a:r>
              <a:rPr lang="en-GB" sz="1600" dirty="0" smtClean="0">
                <a:solidFill>
                  <a:srgbClr val="091B59"/>
                </a:solidFill>
              </a:rPr>
              <a:t>Transition</a:t>
            </a:r>
          </a:p>
          <a:p>
            <a:pPr marL="342900" indent="-342900" algn="l">
              <a:buAutoNum type="arabicPeriod"/>
            </a:pPr>
            <a:r>
              <a:rPr lang="en-GB" sz="1600" dirty="0" smtClean="0">
                <a:solidFill>
                  <a:srgbClr val="091B59"/>
                </a:solidFill>
              </a:rPr>
              <a:t>New rules GB </a:t>
            </a:r>
            <a:r>
              <a:rPr lang="en-GB" sz="1600" dirty="0">
                <a:solidFill>
                  <a:srgbClr val="091B59"/>
                </a:solidFill>
              </a:rPr>
              <a:t>– NI </a:t>
            </a:r>
            <a:r>
              <a:rPr lang="en-GB" sz="1600" dirty="0" smtClean="0">
                <a:solidFill>
                  <a:srgbClr val="091B59"/>
                </a:solidFill>
              </a:rPr>
              <a:t>(under </a:t>
            </a:r>
            <a:r>
              <a:rPr lang="en-GB" sz="1600" dirty="0">
                <a:solidFill>
                  <a:srgbClr val="091B59"/>
                </a:solidFill>
              </a:rPr>
              <a:t>the </a:t>
            </a:r>
            <a:r>
              <a:rPr lang="en-GB" sz="1600" dirty="0" smtClean="0">
                <a:solidFill>
                  <a:srgbClr val="091B59"/>
                </a:solidFill>
              </a:rPr>
              <a:t>I/NIP)</a:t>
            </a:r>
          </a:p>
          <a:p>
            <a:pPr marL="342900" indent="-342900" algn="l">
              <a:buAutoNum type="arabicPeriod"/>
            </a:pPr>
            <a:r>
              <a:rPr lang="en-GB" sz="1600" dirty="0">
                <a:solidFill>
                  <a:srgbClr val="091B59"/>
                </a:solidFill>
              </a:rPr>
              <a:t>Pre </a:t>
            </a:r>
            <a:r>
              <a:rPr lang="en-GB" sz="1600" dirty="0" smtClean="0">
                <a:solidFill>
                  <a:srgbClr val="091B59"/>
                </a:solidFill>
              </a:rPr>
              <a:t>Notification/Documents </a:t>
            </a:r>
            <a:r>
              <a:rPr lang="en-US" sz="1600" dirty="0" smtClean="0">
                <a:solidFill>
                  <a:srgbClr val="091B59"/>
                </a:solidFill>
              </a:rPr>
              <a:t>and Points of Entry (POE</a:t>
            </a:r>
            <a:r>
              <a:rPr lang="en-US" sz="1600" dirty="0">
                <a:solidFill>
                  <a:srgbClr val="091B59"/>
                </a:solidFill>
              </a:rPr>
              <a:t>)</a:t>
            </a:r>
            <a:endParaRPr lang="en-GB" sz="1600" dirty="0" smtClean="0">
              <a:solidFill>
                <a:srgbClr val="091B59"/>
              </a:solidFill>
            </a:endParaRPr>
          </a:p>
          <a:p>
            <a:pPr marL="342900" indent="-342900" algn="l">
              <a:buFontTx/>
              <a:buAutoNum type="arabicPeriod"/>
            </a:pPr>
            <a:r>
              <a:rPr lang="en-GB" sz="1600" dirty="0" smtClean="0">
                <a:solidFill>
                  <a:srgbClr val="091B59"/>
                </a:solidFill>
              </a:rPr>
              <a:t>Covid-19 impacts</a:t>
            </a:r>
          </a:p>
          <a:p>
            <a:pPr marL="342900" indent="-342900" algn="l">
              <a:buFontTx/>
              <a:buAutoNum type="arabicPeriod"/>
            </a:pPr>
            <a:r>
              <a:rPr lang="en-GB" sz="1600" dirty="0" smtClean="0">
                <a:solidFill>
                  <a:srgbClr val="091B59"/>
                </a:solidFill>
              </a:rPr>
              <a:t>Question </a:t>
            </a:r>
            <a:r>
              <a:rPr lang="en-GB" sz="1600" dirty="0">
                <a:solidFill>
                  <a:srgbClr val="091B59"/>
                </a:solidFill>
              </a:rPr>
              <a:t>and Answer session </a:t>
            </a:r>
            <a:endParaRPr lang="en-GB" sz="1600" dirty="0" smtClean="0">
              <a:solidFill>
                <a:srgbClr val="091B59"/>
              </a:solidFill>
            </a:endParaRPr>
          </a:p>
          <a:p>
            <a:pPr marL="342900" indent="-342900" algn="l">
              <a:buAutoNum type="arabicPeriod"/>
            </a:pPr>
            <a:r>
              <a:rPr lang="en-GB" sz="1600" dirty="0" smtClean="0">
                <a:solidFill>
                  <a:srgbClr val="091B59"/>
                </a:solidFill>
              </a:rPr>
              <a:t>Closing Remarks  </a:t>
            </a:r>
            <a:endParaRPr lang="en-GB" sz="1600" dirty="0">
              <a:solidFill>
                <a:srgbClr val="091B59"/>
              </a:solidFill>
            </a:endParaRPr>
          </a:p>
        </p:txBody>
      </p:sp>
    </p:spTree>
    <p:extLst>
      <p:ext uri="{BB962C8B-B14F-4D97-AF65-F5344CB8AC3E}">
        <p14:creationId xmlns:p14="http://schemas.microsoft.com/office/powerpoint/2010/main" val="3142373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rgbClr val="00B050"/>
                </a:solidFill>
              </a:rPr>
              <a:t>Understanding the </a:t>
            </a:r>
            <a:r>
              <a:rPr lang="en-GB" dirty="0" smtClean="0">
                <a:solidFill>
                  <a:srgbClr val="00B050"/>
                </a:solidFill>
              </a:rPr>
              <a:t/>
            </a:r>
            <a:br>
              <a:rPr lang="en-GB" dirty="0" smtClean="0">
                <a:solidFill>
                  <a:srgbClr val="00B050"/>
                </a:solidFill>
              </a:rPr>
            </a:br>
            <a:r>
              <a:rPr lang="en-GB" dirty="0" smtClean="0">
                <a:solidFill>
                  <a:srgbClr val="00B050"/>
                </a:solidFill>
              </a:rPr>
              <a:t>Ireland/Northern </a:t>
            </a:r>
            <a:r>
              <a:rPr lang="en-GB" dirty="0">
                <a:solidFill>
                  <a:srgbClr val="00B050"/>
                </a:solidFill>
              </a:rPr>
              <a:t>Ireland Protocol (I/NIP)</a:t>
            </a:r>
            <a:endParaRPr lang="en-GB" b="0" dirty="0">
              <a:solidFill>
                <a:srgbClr val="00B050"/>
              </a:solidFill>
            </a:endParaRPr>
          </a:p>
        </p:txBody>
      </p:sp>
      <p:sp>
        <p:nvSpPr>
          <p:cNvPr id="3" name="Content Placeholder 2"/>
          <p:cNvSpPr>
            <a:spLocks noGrp="1"/>
          </p:cNvSpPr>
          <p:nvPr>
            <p:ph idx="1"/>
          </p:nvPr>
        </p:nvSpPr>
        <p:spPr/>
        <p:txBody>
          <a:bodyPr/>
          <a:lstStyle/>
          <a:p>
            <a:pPr marL="0" indent="0"/>
            <a:endParaRPr lang="en-GB" dirty="0" smtClean="0"/>
          </a:p>
          <a:p>
            <a:r>
              <a:rPr lang="en-GB" dirty="0" smtClean="0"/>
              <a:t>	    Applies from the end of the Transition period</a:t>
            </a:r>
          </a:p>
          <a:p>
            <a:pPr lvl="1"/>
            <a:r>
              <a:rPr lang="en-GB" dirty="0" smtClean="0"/>
              <a:t>If </a:t>
            </a:r>
            <a:r>
              <a:rPr lang="en-GB" b="1" u="sng" dirty="0" smtClean="0"/>
              <a:t>implemented</a:t>
            </a:r>
            <a:r>
              <a:rPr lang="en-GB" dirty="0" smtClean="0"/>
              <a:t>; (No Trade agreement is reached)</a:t>
            </a:r>
          </a:p>
          <a:p>
            <a:pPr lvl="1"/>
            <a:endParaRPr lang="en-GB" dirty="0"/>
          </a:p>
          <a:p>
            <a:pPr lvl="1"/>
            <a:r>
              <a:rPr lang="en-GB" dirty="0" smtClean="0"/>
              <a:t>While the </a:t>
            </a:r>
            <a:r>
              <a:rPr lang="en-GB" b="1" dirty="0" smtClean="0"/>
              <a:t>whole</a:t>
            </a:r>
            <a:r>
              <a:rPr lang="en-GB" dirty="0" smtClean="0"/>
              <a:t> of the UK will leave the Customs Union,</a:t>
            </a:r>
          </a:p>
          <a:p>
            <a:pPr lvl="1"/>
            <a:r>
              <a:rPr lang="en-GB" dirty="0" smtClean="0"/>
              <a:t>NI will remain aligned with EU Regulations for;</a:t>
            </a:r>
          </a:p>
          <a:p>
            <a:pPr marL="1752600" lvl="3" indent="-285750">
              <a:buFont typeface="Wingdings" panose="05000000000000000000" pitchFamily="2" charset="2"/>
              <a:buChar char="Ø"/>
            </a:pPr>
            <a:r>
              <a:rPr lang="en-GB" sz="1500" dirty="0"/>
              <a:t>SPS measures</a:t>
            </a:r>
          </a:p>
          <a:p>
            <a:pPr marL="1752600" lvl="3" indent="-285750">
              <a:buFont typeface="Wingdings" panose="05000000000000000000" pitchFamily="2" charset="2"/>
              <a:buChar char="Ø"/>
            </a:pPr>
            <a:r>
              <a:rPr lang="en-GB" sz="1500" dirty="0"/>
              <a:t>Marketing standard’s</a:t>
            </a:r>
          </a:p>
          <a:p>
            <a:pPr marL="1752600" lvl="3" indent="-285750">
              <a:buFont typeface="Wingdings" panose="05000000000000000000" pitchFamily="2" charset="2"/>
              <a:buChar char="Ø"/>
            </a:pPr>
            <a:r>
              <a:rPr lang="en-GB" sz="1500" dirty="0"/>
              <a:t>Environmental regulations</a:t>
            </a:r>
          </a:p>
          <a:p>
            <a:pPr marL="1752600" lvl="3" indent="-285750">
              <a:buFont typeface="Wingdings" panose="05000000000000000000" pitchFamily="2" charset="2"/>
              <a:buChar char="Ø"/>
            </a:pPr>
            <a:r>
              <a:rPr lang="en-GB" sz="1500" dirty="0"/>
              <a:t>And </a:t>
            </a:r>
            <a:r>
              <a:rPr lang="en-GB" sz="1500" b="1" dirty="0"/>
              <a:t>customs… </a:t>
            </a:r>
          </a:p>
        </p:txBody>
      </p:sp>
    </p:spTree>
    <p:extLst>
      <p:ext uri="{BB962C8B-B14F-4D97-AF65-F5344CB8AC3E}">
        <p14:creationId xmlns:p14="http://schemas.microsoft.com/office/powerpoint/2010/main" val="2776298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96" t="28065" r="74807" b="13765"/>
          <a:stretch/>
        </p:blipFill>
        <p:spPr>
          <a:xfrm>
            <a:off x="323528" y="1340768"/>
            <a:ext cx="7776864" cy="3960440"/>
          </a:xfrm>
          <a:prstGeom prst="rect">
            <a:avLst/>
          </a:prstGeom>
        </p:spPr>
      </p:pic>
      <p:sp>
        <p:nvSpPr>
          <p:cNvPr id="5" name="TextBox 4"/>
          <p:cNvSpPr txBox="1"/>
          <p:nvPr/>
        </p:nvSpPr>
        <p:spPr>
          <a:xfrm>
            <a:off x="6732240" y="5065742"/>
            <a:ext cx="2199539" cy="261610"/>
          </a:xfrm>
          <a:prstGeom prst="rect">
            <a:avLst/>
          </a:prstGeom>
          <a:noFill/>
        </p:spPr>
        <p:txBody>
          <a:bodyPr wrap="square" rtlCol="0">
            <a:spAutoFit/>
          </a:bodyPr>
          <a:lstStyle/>
          <a:p>
            <a:r>
              <a:rPr lang="en-US" sz="1100" i="1" dirty="0" smtClean="0">
                <a:latin typeface="+mn-lt"/>
              </a:rPr>
              <a:t>Slide courtesy of HMRC</a:t>
            </a:r>
            <a:endParaRPr lang="en-GB" sz="1100" i="1" dirty="0">
              <a:latin typeface="+mn-lt"/>
            </a:endParaRPr>
          </a:p>
        </p:txBody>
      </p:sp>
      <p:sp>
        <p:nvSpPr>
          <p:cNvPr id="6" name="Title 1"/>
          <p:cNvSpPr txBox="1">
            <a:spLocks/>
          </p:cNvSpPr>
          <p:nvPr/>
        </p:nvSpPr>
        <p:spPr bwMode="auto">
          <a:xfrm>
            <a:off x="1115616" y="116632"/>
            <a:ext cx="6858000" cy="99308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500" b="1">
                <a:solidFill>
                  <a:srgbClr val="142062"/>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142062"/>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rgbClr val="142062"/>
                </a:solidFill>
                <a:latin typeface="Arial" charset="0"/>
              </a:defRPr>
            </a:lvl6pPr>
            <a:lvl7pPr marL="914400" algn="l" rtl="0" fontAlgn="base">
              <a:spcBef>
                <a:spcPct val="0"/>
              </a:spcBef>
              <a:spcAft>
                <a:spcPct val="0"/>
              </a:spcAft>
              <a:defRPr sz="2400" b="1">
                <a:solidFill>
                  <a:srgbClr val="142062"/>
                </a:solidFill>
                <a:latin typeface="Arial" charset="0"/>
              </a:defRPr>
            </a:lvl7pPr>
            <a:lvl8pPr marL="1371600" algn="l" rtl="0" fontAlgn="base">
              <a:spcBef>
                <a:spcPct val="0"/>
              </a:spcBef>
              <a:spcAft>
                <a:spcPct val="0"/>
              </a:spcAft>
              <a:defRPr sz="2400" b="1">
                <a:solidFill>
                  <a:srgbClr val="142062"/>
                </a:solidFill>
                <a:latin typeface="Arial" charset="0"/>
              </a:defRPr>
            </a:lvl8pPr>
            <a:lvl9pPr marL="1828800" algn="l" rtl="0" fontAlgn="base">
              <a:spcBef>
                <a:spcPct val="0"/>
              </a:spcBef>
              <a:spcAft>
                <a:spcPct val="0"/>
              </a:spcAft>
              <a:defRPr sz="2400" b="1">
                <a:solidFill>
                  <a:srgbClr val="142062"/>
                </a:solidFill>
                <a:latin typeface="Arial" charset="0"/>
              </a:defRPr>
            </a:lvl9pPr>
          </a:lstStyle>
          <a:p>
            <a:r>
              <a:rPr lang="en-GB" sz="2400" kern="0" dirty="0" smtClean="0">
                <a:solidFill>
                  <a:srgbClr val="00B050"/>
                </a:solidFill>
              </a:rPr>
              <a:t>Understanding the </a:t>
            </a:r>
            <a:br>
              <a:rPr lang="en-GB" sz="2400" kern="0" dirty="0" smtClean="0">
                <a:solidFill>
                  <a:srgbClr val="00B050"/>
                </a:solidFill>
              </a:rPr>
            </a:br>
            <a:r>
              <a:rPr lang="en-GB" sz="2400" kern="0" dirty="0" smtClean="0">
                <a:solidFill>
                  <a:srgbClr val="00B050"/>
                </a:solidFill>
              </a:rPr>
              <a:t>Ireland/Northern Ireland Protocol (I/NIP)</a:t>
            </a:r>
            <a:endParaRPr lang="en-GB" sz="2400" b="0" kern="0" dirty="0">
              <a:solidFill>
                <a:srgbClr val="00B050"/>
              </a:solidFill>
            </a:endParaRPr>
          </a:p>
        </p:txBody>
      </p:sp>
    </p:spTree>
    <p:extLst>
      <p:ext uri="{BB962C8B-B14F-4D97-AF65-F5344CB8AC3E}">
        <p14:creationId xmlns:p14="http://schemas.microsoft.com/office/powerpoint/2010/main" val="668287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90924" y="6367652"/>
            <a:ext cx="3203847" cy="461665"/>
          </a:xfrm>
          <a:prstGeom prst="rect">
            <a:avLst/>
          </a:prstGeom>
          <a:solidFill>
            <a:schemeClr val="tx1"/>
          </a:solidFill>
        </p:spPr>
        <p:txBody>
          <a:bodyPr wrap="square" rtlCol="0">
            <a:spAutoFit/>
          </a:bodyPr>
          <a:lstStyle/>
          <a:p>
            <a:endParaRPr lang="en-GB" dirty="0"/>
          </a:p>
        </p:txBody>
      </p:sp>
      <p:sp>
        <p:nvSpPr>
          <p:cNvPr id="4" name="TextBox 3"/>
          <p:cNvSpPr txBox="1"/>
          <p:nvPr/>
        </p:nvSpPr>
        <p:spPr>
          <a:xfrm>
            <a:off x="7308304" y="2780928"/>
            <a:ext cx="792088" cy="64807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130294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92795"/>
            <a:ext cx="6858000" cy="959941"/>
          </a:xfrm>
        </p:spPr>
        <p:txBody>
          <a:bodyPr/>
          <a:lstStyle/>
          <a:p>
            <a:r>
              <a:rPr lang="en-GB" sz="2400" dirty="0">
                <a:solidFill>
                  <a:srgbClr val="00B050"/>
                </a:solidFill>
              </a:rPr>
              <a:t>Understanding the </a:t>
            </a:r>
            <a:br>
              <a:rPr lang="en-GB" sz="2400" dirty="0">
                <a:solidFill>
                  <a:srgbClr val="00B050"/>
                </a:solidFill>
              </a:rPr>
            </a:br>
            <a:r>
              <a:rPr lang="en-GB" sz="2400" dirty="0">
                <a:solidFill>
                  <a:srgbClr val="00B050"/>
                </a:solidFill>
              </a:rPr>
              <a:t>Ireland/Northern Ireland Protocol (I/NIP)</a:t>
            </a:r>
            <a:endParaRPr lang="en-GB" sz="2400" b="0" dirty="0">
              <a:solidFill>
                <a:srgbClr val="00B050"/>
              </a:solidFill>
            </a:endParaRPr>
          </a:p>
        </p:txBody>
      </p:sp>
      <p:sp>
        <p:nvSpPr>
          <p:cNvPr id="3" name="Subtitle 2"/>
          <p:cNvSpPr>
            <a:spLocks noGrp="1"/>
          </p:cNvSpPr>
          <p:nvPr>
            <p:ph type="subTitle" idx="1"/>
          </p:nvPr>
        </p:nvSpPr>
        <p:spPr>
          <a:xfrm>
            <a:off x="728192" y="1052736"/>
            <a:ext cx="3960440" cy="4032448"/>
          </a:xfrm>
        </p:spPr>
        <p:txBody>
          <a:bodyPr/>
          <a:lstStyle/>
          <a:p>
            <a:pPr algn="l"/>
            <a:endParaRPr lang="en-US" dirty="0" smtClean="0">
              <a:solidFill>
                <a:srgbClr val="142062"/>
              </a:solidFill>
            </a:endParaRPr>
          </a:p>
          <a:p>
            <a:pPr algn="l"/>
            <a:r>
              <a:rPr lang="en-US" dirty="0" smtClean="0">
                <a:solidFill>
                  <a:srgbClr val="142062"/>
                </a:solidFill>
              </a:rPr>
              <a:t>Specific areas described in the I/NIP for Aquaculture:</a:t>
            </a:r>
          </a:p>
          <a:p>
            <a:endParaRPr lang="en-US" dirty="0"/>
          </a:p>
          <a:p>
            <a:pPr marL="285750" indent="-285750" algn="l">
              <a:buFont typeface="Wingdings" panose="05000000000000000000" pitchFamily="2" charset="2"/>
              <a:buChar char="Ø"/>
            </a:pPr>
            <a:r>
              <a:rPr lang="en-US" sz="1600" dirty="0" smtClean="0"/>
              <a:t>EU Tariffs </a:t>
            </a:r>
          </a:p>
          <a:p>
            <a:pPr marL="285750" indent="-285750">
              <a:buFont typeface="Wingdings" panose="05000000000000000000" pitchFamily="2" charset="2"/>
              <a:buChar char="Ø"/>
            </a:pPr>
            <a:endParaRPr lang="en-US" sz="1600" dirty="0"/>
          </a:p>
          <a:p>
            <a:pPr marL="285750" indent="-285750" algn="l">
              <a:buFont typeface="Wingdings" panose="05000000000000000000" pitchFamily="2" charset="2"/>
              <a:buChar char="Ø"/>
            </a:pPr>
            <a:r>
              <a:rPr lang="en-US" sz="1600" dirty="0"/>
              <a:t>C</a:t>
            </a:r>
            <a:r>
              <a:rPr lang="en-US" sz="1600" dirty="0" smtClean="0"/>
              <a:t>ustoms formalities </a:t>
            </a:r>
          </a:p>
          <a:p>
            <a:pPr marL="285750" indent="-285750" algn="l">
              <a:buFont typeface="Wingdings" panose="05000000000000000000" pitchFamily="2" charset="2"/>
              <a:buChar char="Ø"/>
            </a:pPr>
            <a:endParaRPr lang="en-US" sz="1600" dirty="0"/>
          </a:p>
          <a:p>
            <a:pPr marL="285750" indent="-285750" algn="l">
              <a:buFont typeface="Wingdings" panose="05000000000000000000" pitchFamily="2" charset="2"/>
              <a:buChar char="Ø"/>
            </a:pPr>
            <a:r>
              <a:rPr lang="en-US" sz="1600" dirty="0" smtClean="0"/>
              <a:t>SPS Checks </a:t>
            </a:r>
          </a:p>
          <a:p>
            <a:endParaRPr lang="en-US" dirty="0" smtClean="0"/>
          </a:p>
          <a:p>
            <a:endParaRPr lang="en-US" dirty="0"/>
          </a:p>
          <a:p>
            <a:endParaRPr lang="en-US" dirty="0" smtClean="0"/>
          </a:p>
          <a:p>
            <a:endParaRPr lang="en-US" dirty="0"/>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890" r="4090" b="5289"/>
          <a:stretch/>
        </p:blipFill>
        <p:spPr>
          <a:xfrm>
            <a:off x="4541085" y="1052736"/>
            <a:ext cx="3816425" cy="3960440"/>
          </a:xfrm>
          <a:prstGeom prst="rect">
            <a:avLst/>
          </a:prstGeom>
        </p:spPr>
      </p:pic>
    </p:spTree>
    <p:extLst>
      <p:ext uri="{BB962C8B-B14F-4D97-AF65-F5344CB8AC3E}">
        <p14:creationId xmlns:p14="http://schemas.microsoft.com/office/powerpoint/2010/main" val="3540369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872" y="260648"/>
            <a:ext cx="7920880" cy="1139151"/>
          </a:xfrm>
        </p:spPr>
        <p:txBody>
          <a:bodyPr/>
          <a:lstStyle/>
          <a:p>
            <a:r>
              <a:rPr lang="en-GB" sz="2400" u="sng" dirty="0" smtClean="0"/>
              <a:t/>
            </a:r>
            <a:br>
              <a:rPr lang="en-GB" sz="2400" u="sng" dirty="0" smtClean="0"/>
            </a:br>
            <a:r>
              <a:rPr lang="en-GB" sz="2400" u="sng" dirty="0"/>
              <a:t/>
            </a:r>
            <a:br>
              <a:rPr lang="en-GB" sz="2400" u="sng" dirty="0"/>
            </a:br>
            <a:r>
              <a:rPr lang="en-GB" sz="2400" dirty="0" smtClean="0">
                <a:solidFill>
                  <a:srgbClr val="00B050"/>
                </a:solidFill>
              </a:rPr>
              <a:t>Live Aquaculture Movements Post Transition</a:t>
            </a:r>
            <a:br>
              <a:rPr lang="en-GB" sz="2400" dirty="0" smtClean="0">
                <a:solidFill>
                  <a:srgbClr val="00B050"/>
                </a:solidFill>
              </a:rPr>
            </a:br>
            <a:r>
              <a:rPr lang="en-GB" sz="1800" dirty="0" smtClean="0">
                <a:solidFill>
                  <a:srgbClr val="091B59"/>
                </a:solidFill>
              </a:rPr>
              <a:t>NI to </a:t>
            </a:r>
            <a:r>
              <a:rPr lang="en-GB" sz="1800" dirty="0">
                <a:solidFill>
                  <a:srgbClr val="091B59"/>
                </a:solidFill>
              </a:rPr>
              <a:t>GB Business as usual</a:t>
            </a:r>
            <a:endParaRPr lang="en-GB" sz="1800" b="0" dirty="0">
              <a:solidFill>
                <a:srgbClr val="00B050"/>
              </a:solidFill>
            </a:endParaRPr>
          </a:p>
        </p:txBody>
      </p:sp>
      <p:sp>
        <p:nvSpPr>
          <p:cNvPr id="3" name="Subtitle 2"/>
          <p:cNvSpPr>
            <a:spLocks noGrp="1"/>
          </p:cNvSpPr>
          <p:nvPr>
            <p:ph type="subTitle" idx="1"/>
          </p:nvPr>
        </p:nvSpPr>
        <p:spPr>
          <a:xfrm>
            <a:off x="827584" y="1946449"/>
            <a:ext cx="4176464" cy="3311350"/>
          </a:xfrm>
        </p:spPr>
        <p:txBody>
          <a:bodyPr/>
          <a:lstStyle/>
          <a:p>
            <a:pPr algn="l"/>
            <a:r>
              <a:rPr lang="en-US" sz="1400" b="1" dirty="0" smtClean="0">
                <a:solidFill>
                  <a:srgbClr val="091B59"/>
                </a:solidFill>
              </a:rPr>
              <a:t>Movements </a:t>
            </a:r>
            <a:r>
              <a:rPr lang="en-US" sz="1400" b="1" dirty="0">
                <a:solidFill>
                  <a:srgbClr val="091B59"/>
                </a:solidFill>
              </a:rPr>
              <a:t>from NI to </a:t>
            </a:r>
            <a:r>
              <a:rPr lang="en-US" sz="1400" b="1" dirty="0" smtClean="0">
                <a:solidFill>
                  <a:srgbClr val="091B59"/>
                </a:solidFill>
              </a:rPr>
              <a:t>GB</a:t>
            </a:r>
          </a:p>
          <a:p>
            <a:pPr algn="l"/>
            <a:endParaRPr lang="en-GB" sz="1600" dirty="0" smtClean="0"/>
          </a:p>
          <a:p>
            <a:pPr marL="285750" indent="-285750" algn="l">
              <a:buFont typeface="Wingdings" panose="05000000000000000000" pitchFamily="2" charset="2"/>
              <a:buChar char="Ø"/>
            </a:pPr>
            <a:r>
              <a:rPr lang="en-GB" sz="1400" dirty="0" smtClean="0"/>
              <a:t>This falls under the unfettered access agreement</a:t>
            </a:r>
            <a:r>
              <a:rPr lang="en-US" sz="1400" dirty="0" smtClean="0"/>
              <a:t> for all fishery products (if </a:t>
            </a:r>
            <a:r>
              <a:rPr lang="en-US" sz="1400" dirty="0"/>
              <a:t>the product remains in </a:t>
            </a:r>
            <a:r>
              <a:rPr lang="en-US" sz="1400" dirty="0" smtClean="0"/>
              <a:t>GB).</a:t>
            </a:r>
          </a:p>
          <a:p>
            <a:pPr marL="285750" indent="-285750" algn="l">
              <a:buFont typeface="Wingdings" panose="05000000000000000000" pitchFamily="2" charset="2"/>
              <a:buChar char="Ø"/>
            </a:pPr>
            <a:endParaRPr lang="en-US" sz="1400" dirty="0"/>
          </a:p>
          <a:p>
            <a:pPr marL="285750" indent="-285750" algn="l">
              <a:buFont typeface="Wingdings" panose="05000000000000000000" pitchFamily="2" charset="2"/>
              <a:buChar char="Ø"/>
            </a:pPr>
            <a:r>
              <a:rPr lang="en-US" sz="1400" dirty="0" smtClean="0"/>
              <a:t>This </a:t>
            </a:r>
            <a:r>
              <a:rPr lang="en-GB" sz="1400" dirty="0" smtClean="0"/>
              <a:t>will </a:t>
            </a:r>
            <a:r>
              <a:rPr lang="en-GB" sz="1400" dirty="0"/>
              <a:t>be business as usual, using the same </a:t>
            </a:r>
            <a:r>
              <a:rPr lang="en-GB" sz="1400" dirty="0" smtClean="0"/>
              <a:t>certification.</a:t>
            </a:r>
          </a:p>
          <a:p>
            <a:pPr marL="285750" indent="-285750" algn="l">
              <a:buFont typeface="Wingdings" panose="05000000000000000000" pitchFamily="2" charset="2"/>
              <a:buChar char="Ø"/>
            </a:pPr>
            <a:endParaRPr lang="en-GB" sz="1400" dirty="0"/>
          </a:p>
          <a:p>
            <a:pPr marL="285750" indent="-285750" algn="l">
              <a:buFont typeface="Wingdings" panose="05000000000000000000" pitchFamily="2" charset="2"/>
              <a:buChar char="Ø"/>
            </a:pPr>
            <a:r>
              <a:rPr lang="en-GB" sz="1400" dirty="0" smtClean="0"/>
              <a:t>Notification </a:t>
            </a:r>
            <a:r>
              <a:rPr lang="en-GB" sz="1400" dirty="0"/>
              <a:t>will be organised between DAERA and the GB Competent </a:t>
            </a:r>
            <a:r>
              <a:rPr lang="en-GB" sz="1400" dirty="0" smtClean="0"/>
              <a:t>Authority.</a:t>
            </a:r>
          </a:p>
          <a:p>
            <a:pPr marL="285750" indent="-285750" algn="l">
              <a:buFont typeface="Arial" panose="020B0604020202020204" pitchFamily="34" charset="0"/>
              <a:buChar char="•"/>
            </a:pPr>
            <a:endParaRPr lang="en-US" sz="1400" dirty="0"/>
          </a:p>
          <a:p>
            <a:pPr algn="l"/>
            <a:endParaRPr lang="en-GB" sz="1400" dirty="0" smtClean="0"/>
          </a:p>
          <a:p>
            <a:pPr algn="l"/>
            <a:endParaRPr lang="en-GB" sz="1600" dirty="0"/>
          </a:p>
          <a:p>
            <a:pPr eaLnBrk="1" hangingPunct="1">
              <a:lnSpc>
                <a:spcPct val="90000"/>
              </a:lnSpc>
            </a:pPr>
            <a:r>
              <a:rPr lang="en-US" sz="1400" b="1" dirty="0"/>
              <a:t> </a:t>
            </a:r>
            <a:endParaRPr lang="en-GB" sz="1600" dirty="0" smtClean="0">
              <a:solidFill>
                <a:schemeClr val="accent6">
                  <a:lumMod val="50000"/>
                </a:schemeClr>
              </a:solidFill>
            </a:endParaRPr>
          </a:p>
          <a:p>
            <a:pPr marL="285750" indent="-285750" algn="l">
              <a:buFont typeface="Wingdings" panose="05000000000000000000" pitchFamily="2" charset="2"/>
              <a:buChar char="Ø"/>
            </a:pPr>
            <a:endParaRPr lang="en-GB" sz="1600" u="sng" dirty="0"/>
          </a:p>
        </p:txBody>
      </p:sp>
      <p:grpSp>
        <p:nvGrpSpPr>
          <p:cNvPr id="14" name="Group 13"/>
          <p:cNvGrpSpPr/>
          <p:nvPr/>
        </p:nvGrpSpPr>
        <p:grpSpPr>
          <a:xfrm>
            <a:off x="5220072" y="1628800"/>
            <a:ext cx="3024336" cy="3428953"/>
            <a:chOff x="5220072" y="1628800"/>
            <a:chExt cx="3024336" cy="3428953"/>
          </a:xfrm>
        </p:grpSpPr>
        <p:pic>
          <p:nvPicPr>
            <p:cNvPr id="8" name="Picture 7"/>
            <p:cNvPicPr>
              <a:picLocks noChangeAspect="1"/>
            </p:cNvPicPr>
            <p:nvPr/>
          </p:nvPicPr>
          <p:blipFill rotWithShape="1">
            <a:blip r:embed="rId2"/>
            <a:srcRect l="25588" t="14721" r="57875" b="22280"/>
            <a:stretch/>
          </p:blipFill>
          <p:spPr>
            <a:xfrm>
              <a:off x="5364088" y="1628800"/>
              <a:ext cx="2880320" cy="3428953"/>
            </a:xfrm>
            <a:prstGeom prst="rect">
              <a:avLst/>
            </a:prstGeom>
          </p:spPr>
        </p:pic>
        <p:sp>
          <p:nvSpPr>
            <p:cNvPr id="12" name="TextBox 11"/>
            <p:cNvSpPr txBox="1"/>
            <p:nvPr/>
          </p:nvSpPr>
          <p:spPr>
            <a:xfrm>
              <a:off x="5220072" y="1628800"/>
              <a:ext cx="576064" cy="461665"/>
            </a:xfrm>
            <a:prstGeom prst="rect">
              <a:avLst/>
            </a:prstGeom>
            <a:solidFill>
              <a:schemeClr val="bg1"/>
            </a:solidFill>
          </p:spPr>
          <p:txBody>
            <a:bodyPr wrap="square" rtlCol="0">
              <a:spAutoFit/>
            </a:bodyPr>
            <a:lstStyle/>
            <a:p>
              <a:endParaRPr lang="en-GB" dirty="0"/>
            </a:p>
          </p:txBody>
        </p:sp>
        <p:sp>
          <p:nvSpPr>
            <p:cNvPr id="13" name="TextBox 12"/>
            <p:cNvSpPr txBox="1"/>
            <p:nvPr/>
          </p:nvSpPr>
          <p:spPr>
            <a:xfrm>
              <a:off x="5220072" y="2881611"/>
              <a:ext cx="576064" cy="461665"/>
            </a:xfrm>
            <a:prstGeom prst="rect">
              <a:avLst/>
            </a:prstGeom>
            <a:solidFill>
              <a:schemeClr val="bg1"/>
            </a:solidFill>
          </p:spPr>
          <p:txBody>
            <a:bodyPr wrap="square" rtlCol="0">
              <a:spAutoFit/>
            </a:bodyPr>
            <a:lstStyle/>
            <a:p>
              <a:endParaRPr lang="en-GB" dirty="0"/>
            </a:p>
          </p:txBody>
        </p:sp>
      </p:grpSp>
    </p:spTree>
    <p:extLst>
      <p:ext uri="{BB962C8B-B14F-4D97-AF65-F5344CB8AC3E}">
        <p14:creationId xmlns:p14="http://schemas.microsoft.com/office/powerpoint/2010/main" val="3496533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1832</TotalTime>
  <Words>1211</Words>
  <Application>Microsoft Office PowerPoint</Application>
  <PresentationFormat>On-screen Show (4:3)</PresentationFormat>
  <Paragraphs>169</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ＭＳ Ｐゴシック</vt:lpstr>
      <vt:lpstr>Arial</vt:lpstr>
      <vt:lpstr>Times</vt:lpstr>
      <vt:lpstr>Wingdings</vt:lpstr>
      <vt:lpstr>Blank Presentation</vt:lpstr>
      <vt:lpstr>PowerPoint Presentation</vt:lpstr>
      <vt:lpstr>PowerPoint Presentation</vt:lpstr>
      <vt:lpstr>How this event will work </vt:lpstr>
      <vt:lpstr>Live Aquaculture Stakeholder Engagement Event 3rd December 2020</vt:lpstr>
      <vt:lpstr>Understanding the  Ireland/Northern Ireland Protocol (I/NIP)</vt:lpstr>
      <vt:lpstr>PowerPoint Presentation</vt:lpstr>
      <vt:lpstr>PowerPoint Presentation</vt:lpstr>
      <vt:lpstr>Understanding the  Ireland/Northern Ireland Protocol (I/NIP)</vt:lpstr>
      <vt:lpstr>  Live Aquaculture Movements Post Transition NI to GB Business as usual</vt:lpstr>
      <vt:lpstr>  Live Aquaculture Movements Post Transition NI to EU &amp; EU to NI - Business as usual   </vt:lpstr>
      <vt:lpstr>New rules for movements of Live Fish from  GB – NI under the NIP</vt:lpstr>
      <vt:lpstr>     Designated Points of Entry (POE)  for Live Fish Consignments Post Transition  GB – NI under the I/NIP</vt:lpstr>
      <vt:lpstr>  Pre Notification and Document Submission  GB – NI under the NIP</vt:lpstr>
      <vt:lpstr>  What happens at Point of Entry (POE)? GB – NI under the I/NIP  </vt:lpstr>
      <vt:lpstr>PowerPoint Presentation</vt:lpstr>
      <vt:lpstr>Covid-19 Impacts</vt:lpstr>
      <vt:lpstr>Question &amp; Answer Session</vt:lpstr>
      <vt:lpstr>Closing Remarks Claire Vincent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Lyons, Donna</cp:lastModifiedBy>
  <cp:revision>95</cp:revision>
  <cp:lastPrinted>2016-05-04T08:29:05Z</cp:lastPrinted>
  <dcterms:created xsi:type="dcterms:W3CDTF">2016-05-04T08:27:39Z</dcterms:created>
  <dcterms:modified xsi:type="dcterms:W3CDTF">2020-12-03T10:37:26Z</dcterms:modified>
</cp:coreProperties>
</file>