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slides/slide4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Layouts/slideLayout7.xml" ContentType="application/vnd.openxmlformats-officedocument.presentationml.slideLayout+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Layouts/slideLayout3.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46"/>
  </p:notesMasterIdLst>
  <p:sldIdLst>
    <p:sldId id="256" r:id="rId2"/>
    <p:sldId id="259" r:id="rId3"/>
    <p:sldId id="270" r:id="rId4"/>
    <p:sldId id="264" r:id="rId5"/>
    <p:sldId id="257" r:id="rId6"/>
    <p:sldId id="272" r:id="rId7"/>
    <p:sldId id="315" r:id="rId8"/>
    <p:sldId id="316" r:id="rId9"/>
    <p:sldId id="314" r:id="rId10"/>
    <p:sldId id="274" r:id="rId11"/>
    <p:sldId id="275" r:id="rId12"/>
    <p:sldId id="276" r:id="rId13"/>
    <p:sldId id="277" r:id="rId14"/>
    <p:sldId id="278" r:id="rId15"/>
    <p:sldId id="260" r:id="rId16"/>
    <p:sldId id="279" r:id="rId17"/>
    <p:sldId id="281" r:id="rId18"/>
    <p:sldId id="266" r:id="rId19"/>
    <p:sldId id="282" r:id="rId20"/>
    <p:sldId id="283" r:id="rId21"/>
    <p:sldId id="261" r:id="rId22"/>
    <p:sldId id="319" r:id="rId23"/>
    <p:sldId id="267" r:id="rId24"/>
    <p:sldId id="301" r:id="rId25"/>
    <p:sldId id="318" r:id="rId26"/>
    <p:sldId id="284" r:id="rId27"/>
    <p:sldId id="320" r:id="rId28"/>
    <p:sldId id="312" r:id="rId29"/>
    <p:sldId id="303" r:id="rId30"/>
    <p:sldId id="265" r:id="rId31"/>
    <p:sldId id="285" r:id="rId32"/>
    <p:sldId id="269" r:id="rId33"/>
    <p:sldId id="287" r:id="rId34"/>
    <p:sldId id="288" r:id="rId35"/>
    <p:sldId id="289" r:id="rId36"/>
    <p:sldId id="268" r:id="rId37"/>
    <p:sldId id="307" r:id="rId38"/>
    <p:sldId id="292" r:id="rId39"/>
    <p:sldId id="309" r:id="rId40"/>
    <p:sldId id="310" r:id="rId41"/>
    <p:sldId id="317" r:id="rId42"/>
    <p:sldId id="258" r:id="rId43"/>
    <p:sldId id="263" r:id="rId44"/>
    <p:sldId id="321" r:id="rId4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99" d="100"/>
          <a:sy n="99" d="100"/>
        </p:scale>
        <p:origin x="-240" y="-90"/>
      </p:cViewPr>
      <p:guideLst>
        <p:guide orient="horz" pos="2160"/>
        <p:guide pos="2880"/>
      </p:guideLst>
    </p:cSldViewPr>
  </p:slideViewPr>
  <p:notesTextViewPr>
    <p:cViewPr>
      <p:scale>
        <a:sx n="100" d="100"/>
        <a:sy n="100" d="100"/>
      </p:scale>
      <p:origin x="0" y="0"/>
    </p:cViewPr>
  </p:notesTextViewPr>
  <p:sorterViewPr>
    <p:cViewPr varScale="1">
      <p:scale>
        <a:sx n="1" d="1"/>
        <a:sy n="1" d="1"/>
      </p:scale>
      <p:origin x="0" y="0"/>
    </p:cViewPr>
  </p:sorter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407158D-4037-4A3E-92FD-C5255F15153F}" type="datetimeFigureOut">
              <a:rPr lang="en-GB" smtClean="0"/>
              <a:pPr/>
              <a:t>20/04/2017</a:t>
            </a:fld>
            <a:endParaRPr lang="en-GB"/>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B756324-C7D1-4F92-9FB4-73807CE3B884}" type="slidenum">
              <a:rPr lang="en-GB" smtClean="0"/>
              <a:pPr/>
              <a:t>‹#›</a:t>
            </a:fld>
            <a:endParaRPr lang="en-GB"/>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GB"/>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26200" y="381000"/>
            <a:ext cx="1854200" cy="4876800"/>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863600" y="381000"/>
            <a:ext cx="5410200" cy="48768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Section Header">
    <p:spTree>
      <p:nvGrpSpPr>
        <p:cNvPr id="1" name=""/>
        <p:cNvGrpSpPr/>
        <p:nvPr/>
      </p:nvGrpSpPr>
      <p:grpSpPr>
        <a:xfrm>
          <a:off x="0" y="0"/>
          <a:ext cx="0" cy="0"/>
          <a:chOff x="0" y="0"/>
          <a:chExt cx="0" cy="0"/>
        </a:xfrm>
      </p:grpSpPr>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en-GB"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16"/>
          <p:cNvSpPr>
            <a:spLocks noGrp="1" noChangeArrowheads="1"/>
          </p:cNvSpPr>
          <p:nvPr>
            <p:ph type="title"/>
          </p:nvPr>
        </p:nvSpPr>
        <p:spPr bwMode="auto">
          <a:xfrm>
            <a:off x="876300" y="381000"/>
            <a:ext cx="7391400" cy="762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endParaRPr lang="en-GB"/>
          </a:p>
        </p:txBody>
      </p:sp>
      <p:sp>
        <p:nvSpPr>
          <p:cNvPr id="1027" name="Rectangle 21"/>
          <p:cNvSpPr>
            <a:spLocks noGrp="1" noChangeArrowheads="1"/>
          </p:cNvSpPr>
          <p:nvPr>
            <p:ph type="body" idx="1"/>
          </p:nvPr>
        </p:nvSpPr>
        <p:spPr bwMode="auto">
          <a:xfrm>
            <a:off x="863600" y="1219200"/>
            <a:ext cx="7416800" cy="4038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cxnSp>
        <p:nvCxnSpPr>
          <p:cNvPr id="1029" name="Straight Connector 7"/>
          <p:cNvCxnSpPr>
            <a:cxnSpLocks noChangeShapeType="1"/>
          </p:cNvCxnSpPr>
          <p:nvPr/>
        </p:nvCxnSpPr>
        <p:spPr bwMode="auto">
          <a:xfrm>
            <a:off x="228600" y="5486400"/>
            <a:ext cx="8686800" cy="1588"/>
          </a:xfrm>
          <a:prstGeom prst="line">
            <a:avLst/>
          </a:prstGeom>
          <a:noFill/>
          <a:ln w="38100">
            <a:solidFill>
              <a:srgbClr val="089A54"/>
            </a:solidFill>
            <a:round/>
            <a:headEnd/>
            <a:tailEnd/>
          </a:ln>
        </p:spPr>
      </p:cxnSp>
      <p:pic>
        <p:nvPicPr>
          <p:cNvPr id="7" name="Picture 6" descr="A4 DAERA Logo process.png"/>
          <p:cNvPicPr>
            <a:picLocks noChangeAspect="1"/>
          </p:cNvPicPr>
          <p:nvPr/>
        </p:nvPicPr>
        <p:blipFill>
          <a:blip r:embed="rId13" cstate="print"/>
          <a:stretch>
            <a:fillRect/>
          </a:stretch>
        </p:blipFill>
        <p:spPr>
          <a:xfrm>
            <a:off x="838200" y="5791200"/>
            <a:ext cx="3127040" cy="786332"/>
          </a:xfrm>
          <a:prstGeom prst="rect">
            <a:avLst/>
          </a:prstGeom>
        </p:spPr>
      </p:pic>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0" eaLnBrk="1" fontAlgn="base" hangingPunct="1">
        <a:spcBef>
          <a:spcPct val="0"/>
        </a:spcBef>
        <a:spcAft>
          <a:spcPct val="0"/>
        </a:spcAft>
        <a:defRPr sz="2400" b="1">
          <a:solidFill>
            <a:srgbClr val="142062"/>
          </a:solidFill>
          <a:latin typeface="+mj-lt"/>
          <a:ea typeface="ＭＳ Ｐゴシック" charset="-128"/>
          <a:cs typeface="ＭＳ Ｐゴシック" charset="-128"/>
        </a:defRPr>
      </a:lvl1pPr>
      <a:lvl2pPr algn="l" rtl="0" eaLnBrk="1" fontAlgn="base" hangingPunct="1">
        <a:spcBef>
          <a:spcPct val="0"/>
        </a:spcBef>
        <a:spcAft>
          <a:spcPct val="0"/>
        </a:spcAft>
        <a:defRPr sz="2400" b="1">
          <a:solidFill>
            <a:srgbClr val="142062"/>
          </a:solidFill>
          <a:latin typeface="Arial" charset="0"/>
          <a:ea typeface="ＭＳ Ｐゴシック" charset="-128"/>
          <a:cs typeface="ＭＳ Ｐゴシック" charset="-128"/>
        </a:defRPr>
      </a:lvl2pPr>
      <a:lvl3pPr algn="l" rtl="0" eaLnBrk="1" fontAlgn="base" hangingPunct="1">
        <a:spcBef>
          <a:spcPct val="0"/>
        </a:spcBef>
        <a:spcAft>
          <a:spcPct val="0"/>
        </a:spcAft>
        <a:defRPr sz="2400" b="1">
          <a:solidFill>
            <a:srgbClr val="142062"/>
          </a:solidFill>
          <a:latin typeface="Arial" charset="0"/>
          <a:ea typeface="ＭＳ Ｐゴシック" charset="-128"/>
          <a:cs typeface="ＭＳ Ｐゴシック" charset="-128"/>
        </a:defRPr>
      </a:lvl3pPr>
      <a:lvl4pPr algn="l" rtl="0" eaLnBrk="1" fontAlgn="base" hangingPunct="1">
        <a:spcBef>
          <a:spcPct val="0"/>
        </a:spcBef>
        <a:spcAft>
          <a:spcPct val="0"/>
        </a:spcAft>
        <a:defRPr sz="2400" b="1">
          <a:solidFill>
            <a:srgbClr val="142062"/>
          </a:solidFill>
          <a:latin typeface="Arial" charset="0"/>
          <a:ea typeface="ＭＳ Ｐゴシック" charset="-128"/>
          <a:cs typeface="ＭＳ Ｐゴシック" charset="-128"/>
        </a:defRPr>
      </a:lvl4pPr>
      <a:lvl5pPr algn="l" rtl="0" eaLnBrk="1" fontAlgn="base" hangingPunct="1">
        <a:spcBef>
          <a:spcPct val="0"/>
        </a:spcBef>
        <a:spcAft>
          <a:spcPct val="0"/>
        </a:spcAft>
        <a:defRPr sz="2400" b="1">
          <a:solidFill>
            <a:srgbClr val="142062"/>
          </a:solidFill>
          <a:latin typeface="Arial" charset="0"/>
          <a:ea typeface="ＭＳ Ｐゴシック" charset="-128"/>
          <a:cs typeface="ＭＳ Ｐゴシック" charset="-128"/>
        </a:defRPr>
      </a:lvl5pPr>
      <a:lvl6pPr marL="457200" algn="l" rtl="0" eaLnBrk="1" fontAlgn="base" hangingPunct="1">
        <a:spcBef>
          <a:spcPct val="0"/>
        </a:spcBef>
        <a:spcAft>
          <a:spcPct val="0"/>
        </a:spcAft>
        <a:defRPr sz="2400" b="1">
          <a:solidFill>
            <a:srgbClr val="142062"/>
          </a:solidFill>
          <a:latin typeface="Arial" charset="0"/>
        </a:defRPr>
      </a:lvl6pPr>
      <a:lvl7pPr marL="914400" algn="l" rtl="0" eaLnBrk="1" fontAlgn="base" hangingPunct="1">
        <a:spcBef>
          <a:spcPct val="0"/>
        </a:spcBef>
        <a:spcAft>
          <a:spcPct val="0"/>
        </a:spcAft>
        <a:defRPr sz="2400" b="1">
          <a:solidFill>
            <a:srgbClr val="142062"/>
          </a:solidFill>
          <a:latin typeface="Arial" charset="0"/>
        </a:defRPr>
      </a:lvl7pPr>
      <a:lvl8pPr marL="1371600" algn="l" rtl="0" eaLnBrk="1" fontAlgn="base" hangingPunct="1">
        <a:spcBef>
          <a:spcPct val="0"/>
        </a:spcBef>
        <a:spcAft>
          <a:spcPct val="0"/>
        </a:spcAft>
        <a:defRPr sz="2400" b="1">
          <a:solidFill>
            <a:srgbClr val="142062"/>
          </a:solidFill>
          <a:latin typeface="Arial" charset="0"/>
        </a:defRPr>
      </a:lvl8pPr>
      <a:lvl9pPr marL="1828800" algn="l" rtl="0" eaLnBrk="1" fontAlgn="base" hangingPunct="1">
        <a:spcBef>
          <a:spcPct val="0"/>
        </a:spcBef>
        <a:spcAft>
          <a:spcPct val="0"/>
        </a:spcAft>
        <a:defRPr sz="2400" b="1">
          <a:solidFill>
            <a:srgbClr val="142062"/>
          </a:solidFill>
          <a:latin typeface="Arial" charset="0"/>
        </a:defRPr>
      </a:lvl9pPr>
    </p:titleStyle>
    <p:bodyStyle>
      <a:lvl1pPr marL="342900" indent="-342900" algn="l" rtl="0" eaLnBrk="1" fontAlgn="base" hangingPunct="1">
        <a:spcBef>
          <a:spcPct val="20000"/>
        </a:spcBef>
        <a:spcAft>
          <a:spcPct val="0"/>
        </a:spcAft>
        <a:defRPr>
          <a:solidFill>
            <a:schemeClr val="tx1"/>
          </a:solidFill>
          <a:latin typeface="+mn-lt"/>
          <a:ea typeface="ＭＳ Ｐゴシック" charset="-128"/>
          <a:cs typeface="ＭＳ Ｐゴシック" charset="-128"/>
        </a:defRPr>
      </a:lvl1pPr>
      <a:lvl2pPr marL="857250" indent="-285750" algn="l" rtl="0" eaLnBrk="1" fontAlgn="base" hangingPunct="1">
        <a:spcBef>
          <a:spcPct val="20000"/>
        </a:spcBef>
        <a:spcAft>
          <a:spcPct val="0"/>
        </a:spcAft>
        <a:defRPr>
          <a:solidFill>
            <a:schemeClr val="tx1"/>
          </a:solidFill>
          <a:latin typeface="+mn-lt"/>
          <a:ea typeface="ＭＳ Ｐゴシック" charset="-128"/>
        </a:defRPr>
      </a:lvl2pPr>
      <a:lvl3pPr marL="1276350" indent="-228600" algn="l" rtl="0" eaLnBrk="1" fontAlgn="base" hangingPunct="1">
        <a:spcBef>
          <a:spcPct val="20000"/>
        </a:spcBef>
        <a:spcAft>
          <a:spcPct val="0"/>
        </a:spcAft>
        <a:defRPr>
          <a:solidFill>
            <a:schemeClr val="tx1"/>
          </a:solidFill>
          <a:latin typeface="+mn-lt"/>
          <a:ea typeface="ＭＳ Ｐゴシック" charset="-128"/>
        </a:defRPr>
      </a:lvl3pPr>
      <a:lvl4pPr marL="1657350" indent="-190500" algn="l" rtl="0" eaLnBrk="1" fontAlgn="base" hangingPunct="1">
        <a:spcBef>
          <a:spcPct val="20000"/>
        </a:spcBef>
        <a:spcAft>
          <a:spcPct val="0"/>
        </a:spcAft>
        <a:defRPr>
          <a:solidFill>
            <a:schemeClr val="tx1"/>
          </a:solidFill>
          <a:latin typeface="+mn-lt"/>
          <a:ea typeface="ＭＳ Ｐゴシック" charset="-128"/>
        </a:defRPr>
      </a:lvl4pPr>
      <a:lvl5pPr marL="2038350" indent="-190500" algn="l" rtl="0" eaLnBrk="1" fontAlgn="base" hangingPunct="1">
        <a:spcBef>
          <a:spcPct val="20000"/>
        </a:spcBef>
        <a:spcAft>
          <a:spcPct val="0"/>
        </a:spcAft>
        <a:defRPr>
          <a:solidFill>
            <a:schemeClr val="tx1"/>
          </a:solidFill>
          <a:latin typeface="+mn-lt"/>
          <a:ea typeface="ＭＳ Ｐゴシック" charset="-128"/>
        </a:defRPr>
      </a:lvl5pPr>
      <a:lvl6pPr marL="2495550" indent="-190500" algn="l" rtl="0" eaLnBrk="1" fontAlgn="base" hangingPunct="1">
        <a:spcBef>
          <a:spcPct val="20000"/>
        </a:spcBef>
        <a:spcAft>
          <a:spcPct val="0"/>
        </a:spcAft>
        <a:defRPr>
          <a:solidFill>
            <a:schemeClr val="tx1"/>
          </a:solidFill>
          <a:latin typeface="+mn-lt"/>
        </a:defRPr>
      </a:lvl6pPr>
      <a:lvl7pPr marL="2952750" indent="-190500" algn="l" rtl="0" eaLnBrk="1" fontAlgn="base" hangingPunct="1">
        <a:spcBef>
          <a:spcPct val="20000"/>
        </a:spcBef>
        <a:spcAft>
          <a:spcPct val="0"/>
        </a:spcAft>
        <a:defRPr>
          <a:solidFill>
            <a:schemeClr val="tx1"/>
          </a:solidFill>
          <a:latin typeface="+mn-lt"/>
        </a:defRPr>
      </a:lvl7pPr>
      <a:lvl8pPr marL="3409950" indent="-190500" algn="l" rtl="0" eaLnBrk="1" fontAlgn="base" hangingPunct="1">
        <a:spcBef>
          <a:spcPct val="20000"/>
        </a:spcBef>
        <a:spcAft>
          <a:spcPct val="0"/>
        </a:spcAft>
        <a:defRPr>
          <a:solidFill>
            <a:schemeClr val="tx1"/>
          </a:solidFill>
          <a:latin typeface="+mn-lt"/>
        </a:defRPr>
      </a:lvl8pPr>
      <a:lvl9pPr marL="3867150" indent="-190500" algn="l" rtl="0" eaLnBrk="1" fontAlgn="base" hangingPunct="1">
        <a:spcBef>
          <a:spcPct val="20000"/>
        </a:spcBef>
        <a:spcAft>
          <a:spcPct val="0"/>
        </a:spcAft>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6.xml"/><Relationship Id="rId4" Type="http://schemas.openxmlformats.org/officeDocument/2006/relationships/image" Target="../media/image14.png"/></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6.png"/><Relationship Id="rId1" Type="http://schemas.openxmlformats.org/officeDocument/2006/relationships/slideLayout" Target="../slideLayouts/slideLayout6.xml"/><Relationship Id="rId4" Type="http://schemas.openxmlformats.org/officeDocument/2006/relationships/image" Target="../media/image27.png"/></Relationships>
</file>

<file path=ppt/slides/_rels/slide3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13.pn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err="1"/>
              <a:t>McLintock</a:t>
            </a:r>
            <a:r>
              <a:rPr lang="en-GB" dirty="0"/>
              <a:t> Syringe Maintenance between Manufacturer services</a:t>
            </a:r>
          </a:p>
        </p:txBody>
      </p:sp>
      <p:sp>
        <p:nvSpPr>
          <p:cNvPr id="3" name="Subtitle 2"/>
          <p:cNvSpPr>
            <a:spLocks noGrp="1"/>
          </p:cNvSpPr>
          <p:nvPr>
            <p:ph type="subTitle" idx="1"/>
          </p:nvPr>
        </p:nvSpPr>
        <p:spPr>
          <a:xfrm>
            <a:off x="395536" y="3886200"/>
            <a:ext cx="8496944" cy="1752600"/>
          </a:xfrm>
        </p:spPr>
        <p:txBody>
          <a:bodyPr/>
          <a:lstStyle/>
          <a:p>
            <a:r>
              <a:rPr lang="en-GB" dirty="0" smtClean="0"/>
              <a:t>Approved Veterinary Surgeon Annual TB Training</a:t>
            </a:r>
          </a:p>
          <a:p>
            <a:endParaRPr lang="en-GB" dirty="0" smtClean="0"/>
          </a:p>
          <a:p>
            <a:r>
              <a:rPr lang="en-GB" smtClean="0"/>
              <a:t>						Enzo Ascenzi</a:t>
            </a:r>
            <a:endParaRPr lang="en-GB"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p:cNvPicPr>
            <a:picLocks noChangeAspect="1" noChangeArrowheads="1"/>
          </p:cNvPicPr>
          <p:nvPr/>
        </p:nvPicPr>
        <p:blipFill>
          <a:blip r:embed="rId2" cstate="print"/>
          <a:srcRect/>
          <a:stretch>
            <a:fillRect/>
          </a:stretch>
        </p:blipFill>
        <p:spPr bwMode="auto">
          <a:xfrm>
            <a:off x="4211960" y="764704"/>
            <a:ext cx="4084637" cy="2346325"/>
          </a:xfrm>
          <a:prstGeom prst="rect">
            <a:avLst/>
          </a:prstGeom>
          <a:noFill/>
          <a:ln w="38100">
            <a:solidFill>
              <a:srgbClr val="000000"/>
            </a:solidFill>
            <a:miter lim="800000"/>
            <a:headEnd/>
            <a:tailEnd/>
          </a:ln>
        </p:spPr>
      </p:pic>
      <p:pic>
        <p:nvPicPr>
          <p:cNvPr id="30723" name="Picture 3"/>
          <p:cNvPicPr>
            <a:picLocks noChangeAspect="1" noChangeArrowheads="1"/>
          </p:cNvPicPr>
          <p:nvPr/>
        </p:nvPicPr>
        <p:blipFill>
          <a:blip r:embed="rId3" cstate="print"/>
          <a:srcRect t="13268" b="13779"/>
          <a:stretch>
            <a:fillRect/>
          </a:stretch>
        </p:blipFill>
        <p:spPr bwMode="auto">
          <a:xfrm>
            <a:off x="395536" y="2132856"/>
            <a:ext cx="2943225" cy="3168650"/>
          </a:xfrm>
          <a:prstGeom prst="rect">
            <a:avLst/>
          </a:prstGeom>
          <a:noFill/>
          <a:ln w="38100">
            <a:solidFill>
              <a:srgbClr val="000000"/>
            </a:solidFill>
            <a:miter lim="800000"/>
            <a:headEnd/>
            <a:tailEnd/>
          </a:ln>
        </p:spPr>
      </p:pic>
      <p:pic>
        <p:nvPicPr>
          <p:cNvPr id="30724" name="Picture 4"/>
          <p:cNvPicPr>
            <a:picLocks noChangeAspect="1" noChangeArrowheads="1"/>
          </p:cNvPicPr>
          <p:nvPr/>
        </p:nvPicPr>
        <p:blipFill>
          <a:blip r:embed="rId4" cstate="print"/>
          <a:srcRect t="7135" b="19044"/>
          <a:stretch>
            <a:fillRect/>
          </a:stretch>
        </p:blipFill>
        <p:spPr bwMode="auto">
          <a:xfrm>
            <a:off x="4427538" y="4076700"/>
            <a:ext cx="1800646" cy="1319244"/>
          </a:xfrm>
          <a:prstGeom prst="rect">
            <a:avLst/>
          </a:prstGeom>
          <a:noFill/>
          <a:ln w="38100">
            <a:solidFill>
              <a:srgbClr val="000000"/>
            </a:solidFill>
            <a:miter lim="800000"/>
            <a:headEnd/>
            <a:tailEnd/>
          </a:ln>
        </p:spPr>
      </p:pic>
      <p:sp>
        <p:nvSpPr>
          <p:cNvPr id="30725" name="Text Box 5"/>
          <p:cNvSpPr txBox="1">
            <a:spLocks noChangeArrowheads="1"/>
          </p:cNvSpPr>
          <p:nvPr/>
        </p:nvSpPr>
        <p:spPr bwMode="auto">
          <a:xfrm>
            <a:off x="539552" y="1196752"/>
            <a:ext cx="2217737" cy="822325"/>
          </a:xfrm>
          <a:prstGeom prst="rect">
            <a:avLst/>
          </a:prstGeom>
          <a:noFill/>
          <a:ln w="9525">
            <a:noFill/>
            <a:miter lim="800000"/>
            <a:headEnd/>
            <a:tailEnd/>
          </a:ln>
          <a:effectLst/>
        </p:spPr>
        <p:txBody>
          <a:bodyPr wrap="none">
            <a:spAutoFit/>
          </a:bodyPr>
          <a:lstStyle/>
          <a:p>
            <a:pPr algn="ctr"/>
            <a:r>
              <a:rPr lang="en-GB" sz="2400" dirty="0">
                <a:latin typeface="Tahoma" pitchFamily="34" charset="0"/>
              </a:rPr>
              <a:t>Sealing ring at </a:t>
            </a:r>
          </a:p>
          <a:p>
            <a:pPr algn="ctr"/>
            <a:r>
              <a:rPr lang="en-GB" sz="2400" dirty="0">
                <a:latin typeface="Tahoma" pitchFamily="34" charset="0"/>
              </a:rPr>
              <a:t>top of barrel</a:t>
            </a:r>
          </a:p>
        </p:txBody>
      </p:sp>
      <p:sp>
        <p:nvSpPr>
          <p:cNvPr id="30728" name="Text Box 8"/>
          <p:cNvSpPr txBox="1">
            <a:spLocks noChangeArrowheads="1"/>
          </p:cNvSpPr>
          <p:nvPr/>
        </p:nvSpPr>
        <p:spPr bwMode="auto">
          <a:xfrm>
            <a:off x="4427984" y="3212976"/>
            <a:ext cx="3263900" cy="457200"/>
          </a:xfrm>
          <a:prstGeom prst="rect">
            <a:avLst/>
          </a:prstGeom>
          <a:noFill/>
          <a:ln w="9525">
            <a:noFill/>
            <a:miter lim="800000"/>
            <a:headEnd/>
            <a:tailEnd/>
          </a:ln>
          <a:effectLst/>
        </p:spPr>
        <p:txBody>
          <a:bodyPr wrap="none">
            <a:spAutoFit/>
          </a:bodyPr>
          <a:lstStyle/>
          <a:p>
            <a:r>
              <a:rPr lang="en-GB" sz="2400" dirty="0">
                <a:latin typeface="Tahoma" pitchFamily="34" charset="0"/>
              </a:rPr>
              <a:t>Gland at base of barrel</a:t>
            </a:r>
          </a:p>
        </p:txBody>
      </p:sp>
      <p:sp>
        <p:nvSpPr>
          <p:cNvPr id="30729" name="Text Box 9"/>
          <p:cNvSpPr txBox="1">
            <a:spLocks noChangeArrowheads="1"/>
          </p:cNvSpPr>
          <p:nvPr/>
        </p:nvSpPr>
        <p:spPr bwMode="auto">
          <a:xfrm>
            <a:off x="4140200" y="3573463"/>
            <a:ext cx="4073525" cy="457200"/>
          </a:xfrm>
          <a:prstGeom prst="rect">
            <a:avLst/>
          </a:prstGeom>
          <a:noFill/>
          <a:ln w="9525">
            <a:noFill/>
            <a:miter lim="800000"/>
            <a:headEnd/>
            <a:tailEnd/>
          </a:ln>
          <a:effectLst/>
        </p:spPr>
        <p:txBody>
          <a:bodyPr wrap="none">
            <a:spAutoFit/>
          </a:bodyPr>
          <a:lstStyle/>
          <a:p>
            <a:r>
              <a:rPr lang="en-GB" sz="2400">
                <a:latin typeface="Tahoma" pitchFamily="34" charset="0"/>
              </a:rPr>
              <a:t>Sealing ring at base of barrel</a:t>
            </a:r>
          </a:p>
        </p:txBody>
      </p:sp>
      <p:sp>
        <p:nvSpPr>
          <p:cNvPr id="30730" name="Line 10"/>
          <p:cNvSpPr>
            <a:spLocks noChangeShapeType="1"/>
          </p:cNvSpPr>
          <p:nvPr/>
        </p:nvSpPr>
        <p:spPr bwMode="auto">
          <a:xfrm flipV="1">
            <a:off x="5220072" y="1916832"/>
            <a:ext cx="0" cy="1296987"/>
          </a:xfrm>
          <a:prstGeom prst="line">
            <a:avLst/>
          </a:prstGeom>
          <a:noFill/>
          <a:ln w="57150">
            <a:solidFill>
              <a:schemeClr val="tx1"/>
            </a:solidFill>
            <a:round/>
            <a:headEnd/>
            <a:tailEnd type="triangle" w="med" len="med"/>
          </a:ln>
          <a:effectLst/>
        </p:spPr>
        <p:txBody>
          <a:bodyPr/>
          <a:lstStyle/>
          <a:p>
            <a:endParaRPr lang="en-GB"/>
          </a:p>
        </p:txBody>
      </p:sp>
      <p:sp>
        <p:nvSpPr>
          <p:cNvPr id="30731" name="Line 11"/>
          <p:cNvSpPr>
            <a:spLocks noChangeShapeType="1"/>
          </p:cNvSpPr>
          <p:nvPr/>
        </p:nvSpPr>
        <p:spPr bwMode="auto">
          <a:xfrm>
            <a:off x="4788024" y="3933056"/>
            <a:ext cx="432048" cy="720080"/>
          </a:xfrm>
          <a:prstGeom prst="line">
            <a:avLst/>
          </a:prstGeom>
          <a:noFill/>
          <a:ln w="57150">
            <a:solidFill>
              <a:schemeClr val="tx1"/>
            </a:solidFill>
            <a:round/>
            <a:headEnd/>
            <a:tailEnd type="triangle" w="med" len="med"/>
          </a:ln>
          <a:effectLst/>
        </p:spPr>
        <p:txBody>
          <a:bodyPr/>
          <a:lstStyle/>
          <a:p>
            <a:endParaRPr lang="en-GB"/>
          </a:p>
        </p:txBody>
      </p:sp>
      <p:sp>
        <p:nvSpPr>
          <p:cNvPr id="30732" name="Line 12"/>
          <p:cNvSpPr>
            <a:spLocks noChangeShapeType="1"/>
          </p:cNvSpPr>
          <p:nvPr/>
        </p:nvSpPr>
        <p:spPr bwMode="auto">
          <a:xfrm>
            <a:off x="1547664" y="1988840"/>
            <a:ext cx="144462" cy="935037"/>
          </a:xfrm>
          <a:prstGeom prst="line">
            <a:avLst/>
          </a:prstGeom>
          <a:noFill/>
          <a:ln w="57150">
            <a:solidFill>
              <a:schemeClr val="tx1"/>
            </a:solidFill>
            <a:round/>
            <a:headEnd/>
            <a:tailEnd type="triangle" w="med" len="med"/>
          </a:ln>
          <a:effectLst/>
        </p:spPr>
        <p:txBody>
          <a:bodyPr/>
          <a:lstStyle/>
          <a:p>
            <a:endParaRPr lang="en-GB"/>
          </a:p>
        </p:txBody>
      </p:sp>
      <p:sp>
        <p:nvSpPr>
          <p:cNvPr id="12" name="TextBox 11"/>
          <p:cNvSpPr txBox="1"/>
          <p:nvPr/>
        </p:nvSpPr>
        <p:spPr>
          <a:xfrm>
            <a:off x="251520" y="116632"/>
            <a:ext cx="7632848" cy="584775"/>
          </a:xfrm>
          <a:prstGeom prst="rect">
            <a:avLst/>
          </a:prstGeom>
          <a:noFill/>
        </p:spPr>
        <p:txBody>
          <a:bodyPr wrap="square" rtlCol="0">
            <a:spAutoFit/>
          </a:bodyPr>
          <a:lstStyle/>
          <a:p>
            <a:r>
              <a:rPr lang="en-GB" sz="3200" b="1" dirty="0"/>
              <a:t>The gland and the sealing rings of the barrel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a:xfrm>
            <a:off x="395536" y="0"/>
            <a:ext cx="8229600" cy="1143000"/>
          </a:xfrm>
        </p:spPr>
        <p:txBody>
          <a:bodyPr/>
          <a:lstStyle/>
          <a:p>
            <a:r>
              <a:rPr lang="en-GB" dirty="0"/>
              <a:t>The Ratchet mechanism</a:t>
            </a:r>
          </a:p>
        </p:txBody>
      </p:sp>
      <p:pic>
        <p:nvPicPr>
          <p:cNvPr id="11267" name="Picture 3"/>
          <p:cNvPicPr>
            <a:picLocks noChangeAspect="1" noChangeArrowheads="1"/>
          </p:cNvPicPr>
          <p:nvPr/>
        </p:nvPicPr>
        <p:blipFill>
          <a:blip r:embed="rId2" cstate="print"/>
          <a:srcRect/>
          <a:stretch>
            <a:fillRect/>
          </a:stretch>
        </p:blipFill>
        <p:spPr bwMode="auto">
          <a:xfrm>
            <a:off x="539552" y="836712"/>
            <a:ext cx="2241550" cy="4536504"/>
          </a:xfrm>
          <a:prstGeom prst="rect">
            <a:avLst/>
          </a:prstGeom>
          <a:noFill/>
          <a:ln w="38100">
            <a:solidFill>
              <a:srgbClr val="000000"/>
            </a:solidFill>
            <a:miter lim="800000"/>
            <a:headEnd/>
            <a:tailEnd/>
          </a:ln>
        </p:spPr>
      </p:pic>
      <p:pic>
        <p:nvPicPr>
          <p:cNvPr id="11268" name="Picture 4"/>
          <p:cNvPicPr>
            <a:picLocks noChangeAspect="1" noChangeArrowheads="1"/>
          </p:cNvPicPr>
          <p:nvPr/>
        </p:nvPicPr>
        <p:blipFill>
          <a:blip r:embed="rId3" cstate="print"/>
          <a:srcRect/>
          <a:stretch>
            <a:fillRect/>
          </a:stretch>
        </p:blipFill>
        <p:spPr bwMode="auto">
          <a:xfrm>
            <a:off x="5940152" y="476672"/>
            <a:ext cx="2695575" cy="4648200"/>
          </a:xfrm>
          <a:prstGeom prst="rect">
            <a:avLst/>
          </a:prstGeom>
          <a:noFill/>
          <a:ln w="38100">
            <a:solidFill>
              <a:srgbClr val="000000"/>
            </a:solidFill>
            <a:miter lim="800000"/>
            <a:headEnd/>
            <a:tailEnd/>
          </a:ln>
        </p:spPr>
      </p:pic>
      <p:sp>
        <p:nvSpPr>
          <p:cNvPr id="11269" name="Text Box 5"/>
          <p:cNvSpPr txBox="1">
            <a:spLocks noChangeArrowheads="1"/>
          </p:cNvSpPr>
          <p:nvPr/>
        </p:nvSpPr>
        <p:spPr bwMode="auto">
          <a:xfrm>
            <a:off x="3419872" y="3861048"/>
            <a:ext cx="1825625" cy="457200"/>
          </a:xfrm>
          <a:prstGeom prst="rect">
            <a:avLst/>
          </a:prstGeom>
          <a:noFill/>
          <a:ln w="9525">
            <a:noFill/>
            <a:miter lim="800000"/>
            <a:headEnd/>
            <a:tailEnd/>
          </a:ln>
          <a:effectLst/>
        </p:spPr>
        <p:txBody>
          <a:bodyPr wrap="none">
            <a:spAutoFit/>
          </a:bodyPr>
          <a:lstStyle/>
          <a:p>
            <a:r>
              <a:rPr lang="en-GB" sz="2400" dirty="0">
                <a:latin typeface="Tahoma" pitchFamily="34" charset="0"/>
              </a:rPr>
              <a:t>Ratchet Rod</a:t>
            </a:r>
          </a:p>
        </p:txBody>
      </p:sp>
      <p:sp>
        <p:nvSpPr>
          <p:cNvPr id="11270" name="Line 6"/>
          <p:cNvSpPr>
            <a:spLocks noChangeShapeType="1"/>
          </p:cNvSpPr>
          <p:nvPr/>
        </p:nvSpPr>
        <p:spPr bwMode="auto">
          <a:xfrm flipH="1">
            <a:off x="1691680" y="4149080"/>
            <a:ext cx="1584325" cy="433388"/>
          </a:xfrm>
          <a:prstGeom prst="line">
            <a:avLst/>
          </a:prstGeom>
          <a:noFill/>
          <a:ln w="57150">
            <a:solidFill>
              <a:schemeClr val="tx1"/>
            </a:solidFill>
            <a:round/>
            <a:headEnd/>
            <a:tailEnd type="triangle" w="med" len="med"/>
          </a:ln>
          <a:effectLst/>
        </p:spPr>
        <p:txBody>
          <a:bodyPr/>
          <a:lstStyle/>
          <a:p>
            <a:endParaRPr lang="en-GB"/>
          </a:p>
        </p:txBody>
      </p:sp>
      <p:sp>
        <p:nvSpPr>
          <p:cNvPr id="11271" name="Text Box 7"/>
          <p:cNvSpPr txBox="1">
            <a:spLocks noChangeArrowheads="1"/>
          </p:cNvSpPr>
          <p:nvPr/>
        </p:nvSpPr>
        <p:spPr bwMode="auto">
          <a:xfrm>
            <a:off x="3203848" y="4221088"/>
            <a:ext cx="2776537" cy="1187450"/>
          </a:xfrm>
          <a:prstGeom prst="rect">
            <a:avLst/>
          </a:prstGeom>
          <a:noFill/>
          <a:ln w="9525">
            <a:noFill/>
            <a:miter lim="800000"/>
            <a:headEnd/>
            <a:tailEnd/>
          </a:ln>
          <a:effectLst/>
        </p:spPr>
        <p:txBody>
          <a:bodyPr wrap="none">
            <a:spAutoFit/>
          </a:bodyPr>
          <a:lstStyle/>
          <a:p>
            <a:r>
              <a:rPr lang="en-GB" sz="2400" dirty="0">
                <a:latin typeface="Tahoma" pitchFamily="34" charset="0"/>
              </a:rPr>
              <a:t>Ratchet Rod Spring</a:t>
            </a:r>
          </a:p>
          <a:p>
            <a:endParaRPr lang="en-GB" sz="2400" dirty="0">
              <a:latin typeface="Tahoma" pitchFamily="34" charset="0"/>
            </a:endParaRPr>
          </a:p>
          <a:p>
            <a:r>
              <a:rPr lang="en-GB" sz="2400" dirty="0">
                <a:latin typeface="Tahoma" pitchFamily="34" charset="0"/>
              </a:rPr>
              <a:t>Ratchet Rod Knob</a:t>
            </a:r>
          </a:p>
        </p:txBody>
      </p:sp>
      <p:sp>
        <p:nvSpPr>
          <p:cNvPr id="11272" name="Line 8"/>
          <p:cNvSpPr>
            <a:spLocks noChangeShapeType="1"/>
          </p:cNvSpPr>
          <p:nvPr/>
        </p:nvSpPr>
        <p:spPr bwMode="auto">
          <a:xfrm>
            <a:off x="5940152" y="4509120"/>
            <a:ext cx="1368425" cy="0"/>
          </a:xfrm>
          <a:prstGeom prst="line">
            <a:avLst/>
          </a:prstGeom>
          <a:noFill/>
          <a:ln w="57150">
            <a:solidFill>
              <a:schemeClr val="tx1"/>
            </a:solidFill>
            <a:round/>
            <a:headEnd/>
            <a:tailEnd type="triangle" w="med" len="med"/>
          </a:ln>
          <a:effectLst/>
        </p:spPr>
        <p:txBody>
          <a:bodyPr/>
          <a:lstStyle/>
          <a:p>
            <a:endParaRPr lang="en-GB"/>
          </a:p>
        </p:txBody>
      </p:sp>
      <p:sp>
        <p:nvSpPr>
          <p:cNvPr id="11273" name="Line 9"/>
          <p:cNvSpPr>
            <a:spLocks noChangeShapeType="1"/>
          </p:cNvSpPr>
          <p:nvPr/>
        </p:nvSpPr>
        <p:spPr bwMode="auto">
          <a:xfrm flipV="1">
            <a:off x="5724128" y="4941168"/>
            <a:ext cx="1511300" cy="360363"/>
          </a:xfrm>
          <a:prstGeom prst="line">
            <a:avLst/>
          </a:prstGeom>
          <a:noFill/>
          <a:ln w="57150">
            <a:solidFill>
              <a:schemeClr val="tx1"/>
            </a:solidFill>
            <a:round/>
            <a:headEnd/>
            <a:tailEnd type="triangle" w="med" len="med"/>
          </a:ln>
          <a:effectLst/>
        </p:spPr>
        <p:txBody>
          <a:bodyPr/>
          <a:lstStyle/>
          <a:p>
            <a:endParaRPr lang="en-GB"/>
          </a:p>
        </p:txBody>
      </p:sp>
      <p:sp>
        <p:nvSpPr>
          <p:cNvPr id="11274" name="Text Box 10"/>
          <p:cNvSpPr txBox="1">
            <a:spLocks noChangeArrowheads="1"/>
          </p:cNvSpPr>
          <p:nvPr/>
        </p:nvSpPr>
        <p:spPr bwMode="auto">
          <a:xfrm>
            <a:off x="3924300" y="2276475"/>
            <a:ext cx="1719263" cy="822325"/>
          </a:xfrm>
          <a:prstGeom prst="rect">
            <a:avLst/>
          </a:prstGeom>
          <a:noFill/>
          <a:ln w="9525">
            <a:noFill/>
            <a:miter lim="800000"/>
            <a:headEnd/>
            <a:tailEnd/>
          </a:ln>
          <a:effectLst/>
        </p:spPr>
        <p:txBody>
          <a:bodyPr wrap="none">
            <a:spAutoFit/>
          </a:bodyPr>
          <a:lstStyle/>
          <a:p>
            <a:r>
              <a:rPr lang="en-GB" sz="2400">
                <a:latin typeface="Tahoma" pitchFamily="34" charset="0"/>
              </a:rPr>
              <a:t>Doses used</a:t>
            </a:r>
          </a:p>
          <a:p>
            <a:r>
              <a:rPr lang="en-GB" sz="2400">
                <a:latin typeface="Tahoma" pitchFamily="34" charset="0"/>
              </a:rPr>
              <a:t>Scale</a:t>
            </a:r>
          </a:p>
        </p:txBody>
      </p:sp>
      <p:sp>
        <p:nvSpPr>
          <p:cNvPr id="11275" name="Line 11"/>
          <p:cNvSpPr>
            <a:spLocks noChangeShapeType="1"/>
          </p:cNvSpPr>
          <p:nvPr/>
        </p:nvSpPr>
        <p:spPr bwMode="auto">
          <a:xfrm>
            <a:off x="5004048" y="2780928"/>
            <a:ext cx="2160587" cy="504825"/>
          </a:xfrm>
          <a:prstGeom prst="line">
            <a:avLst/>
          </a:prstGeom>
          <a:noFill/>
          <a:ln w="57150">
            <a:solidFill>
              <a:schemeClr val="tx1"/>
            </a:solidFill>
            <a:round/>
            <a:headEnd/>
            <a:tailEnd type="triangle" w="med" len="med"/>
          </a:ln>
          <a:effectLst/>
        </p:spPr>
        <p:txBody>
          <a:bodyPr/>
          <a:lstStyle/>
          <a:p>
            <a:endParaRPr lang="en-GB"/>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4" name="Rectangle 6"/>
          <p:cNvSpPr>
            <a:spLocks noGrp="1" noChangeArrowheads="1"/>
          </p:cNvSpPr>
          <p:nvPr>
            <p:ph type="title"/>
          </p:nvPr>
        </p:nvSpPr>
        <p:spPr>
          <a:xfrm>
            <a:off x="179388" y="2781300"/>
            <a:ext cx="8540750" cy="1143000"/>
          </a:xfrm>
        </p:spPr>
        <p:txBody>
          <a:bodyPr/>
          <a:lstStyle/>
          <a:p>
            <a:r>
              <a:rPr lang="en-GB" sz="3200" b="1" dirty="0"/>
              <a:t>Taking apart the barrel</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9" name="Rectangle 5"/>
          <p:cNvSpPr>
            <a:spLocks noGrp="1" noChangeArrowheads="1"/>
          </p:cNvSpPr>
          <p:nvPr>
            <p:ph type="title"/>
          </p:nvPr>
        </p:nvSpPr>
        <p:spPr>
          <a:xfrm>
            <a:off x="971600" y="188640"/>
            <a:ext cx="7489825" cy="685800"/>
          </a:xfrm>
        </p:spPr>
        <p:txBody>
          <a:bodyPr>
            <a:normAutofit/>
          </a:bodyPr>
          <a:lstStyle/>
          <a:p>
            <a:r>
              <a:rPr lang="en-GB" dirty="0"/>
              <a:t>Taking apart the barrel</a:t>
            </a:r>
          </a:p>
        </p:txBody>
      </p:sp>
      <p:pic>
        <p:nvPicPr>
          <p:cNvPr id="6147" name="Picture 3"/>
          <p:cNvPicPr>
            <a:picLocks noChangeAspect="1" noChangeArrowheads="1"/>
          </p:cNvPicPr>
          <p:nvPr/>
        </p:nvPicPr>
        <p:blipFill>
          <a:blip r:embed="rId2" cstate="print"/>
          <a:srcRect r="32953" b="4619"/>
          <a:stretch>
            <a:fillRect/>
          </a:stretch>
        </p:blipFill>
        <p:spPr bwMode="auto">
          <a:xfrm>
            <a:off x="611560" y="908720"/>
            <a:ext cx="1585912" cy="4320480"/>
          </a:xfrm>
          <a:prstGeom prst="rect">
            <a:avLst/>
          </a:prstGeom>
          <a:noFill/>
          <a:ln w="38100">
            <a:solidFill>
              <a:srgbClr val="000000"/>
            </a:solidFill>
            <a:miter lim="800000"/>
            <a:headEnd/>
            <a:tailEnd/>
          </a:ln>
        </p:spPr>
      </p:pic>
      <p:pic>
        <p:nvPicPr>
          <p:cNvPr id="6150" name="Picture 6"/>
          <p:cNvPicPr>
            <a:picLocks noChangeAspect="1" noChangeArrowheads="1"/>
          </p:cNvPicPr>
          <p:nvPr/>
        </p:nvPicPr>
        <p:blipFill>
          <a:blip r:embed="rId3" cstate="print"/>
          <a:srcRect l="29854" r="18607"/>
          <a:stretch>
            <a:fillRect/>
          </a:stretch>
        </p:blipFill>
        <p:spPr bwMode="auto">
          <a:xfrm>
            <a:off x="2627784" y="908720"/>
            <a:ext cx="2735262" cy="4320480"/>
          </a:xfrm>
          <a:prstGeom prst="rect">
            <a:avLst/>
          </a:prstGeom>
          <a:noFill/>
          <a:ln w="38100">
            <a:solidFill>
              <a:srgbClr val="000000"/>
            </a:solidFill>
            <a:miter lim="800000"/>
            <a:headEnd/>
            <a:tailEnd/>
          </a:ln>
        </p:spPr>
      </p:pic>
      <p:sp>
        <p:nvSpPr>
          <p:cNvPr id="6151" name="Line 7"/>
          <p:cNvSpPr>
            <a:spLocks noChangeShapeType="1"/>
          </p:cNvSpPr>
          <p:nvPr/>
        </p:nvSpPr>
        <p:spPr bwMode="auto">
          <a:xfrm>
            <a:off x="2195513" y="3644900"/>
            <a:ext cx="431800" cy="0"/>
          </a:xfrm>
          <a:prstGeom prst="line">
            <a:avLst/>
          </a:prstGeom>
          <a:noFill/>
          <a:ln w="57150">
            <a:solidFill>
              <a:schemeClr val="tx1"/>
            </a:solidFill>
            <a:round/>
            <a:headEnd/>
            <a:tailEnd type="triangle" w="med" len="med"/>
          </a:ln>
          <a:effectLst/>
        </p:spPr>
        <p:txBody>
          <a:bodyPr/>
          <a:lstStyle/>
          <a:p>
            <a:endParaRPr lang="en-GB"/>
          </a:p>
        </p:txBody>
      </p:sp>
      <p:pic>
        <p:nvPicPr>
          <p:cNvPr id="6152" name="Picture 8"/>
          <p:cNvPicPr>
            <a:picLocks noChangeAspect="1" noChangeArrowheads="1"/>
          </p:cNvPicPr>
          <p:nvPr/>
        </p:nvPicPr>
        <p:blipFill>
          <a:blip r:embed="rId4" cstate="print"/>
          <a:srcRect l="14153" r="5620" b="4750"/>
          <a:stretch>
            <a:fillRect/>
          </a:stretch>
        </p:blipFill>
        <p:spPr bwMode="auto">
          <a:xfrm>
            <a:off x="5868144" y="908720"/>
            <a:ext cx="2447925" cy="4320480"/>
          </a:xfrm>
          <a:prstGeom prst="rect">
            <a:avLst/>
          </a:prstGeom>
          <a:noFill/>
          <a:ln w="38100">
            <a:solidFill>
              <a:srgbClr val="000000"/>
            </a:solidFill>
            <a:miter lim="800000"/>
            <a:headEnd/>
            <a:tailEnd/>
          </a:ln>
        </p:spPr>
      </p:pic>
      <p:sp>
        <p:nvSpPr>
          <p:cNvPr id="6153" name="Line 9"/>
          <p:cNvSpPr>
            <a:spLocks noChangeShapeType="1"/>
          </p:cNvSpPr>
          <p:nvPr/>
        </p:nvSpPr>
        <p:spPr bwMode="auto">
          <a:xfrm>
            <a:off x="5364163" y="3644900"/>
            <a:ext cx="503237" cy="0"/>
          </a:xfrm>
          <a:prstGeom prst="line">
            <a:avLst/>
          </a:prstGeom>
          <a:noFill/>
          <a:ln w="57150">
            <a:solidFill>
              <a:schemeClr val="tx1"/>
            </a:solidFill>
            <a:round/>
            <a:headEnd/>
            <a:tailEnd type="triangle" w="med" len="med"/>
          </a:ln>
          <a:effectLst/>
        </p:spPr>
        <p:txBody>
          <a:bodyPr/>
          <a:lstStyle/>
          <a:p>
            <a:endParaRPr lang="en-GB"/>
          </a:p>
        </p:txBody>
      </p:sp>
      <p:sp>
        <p:nvSpPr>
          <p:cNvPr id="6154" name="Text Box 10"/>
          <p:cNvSpPr txBox="1">
            <a:spLocks noChangeArrowheads="1"/>
          </p:cNvSpPr>
          <p:nvPr/>
        </p:nvSpPr>
        <p:spPr bwMode="auto">
          <a:xfrm>
            <a:off x="3347864" y="980728"/>
            <a:ext cx="1449387" cy="366712"/>
          </a:xfrm>
          <a:prstGeom prst="rect">
            <a:avLst/>
          </a:prstGeom>
          <a:noFill/>
          <a:ln w="9525">
            <a:noFill/>
            <a:miter lim="800000"/>
            <a:headEnd/>
            <a:tailEnd/>
          </a:ln>
          <a:effectLst/>
        </p:spPr>
        <p:txBody>
          <a:bodyPr wrap="none">
            <a:spAutoFit/>
          </a:bodyPr>
          <a:lstStyle/>
          <a:p>
            <a:r>
              <a:rPr lang="en-GB" dirty="0">
                <a:latin typeface="Tahoma" pitchFamily="34" charset="0"/>
              </a:rPr>
              <a:t>Hex spanner</a:t>
            </a:r>
          </a:p>
        </p:txBody>
      </p:sp>
      <p:sp>
        <p:nvSpPr>
          <p:cNvPr id="6155" name="Line 11"/>
          <p:cNvSpPr>
            <a:spLocks noChangeShapeType="1"/>
          </p:cNvSpPr>
          <p:nvPr/>
        </p:nvSpPr>
        <p:spPr bwMode="auto">
          <a:xfrm>
            <a:off x="3924300" y="1844675"/>
            <a:ext cx="287338" cy="288925"/>
          </a:xfrm>
          <a:prstGeom prst="line">
            <a:avLst/>
          </a:prstGeom>
          <a:noFill/>
          <a:ln w="38100">
            <a:solidFill>
              <a:schemeClr val="tx1"/>
            </a:solidFill>
            <a:round/>
            <a:headEnd/>
            <a:tailEnd type="triangle" w="med" len="med"/>
          </a:ln>
          <a:effectLst/>
        </p:spPr>
        <p:txBody>
          <a:bodyPr/>
          <a:lstStyle/>
          <a:p>
            <a:endParaRPr lang="en-GB"/>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1026"/>
          <p:cNvSpPr>
            <a:spLocks noGrp="1" noChangeArrowheads="1"/>
          </p:cNvSpPr>
          <p:nvPr>
            <p:ph type="title"/>
          </p:nvPr>
        </p:nvSpPr>
        <p:spPr>
          <a:xfrm>
            <a:off x="899592" y="0"/>
            <a:ext cx="7391400" cy="762000"/>
          </a:xfrm>
        </p:spPr>
        <p:txBody>
          <a:bodyPr/>
          <a:lstStyle/>
          <a:p>
            <a:r>
              <a:rPr lang="en-GB" dirty="0"/>
              <a:t>Removing the main nozzle</a:t>
            </a:r>
          </a:p>
        </p:txBody>
      </p:sp>
      <p:pic>
        <p:nvPicPr>
          <p:cNvPr id="16387" name="Picture 1027"/>
          <p:cNvPicPr>
            <a:picLocks noChangeAspect="1" noChangeArrowheads="1"/>
          </p:cNvPicPr>
          <p:nvPr/>
        </p:nvPicPr>
        <p:blipFill>
          <a:blip r:embed="rId2" cstate="print"/>
          <a:srcRect/>
          <a:stretch>
            <a:fillRect/>
          </a:stretch>
        </p:blipFill>
        <p:spPr bwMode="auto">
          <a:xfrm>
            <a:off x="323528" y="692696"/>
            <a:ext cx="3706813" cy="4680520"/>
          </a:xfrm>
          <a:prstGeom prst="rect">
            <a:avLst/>
          </a:prstGeom>
          <a:noFill/>
          <a:ln w="38100">
            <a:solidFill>
              <a:srgbClr val="000000"/>
            </a:solidFill>
            <a:miter lim="800000"/>
            <a:headEnd/>
            <a:tailEnd/>
          </a:ln>
        </p:spPr>
      </p:pic>
      <p:pic>
        <p:nvPicPr>
          <p:cNvPr id="16388" name="Picture 1028"/>
          <p:cNvPicPr>
            <a:picLocks noChangeAspect="1" noChangeArrowheads="1"/>
          </p:cNvPicPr>
          <p:nvPr/>
        </p:nvPicPr>
        <p:blipFill>
          <a:blip r:embed="rId3" cstate="print"/>
          <a:srcRect l="10022" r="19867" b="27679"/>
          <a:stretch>
            <a:fillRect/>
          </a:stretch>
        </p:blipFill>
        <p:spPr bwMode="auto">
          <a:xfrm>
            <a:off x="4788024" y="692697"/>
            <a:ext cx="3025775" cy="4680520"/>
          </a:xfrm>
          <a:prstGeom prst="rect">
            <a:avLst/>
          </a:prstGeom>
          <a:noFill/>
          <a:ln w="38100">
            <a:solidFill>
              <a:srgbClr val="000000"/>
            </a:solidFill>
            <a:miter lim="800000"/>
            <a:headEnd/>
            <a:tailEnd/>
          </a:ln>
        </p:spPr>
      </p:pic>
      <p:sp>
        <p:nvSpPr>
          <p:cNvPr id="16389" name="Line 1029"/>
          <p:cNvSpPr>
            <a:spLocks noChangeShapeType="1"/>
          </p:cNvSpPr>
          <p:nvPr/>
        </p:nvSpPr>
        <p:spPr bwMode="auto">
          <a:xfrm>
            <a:off x="3995738" y="3933825"/>
            <a:ext cx="792162" cy="0"/>
          </a:xfrm>
          <a:prstGeom prst="line">
            <a:avLst/>
          </a:prstGeom>
          <a:noFill/>
          <a:ln w="57150">
            <a:solidFill>
              <a:schemeClr val="tx1"/>
            </a:solidFill>
            <a:round/>
            <a:headEnd/>
            <a:tailEnd type="triangle" w="med" len="med"/>
          </a:ln>
          <a:effectLst/>
        </p:spPr>
        <p:txBody>
          <a:bodyPr/>
          <a:lstStyle/>
          <a:p>
            <a:endParaRPr lang="en-GB"/>
          </a:p>
        </p:txBody>
      </p:sp>
      <p:sp>
        <p:nvSpPr>
          <p:cNvPr id="16390" name="Text Box 1030"/>
          <p:cNvSpPr txBox="1">
            <a:spLocks noChangeArrowheads="1"/>
          </p:cNvSpPr>
          <p:nvPr/>
        </p:nvSpPr>
        <p:spPr bwMode="auto">
          <a:xfrm>
            <a:off x="2123728" y="764704"/>
            <a:ext cx="1724025" cy="457200"/>
          </a:xfrm>
          <a:prstGeom prst="rect">
            <a:avLst/>
          </a:prstGeom>
          <a:noFill/>
          <a:ln w="9525">
            <a:noFill/>
            <a:miter lim="800000"/>
            <a:headEnd/>
            <a:tailEnd/>
          </a:ln>
          <a:effectLst/>
        </p:spPr>
        <p:txBody>
          <a:bodyPr wrap="none">
            <a:spAutoFit/>
          </a:bodyPr>
          <a:lstStyle/>
          <a:p>
            <a:r>
              <a:rPr lang="en-GB" sz="2400" dirty="0">
                <a:latin typeface="Tahoma" pitchFamily="34" charset="0"/>
              </a:rPr>
              <a:t>Tommy bar</a:t>
            </a:r>
          </a:p>
        </p:txBody>
      </p:sp>
      <p:sp>
        <p:nvSpPr>
          <p:cNvPr id="16391" name="Line 1031"/>
          <p:cNvSpPr>
            <a:spLocks noChangeShapeType="1"/>
          </p:cNvSpPr>
          <p:nvPr/>
        </p:nvSpPr>
        <p:spPr bwMode="auto">
          <a:xfrm>
            <a:off x="2915816" y="1196752"/>
            <a:ext cx="0" cy="720725"/>
          </a:xfrm>
          <a:prstGeom prst="line">
            <a:avLst/>
          </a:prstGeom>
          <a:noFill/>
          <a:ln w="38100">
            <a:solidFill>
              <a:schemeClr val="tx1"/>
            </a:solidFill>
            <a:round/>
            <a:headEnd/>
            <a:tailEnd type="triangle" w="med" len="med"/>
          </a:ln>
          <a:effectLst/>
        </p:spPr>
        <p:txBody>
          <a:bodyPr/>
          <a:lstStyle/>
          <a:p>
            <a:endParaRPr lang="en-GB"/>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Main Nozzle Seal</a:t>
            </a:r>
          </a:p>
        </p:txBody>
      </p:sp>
      <p:sp>
        <p:nvSpPr>
          <p:cNvPr id="3" name="Content Placeholder 2"/>
          <p:cNvSpPr>
            <a:spLocks noGrp="1"/>
          </p:cNvSpPr>
          <p:nvPr>
            <p:ph idx="1"/>
          </p:nvPr>
        </p:nvSpPr>
        <p:spPr/>
        <p:txBody>
          <a:bodyPr>
            <a:normAutofit lnSpcReduction="10000"/>
          </a:bodyPr>
          <a:lstStyle/>
          <a:p>
            <a:r>
              <a:rPr lang="en-GB" sz="2800" dirty="0"/>
              <a:t>Using the Tommy bar, unscrew the Main Nozzle from the barrel and remove the Holster ring. </a:t>
            </a:r>
          </a:p>
          <a:p>
            <a:endParaRPr lang="en-GB" sz="2800" dirty="0"/>
          </a:p>
          <a:p>
            <a:r>
              <a:rPr lang="en-GB" sz="2800" dirty="0"/>
              <a:t>By removing the top flange you can visually inspect the main nozzle seal for the presence of crystals of tuberculin which develop when tuberculin is left in the barrel for a long period</a:t>
            </a:r>
            <a:r>
              <a:rPr lang="en-GB" sz="2800" dirty="0" smtClean="0"/>
              <a:t>.</a:t>
            </a:r>
            <a:endParaRPr lang="en-GB" dirty="0"/>
          </a:p>
          <a:p>
            <a:endParaRPr lang="en-GB"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p:cNvPicPr>
            <a:picLocks noChangeAspect="1" noChangeArrowheads="1"/>
          </p:cNvPicPr>
          <p:nvPr/>
        </p:nvPicPr>
        <p:blipFill>
          <a:blip r:embed="rId2" cstate="print"/>
          <a:srcRect/>
          <a:stretch>
            <a:fillRect/>
          </a:stretch>
        </p:blipFill>
        <p:spPr bwMode="auto">
          <a:xfrm>
            <a:off x="1331913" y="765176"/>
            <a:ext cx="4824263" cy="4599080"/>
          </a:xfrm>
          <a:prstGeom prst="rect">
            <a:avLst/>
          </a:prstGeom>
          <a:noFill/>
          <a:ln w="57150">
            <a:solidFill>
              <a:srgbClr val="000000"/>
            </a:solidFill>
            <a:miter lim="800000"/>
            <a:headEnd/>
            <a:tailEnd/>
          </a:ln>
        </p:spPr>
      </p:pic>
      <p:sp>
        <p:nvSpPr>
          <p:cNvPr id="37891" name="Rectangle 3"/>
          <p:cNvSpPr>
            <a:spLocks noChangeArrowheads="1"/>
          </p:cNvSpPr>
          <p:nvPr/>
        </p:nvSpPr>
        <p:spPr bwMode="auto">
          <a:xfrm>
            <a:off x="1691680" y="0"/>
            <a:ext cx="5780942" cy="769441"/>
          </a:xfrm>
          <a:prstGeom prst="rect">
            <a:avLst/>
          </a:prstGeom>
          <a:noFill/>
          <a:ln w="9525">
            <a:noFill/>
            <a:miter lim="800000"/>
            <a:headEnd/>
            <a:tailEnd/>
          </a:ln>
          <a:effectLst/>
        </p:spPr>
        <p:txBody>
          <a:bodyPr wrap="none">
            <a:spAutoFit/>
          </a:bodyPr>
          <a:lstStyle/>
          <a:p>
            <a:r>
              <a:rPr lang="en-GB" sz="4400" dirty="0">
                <a:solidFill>
                  <a:schemeClr val="tx2"/>
                </a:solidFill>
                <a:effectLst>
                  <a:outerShdw blurRad="38100" dist="38100" dir="2700000" algn="tl">
                    <a:srgbClr val="C0C0C0"/>
                  </a:outerShdw>
                </a:effectLst>
              </a:rPr>
              <a:t>Taking off the finger bar </a:t>
            </a:r>
          </a:p>
        </p:txBody>
      </p:sp>
      <p:sp>
        <p:nvSpPr>
          <p:cNvPr id="37892" name="Text Box 4"/>
          <p:cNvSpPr txBox="1">
            <a:spLocks noChangeArrowheads="1"/>
          </p:cNvSpPr>
          <p:nvPr/>
        </p:nvSpPr>
        <p:spPr bwMode="auto">
          <a:xfrm>
            <a:off x="3275856" y="1124744"/>
            <a:ext cx="2541080" cy="830997"/>
          </a:xfrm>
          <a:prstGeom prst="rect">
            <a:avLst/>
          </a:prstGeom>
          <a:noFill/>
          <a:ln w="9525">
            <a:noFill/>
            <a:miter lim="800000"/>
            <a:headEnd/>
            <a:tailEnd/>
          </a:ln>
          <a:effectLst/>
        </p:spPr>
        <p:txBody>
          <a:bodyPr wrap="none">
            <a:spAutoFit/>
          </a:bodyPr>
          <a:lstStyle/>
          <a:p>
            <a:r>
              <a:rPr lang="en-GB" sz="2400" dirty="0">
                <a:latin typeface="Tahoma" pitchFamily="34" charset="0"/>
              </a:rPr>
              <a:t>Finger bar screw.</a:t>
            </a:r>
          </a:p>
          <a:p>
            <a:r>
              <a:rPr lang="en-GB" sz="2400" dirty="0" smtClean="0">
                <a:latin typeface="Tahoma" pitchFamily="34" charset="0"/>
              </a:rPr>
              <a:t>One </a:t>
            </a:r>
            <a:r>
              <a:rPr lang="en-GB" sz="2400" dirty="0">
                <a:latin typeface="Tahoma" pitchFamily="34" charset="0"/>
              </a:rPr>
              <a:t>on each side</a:t>
            </a:r>
          </a:p>
        </p:txBody>
      </p:sp>
      <p:sp>
        <p:nvSpPr>
          <p:cNvPr id="37893" name="Line 5"/>
          <p:cNvSpPr>
            <a:spLocks noChangeShapeType="1"/>
          </p:cNvSpPr>
          <p:nvPr/>
        </p:nvSpPr>
        <p:spPr bwMode="auto">
          <a:xfrm flipH="1">
            <a:off x="2339752" y="1484784"/>
            <a:ext cx="863600" cy="1223963"/>
          </a:xfrm>
          <a:prstGeom prst="line">
            <a:avLst/>
          </a:prstGeom>
          <a:noFill/>
          <a:ln w="57150">
            <a:solidFill>
              <a:schemeClr val="bg1"/>
            </a:solidFill>
            <a:round/>
            <a:headEnd/>
            <a:tailEnd type="triangle" w="med" len="med"/>
          </a:ln>
          <a:effectLst/>
        </p:spPr>
        <p:txBody>
          <a:bodyPr/>
          <a:lstStyle/>
          <a:p>
            <a:endParaRPr lang="en-GB"/>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4" name="Rectangle 4"/>
          <p:cNvSpPr>
            <a:spLocks noGrp="1" noChangeArrowheads="1"/>
          </p:cNvSpPr>
          <p:nvPr>
            <p:ph type="title"/>
          </p:nvPr>
        </p:nvSpPr>
        <p:spPr>
          <a:xfrm>
            <a:off x="179388" y="2708275"/>
            <a:ext cx="8540750" cy="1143000"/>
          </a:xfrm>
        </p:spPr>
        <p:txBody>
          <a:bodyPr/>
          <a:lstStyle/>
          <a:p>
            <a:r>
              <a:rPr lang="en-GB" sz="2800" dirty="0"/>
              <a:t>Cleaning the barrel and plunger</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Cleaning the barrel and plunger</a:t>
            </a:r>
          </a:p>
        </p:txBody>
      </p:sp>
      <p:sp>
        <p:nvSpPr>
          <p:cNvPr id="3" name="Content Placeholder 2"/>
          <p:cNvSpPr>
            <a:spLocks noGrp="1"/>
          </p:cNvSpPr>
          <p:nvPr>
            <p:ph idx="1"/>
          </p:nvPr>
        </p:nvSpPr>
        <p:spPr/>
        <p:txBody>
          <a:bodyPr>
            <a:noAutofit/>
          </a:bodyPr>
          <a:lstStyle/>
          <a:p>
            <a:r>
              <a:rPr lang="en-GB" sz="2400" dirty="0"/>
              <a:t>Once the barrel has been removed, it can be cleaned using cotton wool soaked in methylated spirit to remove any dirt or crystallised tuberculin.</a:t>
            </a:r>
          </a:p>
          <a:p>
            <a:endParaRPr lang="en-GB" sz="2400" dirty="0"/>
          </a:p>
          <a:p>
            <a:r>
              <a:rPr lang="en-GB" sz="2400" dirty="0"/>
              <a:t>Clean to remove gross external contamination, and remove leftover tuberculin – draw up clean water and expel repeatedly.</a:t>
            </a:r>
          </a:p>
          <a:p>
            <a:endParaRPr lang="en-GB" sz="2400" dirty="0"/>
          </a:p>
          <a:p>
            <a:r>
              <a:rPr lang="en-GB" sz="2400" dirty="0"/>
              <a:t>Cotton wool and </a:t>
            </a:r>
            <a:r>
              <a:rPr lang="en-GB" sz="2400" dirty="0" err="1"/>
              <a:t>methylated</a:t>
            </a:r>
            <a:r>
              <a:rPr lang="en-GB" sz="2400" dirty="0"/>
              <a:t> spirit are also used to clean the plunger.</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p:cNvPicPr>
            <a:picLocks noChangeAspect="1" noChangeArrowheads="1"/>
          </p:cNvPicPr>
          <p:nvPr/>
        </p:nvPicPr>
        <p:blipFill>
          <a:blip r:embed="rId2" cstate="print"/>
          <a:srcRect t="14978" b="20071"/>
          <a:stretch>
            <a:fillRect/>
          </a:stretch>
        </p:blipFill>
        <p:spPr bwMode="auto">
          <a:xfrm>
            <a:off x="1691680" y="1484785"/>
            <a:ext cx="6192838" cy="3816424"/>
          </a:xfrm>
          <a:prstGeom prst="rect">
            <a:avLst/>
          </a:prstGeom>
          <a:noFill/>
        </p:spPr>
      </p:pic>
      <p:sp>
        <p:nvSpPr>
          <p:cNvPr id="19459" name="Line 3"/>
          <p:cNvSpPr>
            <a:spLocks noChangeShapeType="1"/>
          </p:cNvSpPr>
          <p:nvPr/>
        </p:nvSpPr>
        <p:spPr bwMode="auto">
          <a:xfrm flipH="1">
            <a:off x="4859338" y="2060847"/>
            <a:ext cx="216718" cy="863327"/>
          </a:xfrm>
          <a:prstGeom prst="line">
            <a:avLst/>
          </a:prstGeom>
          <a:noFill/>
          <a:ln w="57150">
            <a:solidFill>
              <a:schemeClr val="tx1"/>
            </a:solidFill>
            <a:round/>
            <a:headEnd/>
            <a:tailEnd type="triangle" w="med" len="med"/>
          </a:ln>
          <a:effectLst/>
        </p:spPr>
        <p:txBody>
          <a:bodyPr/>
          <a:lstStyle/>
          <a:p>
            <a:endParaRPr lang="en-GB"/>
          </a:p>
        </p:txBody>
      </p:sp>
      <p:sp>
        <p:nvSpPr>
          <p:cNvPr id="19460" name="Text Box 4"/>
          <p:cNvSpPr txBox="1">
            <a:spLocks noChangeArrowheads="1"/>
          </p:cNvSpPr>
          <p:nvPr/>
        </p:nvSpPr>
        <p:spPr bwMode="auto">
          <a:xfrm>
            <a:off x="2483768" y="1556792"/>
            <a:ext cx="4822219" cy="461665"/>
          </a:xfrm>
          <a:prstGeom prst="rect">
            <a:avLst/>
          </a:prstGeom>
          <a:noFill/>
          <a:ln w="9525">
            <a:noFill/>
            <a:miter lim="800000"/>
            <a:headEnd/>
            <a:tailEnd/>
          </a:ln>
          <a:effectLst/>
        </p:spPr>
        <p:txBody>
          <a:bodyPr wrap="none">
            <a:spAutoFit/>
          </a:bodyPr>
          <a:lstStyle/>
          <a:p>
            <a:pPr algn="ctr"/>
            <a:r>
              <a:rPr lang="en-GB" sz="2400" dirty="0">
                <a:latin typeface="Tahoma" pitchFamily="34" charset="0"/>
              </a:rPr>
              <a:t>Cotton Wool and </a:t>
            </a:r>
            <a:r>
              <a:rPr lang="en-GB" sz="2400" dirty="0" err="1">
                <a:latin typeface="Tahoma" pitchFamily="34" charset="0"/>
              </a:rPr>
              <a:t>Methylated</a:t>
            </a:r>
            <a:r>
              <a:rPr lang="en-GB" sz="2400" dirty="0">
                <a:latin typeface="Tahoma" pitchFamily="34" charset="0"/>
              </a:rPr>
              <a:t> Spirit</a:t>
            </a:r>
          </a:p>
        </p:txBody>
      </p:sp>
      <p:sp>
        <p:nvSpPr>
          <p:cNvPr id="19461" name="Text Box 5"/>
          <p:cNvSpPr txBox="1">
            <a:spLocks noChangeArrowheads="1"/>
          </p:cNvSpPr>
          <p:nvPr/>
        </p:nvSpPr>
        <p:spPr bwMode="auto">
          <a:xfrm>
            <a:off x="1979613" y="2349500"/>
            <a:ext cx="973137" cy="457200"/>
          </a:xfrm>
          <a:prstGeom prst="rect">
            <a:avLst/>
          </a:prstGeom>
          <a:noFill/>
          <a:ln w="9525">
            <a:noFill/>
            <a:miter lim="800000"/>
            <a:headEnd/>
            <a:tailEnd/>
          </a:ln>
          <a:effectLst/>
        </p:spPr>
        <p:txBody>
          <a:bodyPr wrap="none">
            <a:spAutoFit/>
          </a:bodyPr>
          <a:lstStyle/>
          <a:p>
            <a:r>
              <a:rPr lang="en-GB" sz="2400">
                <a:latin typeface="Tahoma" pitchFamily="34" charset="0"/>
              </a:rPr>
              <a:t>Barrel</a:t>
            </a:r>
          </a:p>
        </p:txBody>
      </p:sp>
      <p:sp>
        <p:nvSpPr>
          <p:cNvPr id="19462" name="Line 6"/>
          <p:cNvSpPr>
            <a:spLocks noChangeShapeType="1"/>
          </p:cNvSpPr>
          <p:nvPr/>
        </p:nvSpPr>
        <p:spPr bwMode="auto">
          <a:xfrm>
            <a:off x="2771775" y="2852738"/>
            <a:ext cx="863600" cy="1008062"/>
          </a:xfrm>
          <a:prstGeom prst="line">
            <a:avLst/>
          </a:prstGeom>
          <a:noFill/>
          <a:ln w="38100">
            <a:solidFill>
              <a:schemeClr val="tx1"/>
            </a:solidFill>
            <a:round/>
            <a:headEnd/>
            <a:tailEnd type="triangle" w="med" len="med"/>
          </a:ln>
          <a:effectLst/>
        </p:spPr>
        <p:txBody>
          <a:bodyPr/>
          <a:lstStyle/>
          <a:p>
            <a:endParaRPr lang="en-GB"/>
          </a:p>
        </p:txBody>
      </p:sp>
      <p:sp>
        <p:nvSpPr>
          <p:cNvPr id="19463" name="Rectangle 7"/>
          <p:cNvSpPr>
            <a:spLocks noRot="1" noChangeArrowheads="1"/>
          </p:cNvSpPr>
          <p:nvPr/>
        </p:nvSpPr>
        <p:spPr bwMode="auto">
          <a:xfrm>
            <a:off x="251520" y="0"/>
            <a:ext cx="8540750" cy="1143000"/>
          </a:xfrm>
          <a:prstGeom prst="rect">
            <a:avLst/>
          </a:prstGeom>
          <a:noFill/>
          <a:ln w="9525">
            <a:noFill/>
            <a:miter lim="800000"/>
            <a:headEnd/>
            <a:tailEnd/>
          </a:ln>
          <a:effectLst/>
        </p:spPr>
        <p:txBody>
          <a:bodyPr anchor="ctr"/>
          <a:lstStyle/>
          <a:p>
            <a:pPr algn="ctr"/>
            <a:r>
              <a:rPr lang="en-GB" sz="4400" dirty="0">
                <a:solidFill>
                  <a:schemeClr val="tx2"/>
                </a:solidFill>
              </a:rPr>
              <a:t>Cleaning the barrel</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0"/>
            <a:ext cx="8229600" cy="836712"/>
          </a:xfrm>
        </p:spPr>
        <p:txBody>
          <a:bodyPr/>
          <a:lstStyle/>
          <a:p>
            <a:r>
              <a:rPr lang="en-GB" dirty="0"/>
              <a:t>A precision instrument</a:t>
            </a:r>
          </a:p>
        </p:txBody>
      </p:sp>
      <p:sp>
        <p:nvSpPr>
          <p:cNvPr id="3" name="Content Placeholder 2"/>
          <p:cNvSpPr>
            <a:spLocks noGrp="1"/>
          </p:cNvSpPr>
          <p:nvPr>
            <p:ph idx="1"/>
          </p:nvPr>
        </p:nvSpPr>
        <p:spPr>
          <a:xfrm>
            <a:off x="251520" y="620688"/>
            <a:ext cx="8507288" cy="5616624"/>
          </a:xfrm>
        </p:spPr>
        <p:txBody>
          <a:bodyPr>
            <a:normAutofit/>
          </a:bodyPr>
          <a:lstStyle/>
          <a:p>
            <a:r>
              <a:rPr lang="en-GB" sz="2400" dirty="0"/>
              <a:t>The </a:t>
            </a:r>
            <a:r>
              <a:rPr lang="en-GB" sz="2400" dirty="0" err="1"/>
              <a:t>McLintock</a:t>
            </a:r>
            <a:r>
              <a:rPr lang="en-GB" sz="2400" dirty="0"/>
              <a:t> syringe is a precision instrument which is also very robust.</a:t>
            </a:r>
          </a:p>
          <a:p>
            <a:endParaRPr lang="en-GB" sz="2400" dirty="0"/>
          </a:p>
          <a:p>
            <a:r>
              <a:rPr lang="en-GB" sz="2400" dirty="0"/>
              <a:t>It is pre-set to deliver up to 20 doses of tuberculin, each of 0.1ml, per fill.</a:t>
            </a:r>
          </a:p>
          <a:p>
            <a:endParaRPr lang="en-GB" sz="2400" dirty="0"/>
          </a:p>
          <a:p>
            <a:r>
              <a:rPr lang="en-GB" sz="2400" dirty="0"/>
              <a:t>Regular cleaning and lubrication will maintain the syringe's smooth and efficient operation and can help to extend its useful life almost indefinitely.</a:t>
            </a:r>
          </a:p>
          <a:p>
            <a:pPr>
              <a:buNone/>
            </a:pPr>
            <a:endParaRPr lang="en-GB" sz="2400" dirty="0"/>
          </a:p>
          <a:p>
            <a:r>
              <a:rPr lang="en-GB" sz="2400" dirty="0"/>
              <a:t>Maintenance of good seals helps ensure that the right amount of tuberculin is delivered each time.</a:t>
            </a:r>
          </a:p>
          <a:p>
            <a:endParaRPr lang="en-GB" sz="2800" dirty="0"/>
          </a:p>
          <a:p>
            <a:endParaRPr lang="en-GB" dirty="0"/>
          </a:p>
          <a:p>
            <a:endParaRPr lang="en-GB" dirty="0"/>
          </a:p>
          <a:p>
            <a:endParaRPr lang="en-GB"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5" name="Picture 3"/>
          <p:cNvPicPr>
            <a:picLocks noChangeAspect="1" noChangeArrowheads="1"/>
          </p:cNvPicPr>
          <p:nvPr/>
        </p:nvPicPr>
        <p:blipFill>
          <a:blip r:embed="rId2" cstate="print"/>
          <a:srcRect/>
          <a:stretch>
            <a:fillRect/>
          </a:stretch>
        </p:blipFill>
        <p:spPr bwMode="auto">
          <a:xfrm>
            <a:off x="684214" y="908050"/>
            <a:ext cx="4256844" cy="4465166"/>
          </a:xfrm>
          <a:prstGeom prst="rect">
            <a:avLst/>
          </a:prstGeom>
          <a:noFill/>
          <a:ln w="38100">
            <a:solidFill>
              <a:srgbClr val="000000"/>
            </a:solidFill>
            <a:miter lim="800000"/>
            <a:headEnd/>
            <a:tailEnd/>
          </a:ln>
        </p:spPr>
      </p:pic>
      <p:sp>
        <p:nvSpPr>
          <p:cNvPr id="33796" name="Text Box 4"/>
          <p:cNvSpPr txBox="1">
            <a:spLocks noChangeArrowheads="1"/>
          </p:cNvSpPr>
          <p:nvPr/>
        </p:nvSpPr>
        <p:spPr bwMode="auto">
          <a:xfrm>
            <a:off x="5364088" y="1052736"/>
            <a:ext cx="2127250" cy="457200"/>
          </a:xfrm>
          <a:prstGeom prst="rect">
            <a:avLst/>
          </a:prstGeom>
          <a:noFill/>
          <a:ln w="9525">
            <a:noFill/>
            <a:miter lim="800000"/>
            <a:headEnd/>
            <a:tailEnd/>
          </a:ln>
          <a:effectLst/>
        </p:spPr>
        <p:txBody>
          <a:bodyPr wrap="none">
            <a:spAutoFit/>
          </a:bodyPr>
          <a:lstStyle/>
          <a:p>
            <a:r>
              <a:rPr lang="en-GB" sz="2400" dirty="0">
                <a:latin typeface="Tahoma" pitchFamily="34" charset="0"/>
              </a:rPr>
              <a:t>Piston/Plunger</a:t>
            </a:r>
          </a:p>
        </p:txBody>
      </p:sp>
      <p:sp>
        <p:nvSpPr>
          <p:cNvPr id="33797" name="Line 5"/>
          <p:cNvSpPr>
            <a:spLocks noChangeShapeType="1"/>
          </p:cNvSpPr>
          <p:nvPr/>
        </p:nvSpPr>
        <p:spPr bwMode="auto">
          <a:xfrm flipH="1">
            <a:off x="4572000" y="1412776"/>
            <a:ext cx="792163" cy="720725"/>
          </a:xfrm>
          <a:prstGeom prst="line">
            <a:avLst/>
          </a:prstGeom>
          <a:noFill/>
          <a:ln w="57150">
            <a:solidFill>
              <a:schemeClr val="tx1"/>
            </a:solidFill>
            <a:round/>
            <a:headEnd/>
            <a:tailEnd type="triangle" w="med" len="med"/>
          </a:ln>
          <a:effectLst/>
        </p:spPr>
        <p:txBody>
          <a:bodyPr/>
          <a:lstStyle/>
          <a:p>
            <a:endParaRPr lang="en-GB"/>
          </a:p>
        </p:txBody>
      </p:sp>
      <p:pic>
        <p:nvPicPr>
          <p:cNvPr id="33798" name="Picture 6"/>
          <p:cNvPicPr>
            <a:picLocks noChangeAspect="1" noChangeArrowheads="1"/>
          </p:cNvPicPr>
          <p:nvPr/>
        </p:nvPicPr>
        <p:blipFill>
          <a:blip r:embed="rId3" cstate="print"/>
          <a:srcRect t="50" b="20241"/>
          <a:stretch>
            <a:fillRect/>
          </a:stretch>
        </p:blipFill>
        <p:spPr bwMode="auto">
          <a:xfrm>
            <a:off x="4644008" y="2780928"/>
            <a:ext cx="3636962" cy="2519363"/>
          </a:xfrm>
          <a:prstGeom prst="rect">
            <a:avLst/>
          </a:prstGeom>
          <a:noFill/>
          <a:ln w="38100">
            <a:solidFill>
              <a:srgbClr val="000000"/>
            </a:solidFill>
            <a:miter lim="800000"/>
            <a:headEnd/>
            <a:tailEnd/>
          </a:ln>
        </p:spPr>
      </p:pic>
      <p:sp>
        <p:nvSpPr>
          <p:cNvPr id="33799" name="Line 7"/>
          <p:cNvSpPr>
            <a:spLocks noChangeShapeType="1"/>
          </p:cNvSpPr>
          <p:nvPr/>
        </p:nvSpPr>
        <p:spPr bwMode="auto">
          <a:xfrm flipH="1">
            <a:off x="6660232" y="3212976"/>
            <a:ext cx="215676" cy="793750"/>
          </a:xfrm>
          <a:prstGeom prst="line">
            <a:avLst/>
          </a:prstGeom>
          <a:noFill/>
          <a:ln w="57150">
            <a:solidFill>
              <a:schemeClr val="tx1"/>
            </a:solidFill>
            <a:round/>
            <a:headEnd/>
            <a:tailEnd type="triangle" w="med" len="med"/>
          </a:ln>
          <a:effectLst/>
        </p:spPr>
        <p:txBody>
          <a:bodyPr/>
          <a:lstStyle/>
          <a:p>
            <a:endParaRPr lang="en-GB"/>
          </a:p>
        </p:txBody>
      </p:sp>
      <p:sp>
        <p:nvSpPr>
          <p:cNvPr id="33800" name="Text Box 8"/>
          <p:cNvSpPr txBox="1">
            <a:spLocks noChangeArrowheads="1"/>
          </p:cNvSpPr>
          <p:nvPr/>
        </p:nvSpPr>
        <p:spPr bwMode="auto">
          <a:xfrm>
            <a:off x="5148064" y="2852936"/>
            <a:ext cx="2924175" cy="457200"/>
          </a:xfrm>
          <a:prstGeom prst="rect">
            <a:avLst/>
          </a:prstGeom>
          <a:noFill/>
          <a:ln w="9525">
            <a:noFill/>
            <a:miter lim="800000"/>
            <a:headEnd/>
            <a:tailEnd/>
          </a:ln>
          <a:effectLst/>
        </p:spPr>
        <p:txBody>
          <a:bodyPr wrap="none">
            <a:spAutoFit/>
          </a:bodyPr>
          <a:lstStyle/>
          <a:p>
            <a:r>
              <a:rPr lang="en-GB" sz="2400" dirty="0">
                <a:latin typeface="Tahoma" pitchFamily="34" charset="0"/>
              </a:rPr>
              <a:t>Cotton Wool &amp; Spirit</a:t>
            </a:r>
          </a:p>
        </p:txBody>
      </p:sp>
      <p:sp>
        <p:nvSpPr>
          <p:cNvPr id="33801" name="Rectangle 9"/>
          <p:cNvSpPr>
            <a:spLocks noRot="1" noChangeArrowheads="1"/>
          </p:cNvSpPr>
          <p:nvPr/>
        </p:nvSpPr>
        <p:spPr bwMode="auto">
          <a:xfrm>
            <a:off x="179388" y="115888"/>
            <a:ext cx="8540750" cy="865187"/>
          </a:xfrm>
          <a:prstGeom prst="rect">
            <a:avLst/>
          </a:prstGeom>
          <a:noFill/>
          <a:ln w="9525">
            <a:noFill/>
            <a:miter lim="800000"/>
            <a:headEnd/>
            <a:tailEnd/>
          </a:ln>
          <a:effectLst/>
        </p:spPr>
        <p:txBody>
          <a:bodyPr anchor="ctr"/>
          <a:lstStyle/>
          <a:p>
            <a:pPr algn="ctr"/>
            <a:r>
              <a:rPr lang="en-GB" sz="4400" dirty="0">
                <a:solidFill>
                  <a:schemeClr val="tx2"/>
                </a:solidFill>
              </a:rPr>
              <a:t>Cleaning the plunger</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2153" y="1797"/>
            <a:ext cx="8229600" cy="1143000"/>
          </a:xfrm>
        </p:spPr>
        <p:txBody>
          <a:bodyPr/>
          <a:lstStyle/>
          <a:p>
            <a:r>
              <a:rPr lang="en-GB" dirty="0"/>
              <a:t>Care of the barrel</a:t>
            </a:r>
          </a:p>
        </p:txBody>
      </p:sp>
      <p:sp>
        <p:nvSpPr>
          <p:cNvPr id="3" name="Content Placeholder 2"/>
          <p:cNvSpPr>
            <a:spLocks noGrp="1"/>
          </p:cNvSpPr>
          <p:nvPr>
            <p:ph idx="1"/>
          </p:nvPr>
        </p:nvSpPr>
        <p:spPr>
          <a:xfrm>
            <a:off x="467544" y="908720"/>
            <a:ext cx="8229600" cy="5616624"/>
          </a:xfrm>
        </p:spPr>
        <p:txBody>
          <a:bodyPr>
            <a:normAutofit fontScale="55000" lnSpcReduction="20000"/>
          </a:bodyPr>
          <a:lstStyle/>
          <a:p>
            <a:r>
              <a:rPr lang="en-GB" sz="4200" dirty="0"/>
              <a:t>Keeping the tuberculin in the syringe for a period will result in crystallisation of the tuberculin.</a:t>
            </a:r>
          </a:p>
          <a:p>
            <a:endParaRPr lang="en-GB" sz="4200" dirty="0"/>
          </a:p>
          <a:p>
            <a:r>
              <a:rPr lang="en-GB" sz="4200" dirty="0"/>
              <a:t>Crystallised tuberculin will accumulate on the rubber sealing ring between the piston and the barrel and damage it</a:t>
            </a:r>
          </a:p>
          <a:p>
            <a:endParaRPr lang="en-GB" sz="4200" dirty="0"/>
          </a:p>
          <a:p>
            <a:r>
              <a:rPr lang="en-GB" sz="4200" dirty="0"/>
              <a:t>This will result in loss of injecting pressure.</a:t>
            </a:r>
          </a:p>
          <a:p>
            <a:endParaRPr lang="en-GB" sz="4200" dirty="0"/>
          </a:p>
          <a:p>
            <a:r>
              <a:rPr lang="en-GB" sz="4200" dirty="0"/>
              <a:t>To avoid crystallisation, expel the tuberculin from the syringe at the end of the working day and withdraw the piston. </a:t>
            </a:r>
          </a:p>
          <a:p>
            <a:endParaRPr lang="en-GB" sz="4200" dirty="0"/>
          </a:p>
          <a:p>
            <a:r>
              <a:rPr lang="en-GB" sz="4200" dirty="0"/>
              <a:t>Always store the syringe with the plunger fully withdrawn </a:t>
            </a:r>
            <a:r>
              <a:rPr lang="en-GB" sz="4200" i="1" dirty="0"/>
              <a:t>i.e</a:t>
            </a:r>
            <a:r>
              <a:rPr lang="en-GB" sz="4200" dirty="0"/>
              <a:t>. at stop 1 (NOT stop 20).</a:t>
            </a:r>
          </a:p>
          <a:p>
            <a:pPr>
              <a:buNone/>
            </a:pPr>
            <a:r>
              <a:rPr lang="en-GB" dirty="0"/>
              <a:t> </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0"/>
            <a:ext cx="8229600" cy="1143000"/>
          </a:xfrm>
        </p:spPr>
        <p:txBody>
          <a:bodyPr>
            <a:normAutofit/>
          </a:bodyPr>
          <a:lstStyle/>
          <a:p>
            <a:r>
              <a:rPr lang="en-GB" sz="5400" b="1" dirty="0"/>
              <a:t>Removing the Gland</a:t>
            </a:r>
          </a:p>
        </p:txBody>
      </p:sp>
      <p:sp>
        <p:nvSpPr>
          <p:cNvPr id="3" name="Content Placeholder 2"/>
          <p:cNvSpPr>
            <a:spLocks noGrp="1"/>
          </p:cNvSpPr>
          <p:nvPr>
            <p:ph idx="1"/>
          </p:nvPr>
        </p:nvSpPr>
        <p:spPr>
          <a:xfrm>
            <a:off x="539552" y="1196752"/>
            <a:ext cx="8229600" cy="4680520"/>
          </a:xfrm>
        </p:spPr>
        <p:txBody>
          <a:bodyPr>
            <a:normAutofit/>
          </a:bodyPr>
          <a:lstStyle/>
          <a:p>
            <a:r>
              <a:rPr lang="en-GB" sz="4000" dirty="0"/>
              <a:t>Remove the gland by twisting with your hand</a:t>
            </a:r>
            <a:endParaRPr lang="en-GB" sz="2400" dirty="0"/>
          </a:p>
          <a:p>
            <a:pPr>
              <a:buNone/>
            </a:pPr>
            <a:endParaRPr lang="en-GB" dirty="0"/>
          </a:p>
          <a:p>
            <a:pPr>
              <a:buNone/>
            </a:pPr>
            <a:r>
              <a:rPr lang="en-GB" dirty="0"/>
              <a:t> </a:t>
            </a:r>
          </a:p>
        </p:txBody>
      </p:sp>
      <p:pic>
        <p:nvPicPr>
          <p:cNvPr id="4" name="Picture 4"/>
          <p:cNvPicPr>
            <a:picLocks noChangeAspect="1" noChangeArrowheads="1"/>
          </p:cNvPicPr>
          <p:nvPr/>
        </p:nvPicPr>
        <p:blipFill>
          <a:blip r:embed="rId2" cstate="print"/>
          <a:srcRect t="7135" b="19044"/>
          <a:stretch>
            <a:fillRect/>
          </a:stretch>
        </p:blipFill>
        <p:spPr bwMode="auto">
          <a:xfrm>
            <a:off x="3635896" y="2348880"/>
            <a:ext cx="3408362" cy="2497138"/>
          </a:xfrm>
          <a:prstGeom prst="rect">
            <a:avLst/>
          </a:prstGeom>
          <a:noFill/>
          <a:ln w="38100">
            <a:solidFill>
              <a:srgbClr val="000000"/>
            </a:solidFill>
            <a:miter lim="800000"/>
            <a:headEnd/>
            <a:tailEnd/>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512" y="274638"/>
            <a:ext cx="8784976" cy="1143000"/>
          </a:xfrm>
        </p:spPr>
        <p:txBody>
          <a:bodyPr>
            <a:normAutofit/>
          </a:bodyPr>
          <a:lstStyle/>
          <a:p>
            <a:r>
              <a:rPr lang="en-GB" dirty="0"/>
              <a:t>The Sealing Ring at the base of the barrel</a:t>
            </a:r>
          </a:p>
        </p:txBody>
      </p:sp>
      <p:sp>
        <p:nvSpPr>
          <p:cNvPr id="3" name="Content Placeholder 2"/>
          <p:cNvSpPr>
            <a:spLocks noGrp="1"/>
          </p:cNvSpPr>
          <p:nvPr>
            <p:ph idx="1"/>
          </p:nvPr>
        </p:nvSpPr>
        <p:spPr>
          <a:xfrm>
            <a:off x="457200" y="1600200"/>
            <a:ext cx="4978896" cy="5069160"/>
          </a:xfrm>
        </p:spPr>
        <p:txBody>
          <a:bodyPr>
            <a:normAutofit/>
          </a:bodyPr>
          <a:lstStyle/>
          <a:p>
            <a:r>
              <a:rPr lang="en-GB" dirty="0"/>
              <a:t>Once the barrel has been removed and the Gland removed, you can visually inspect the sealing ring at the base of the barrel. </a:t>
            </a:r>
          </a:p>
          <a:p>
            <a:endParaRPr lang="en-GB" dirty="0"/>
          </a:p>
          <a:p>
            <a:r>
              <a:rPr lang="en-GB" dirty="0"/>
              <a:t>This is the seal that ensures that the plunger and the barrel are watertight and there is no loss of injecting pressure. </a:t>
            </a:r>
          </a:p>
          <a:p>
            <a:endParaRPr lang="en-GB" dirty="0"/>
          </a:p>
          <a:p>
            <a:r>
              <a:rPr lang="en-GB" dirty="0"/>
              <a:t>The Gland at the bottom of the barrel is the only part of the </a:t>
            </a:r>
            <a:r>
              <a:rPr lang="en-GB" dirty="0" err="1"/>
              <a:t>McLintock</a:t>
            </a:r>
            <a:r>
              <a:rPr lang="en-GB" dirty="0"/>
              <a:t> that has to be tightened and loosened by hand, to avoid damaging the sealing ring.</a:t>
            </a:r>
          </a:p>
          <a:p>
            <a:endParaRPr lang="en-GB" dirty="0"/>
          </a:p>
        </p:txBody>
      </p:sp>
      <p:pic>
        <p:nvPicPr>
          <p:cNvPr id="4" name="Picture 3"/>
          <p:cNvPicPr>
            <a:picLocks noChangeAspect="1" noChangeArrowheads="1"/>
          </p:cNvPicPr>
          <p:nvPr/>
        </p:nvPicPr>
        <p:blipFill>
          <a:blip r:embed="rId2" cstate="print"/>
          <a:srcRect t="13268" b="13779"/>
          <a:stretch>
            <a:fillRect/>
          </a:stretch>
        </p:blipFill>
        <p:spPr bwMode="auto">
          <a:xfrm>
            <a:off x="5724128" y="2132856"/>
            <a:ext cx="2943225" cy="3168650"/>
          </a:xfrm>
          <a:prstGeom prst="rect">
            <a:avLst/>
          </a:prstGeom>
          <a:noFill/>
          <a:ln w="38100">
            <a:solidFill>
              <a:srgbClr val="000000"/>
            </a:solidFill>
            <a:miter lim="800000"/>
            <a:headEnd/>
            <a:tailEnd/>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979712" y="1988840"/>
            <a:ext cx="5256584" cy="707886"/>
          </a:xfrm>
          <a:prstGeom prst="rect">
            <a:avLst/>
          </a:prstGeom>
          <a:noFill/>
        </p:spPr>
        <p:txBody>
          <a:bodyPr wrap="square" rtlCol="0">
            <a:spAutoFit/>
          </a:bodyPr>
          <a:lstStyle/>
          <a:p>
            <a:r>
              <a:rPr lang="en-GB" sz="4000" b="1" dirty="0"/>
              <a:t>Lubricating the plunger</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Lubricating the plunger</a:t>
            </a:r>
          </a:p>
        </p:txBody>
      </p:sp>
      <p:sp>
        <p:nvSpPr>
          <p:cNvPr id="3" name="Content Placeholder 2"/>
          <p:cNvSpPr>
            <a:spLocks noGrp="1"/>
          </p:cNvSpPr>
          <p:nvPr>
            <p:ph idx="1"/>
          </p:nvPr>
        </p:nvSpPr>
        <p:spPr/>
        <p:txBody>
          <a:bodyPr/>
          <a:lstStyle/>
          <a:p>
            <a:r>
              <a:rPr lang="en-GB" sz="3200" dirty="0"/>
              <a:t>Once both the inside of the barrel and the plunger have been cleaned, put a few drops of </a:t>
            </a:r>
            <a:r>
              <a:rPr lang="en-GB" sz="3200" dirty="0" err="1"/>
              <a:t>McLintock</a:t>
            </a:r>
            <a:r>
              <a:rPr lang="en-GB" sz="3200" dirty="0"/>
              <a:t> Syringe lubricant on the plunger.</a:t>
            </a:r>
          </a:p>
          <a:p>
            <a:endParaRPr lang="en-GB" dirty="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3"/>
          <p:cNvSpPr>
            <a:spLocks noGrp="1"/>
          </p:cNvSpPr>
          <p:nvPr>
            <p:ph type="sldNum" sz="quarter" idx="4294967295"/>
          </p:nvPr>
        </p:nvSpPr>
        <p:spPr>
          <a:xfrm>
            <a:off x="7010400" y="6356350"/>
            <a:ext cx="2133600" cy="365125"/>
          </a:xfrm>
          <a:prstGeom prst="rect">
            <a:avLst/>
          </a:prstGeom>
        </p:spPr>
        <p:txBody>
          <a:bodyPr/>
          <a:lstStyle/>
          <a:p>
            <a:endParaRPr lang="en-GB" dirty="0"/>
          </a:p>
        </p:txBody>
      </p:sp>
      <p:pic>
        <p:nvPicPr>
          <p:cNvPr id="25602" name="Picture 2"/>
          <p:cNvPicPr>
            <a:picLocks noChangeAspect="1" noChangeArrowheads="1"/>
          </p:cNvPicPr>
          <p:nvPr/>
        </p:nvPicPr>
        <p:blipFill>
          <a:blip r:embed="rId2" cstate="print"/>
          <a:srcRect t="11127" b="27025"/>
          <a:stretch>
            <a:fillRect/>
          </a:stretch>
        </p:blipFill>
        <p:spPr bwMode="auto">
          <a:xfrm>
            <a:off x="1187624" y="1484784"/>
            <a:ext cx="6934200" cy="3816424"/>
          </a:xfrm>
          <a:prstGeom prst="rect">
            <a:avLst/>
          </a:prstGeom>
          <a:noFill/>
          <a:ln w="38100">
            <a:solidFill>
              <a:srgbClr val="000000"/>
            </a:solidFill>
            <a:miter lim="800000"/>
            <a:headEnd/>
            <a:tailEnd/>
          </a:ln>
        </p:spPr>
      </p:pic>
      <p:sp>
        <p:nvSpPr>
          <p:cNvPr id="25603" name="Rectangle 3"/>
          <p:cNvSpPr>
            <a:spLocks noRot="1" noChangeArrowheads="1"/>
          </p:cNvSpPr>
          <p:nvPr/>
        </p:nvSpPr>
        <p:spPr bwMode="auto">
          <a:xfrm>
            <a:off x="395536" y="0"/>
            <a:ext cx="8540750" cy="1143000"/>
          </a:xfrm>
          <a:prstGeom prst="rect">
            <a:avLst/>
          </a:prstGeom>
          <a:noFill/>
          <a:ln w="9525">
            <a:noFill/>
            <a:miter lim="800000"/>
            <a:headEnd/>
            <a:tailEnd/>
          </a:ln>
          <a:effectLst/>
        </p:spPr>
        <p:txBody>
          <a:bodyPr anchor="ctr"/>
          <a:lstStyle/>
          <a:p>
            <a:pPr algn="ctr"/>
            <a:r>
              <a:rPr lang="en-GB" sz="4400" dirty="0">
                <a:solidFill>
                  <a:schemeClr val="tx2"/>
                </a:solidFill>
              </a:rPr>
              <a:t>Lubricating the Plunger</a:t>
            </a:r>
          </a:p>
        </p:txBody>
      </p:sp>
      <p:sp>
        <p:nvSpPr>
          <p:cNvPr id="25605" name="Line 5"/>
          <p:cNvSpPr>
            <a:spLocks noChangeShapeType="1"/>
          </p:cNvSpPr>
          <p:nvPr/>
        </p:nvSpPr>
        <p:spPr bwMode="auto">
          <a:xfrm flipH="1">
            <a:off x="5580112" y="1412776"/>
            <a:ext cx="504825" cy="1225550"/>
          </a:xfrm>
          <a:prstGeom prst="line">
            <a:avLst/>
          </a:prstGeom>
          <a:noFill/>
          <a:ln w="57150">
            <a:solidFill>
              <a:schemeClr val="tx1"/>
            </a:solidFill>
            <a:round/>
            <a:headEnd/>
            <a:tailEnd type="triangle" w="med" len="med"/>
          </a:ln>
          <a:effectLst/>
        </p:spPr>
        <p:txBody>
          <a:bodyPr/>
          <a:lstStyle/>
          <a:p>
            <a:endParaRPr lang="en-GB"/>
          </a:p>
        </p:txBody>
      </p:sp>
      <p:sp>
        <p:nvSpPr>
          <p:cNvPr id="25606" name="Text Box 6"/>
          <p:cNvSpPr txBox="1">
            <a:spLocks noChangeArrowheads="1"/>
          </p:cNvSpPr>
          <p:nvPr/>
        </p:nvSpPr>
        <p:spPr bwMode="auto">
          <a:xfrm>
            <a:off x="2699792" y="980728"/>
            <a:ext cx="6249852" cy="461665"/>
          </a:xfrm>
          <a:prstGeom prst="rect">
            <a:avLst/>
          </a:prstGeom>
          <a:noFill/>
          <a:ln w="9525">
            <a:noFill/>
            <a:miter lim="800000"/>
            <a:headEnd/>
            <a:tailEnd/>
          </a:ln>
          <a:effectLst/>
        </p:spPr>
        <p:txBody>
          <a:bodyPr wrap="none">
            <a:spAutoFit/>
          </a:bodyPr>
          <a:lstStyle/>
          <a:p>
            <a:r>
              <a:rPr lang="en-GB" sz="2400" dirty="0">
                <a:latin typeface="Tahoma" pitchFamily="34" charset="0"/>
              </a:rPr>
              <a:t>Cotton Wool and </a:t>
            </a:r>
            <a:r>
              <a:rPr lang="en-GB" sz="2400" dirty="0" err="1">
                <a:latin typeface="Tahoma" pitchFamily="34" charset="0"/>
              </a:rPr>
              <a:t>McLintock</a:t>
            </a:r>
            <a:r>
              <a:rPr lang="en-GB" sz="2400" dirty="0">
                <a:latin typeface="Tahoma" pitchFamily="34" charset="0"/>
              </a:rPr>
              <a:t> Syringe lubricant</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
            <a:ext cx="7772400" cy="1268759"/>
          </a:xfrm>
        </p:spPr>
        <p:txBody>
          <a:bodyPr>
            <a:normAutofit/>
          </a:bodyPr>
          <a:lstStyle/>
          <a:p>
            <a:r>
              <a:rPr lang="en-GB" sz="3600" b="1" dirty="0"/>
              <a:t>Do not lubricate the Ratchet Rod</a:t>
            </a:r>
          </a:p>
        </p:txBody>
      </p:sp>
      <p:sp>
        <p:nvSpPr>
          <p:cNvPr id="3" name="Subtitle 2"/>
          <p:cNvSpPr>
            <a:spLocks noGrp="1"/>
          </p:cNvSpPr>
          <p:nvPr>
            <p:ph type="subTitle" idx="1"/>
          </p:nvPr>
        </p:nvSpPr>
        <p:spPr>
          <a:xfrm>
            <a:off x="1371600" y="1628800"/>
            <a:ext cx="6400800" cy="4010000"/>
          </a:xfrm>
        </p:spPr>
        <p:txBody>
          <a:bodyPr/>
          <a:lstStyle/>
          <a:p>
            <a:endParaRPr lang="en-GB" dirty="0"/>
          </a:p>
        </p:txBody>
      </p:sp>
      <p:pic>
        <p:nvPicPr>
          <p:cNvPr id="6146" name="Picture 2" descr="H:\DCIM\101MSDCF\DSC01430.JPG"/>
          <p:cNvPicPr>
            <a:picLocks noChangeAspect="1" noChangeArrowheads="1"/>
          </p:cNvPicPr>
          <p:nvPr/>
        </p:nvPicPr>
        <p:blipFill>
          <a:blip r:embed="rId2" cstate="print"/>
          <a:srcRect/>
          <a:stretch>
            <a:fillRect/>
          </a:stretch>
        </p:blipFill>
        <p:spPr bwMode="auto">
          <a:xfrm>
            <a:off x="1331640" y="1196752"/>
            <a:ext cx="6264696" cy="4195622"/>
          </a:xfrm>
          <a:prstGeom prst="rect">
            <a:avLst/>
          </a:prstGeom>
          <a:noFill/>
        </p:spPr>
      </p:pic>
    </p:spTree>
    <p:extLst>
      <p:ext uri="{BB962C8B-B14F-4D97-AF65-F5344CB8AC3E}">
        <p14:creationId xmlns:p14="http://schemas.microsoft.com/office/powerpoint/2010/main" xmlns="" val="135660147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sz="4000" dirty="0">
                <a:solidFill>
                  <a:schemeClr val="tx2"/>
                </a:solidFill>
              </a:rPr>
              <a:t>You may lubricate the Ratchet Rod Knob using Vaseline</a:t>
            </a:r>
          </a:p>
        </p:txBody>
      </p:sp>
      <p:pic>
        <p:nvPicPr>
          <p:cNvPr id="7170" name="Picture 2" descr="H:\DCIM\101MSDCF\DSC01432.JPG"/>
          <p:cNvPicPr>
            <a:picLocks noGrp="1" noChangeAspect="1" noChangeArrowheads="1"/>
          </p:cNvPicPr>
          <p:nvPr>
            <p:ph idx="1"/>
          </p:nvPr>
        </p:nvPicPr>
        <p:blipFill>
          <a:blip r:embed="rId2" cstate="print"/>
          <a:srcRect/>
          <a:stretch>
            <a:fillRect/>
          </a:stretch>
        </p:blipFill>
        <p:spPr bwMode="auto">
          <a:xfrm>
            <a:off x="1259632" y="1340768"/>
            <a:ext cx="6408711" cy="4099266"/>
          </a:xfrm>
          <a:prstGeom prst="rect">
            <a:avLst/>
          </a:prstGeom>
          <a:noFill/>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47664" y="1988840"/>
            <a:ext cx="5688632" cy="707886"/>
          </a:xfrm>
          <a:prstGeom prst="rect">
            <a:avLst/>
          </a:prstGeom>
          <a:noFill/>
        </p:spPr>
        <p:txBody>
          <a:bodyPr wrap="square" rtlCol="0">
            <a:spAutoFit/>
          </a:bodyPr>
          <a:lstStyle/>
          <a:p>
            <a:r>
              <a:rPr lang="en-GB" sz="4000" b="1" dirty="0"/>
              <a:t>Reassembling the barrel</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a:t>Regular maintenance </a:t>
            </a:r>
            <a:br>
              <a:rPr lang="en-GB" dirty="0"/>
            </a:br>
            <a:r>
              <a:rPr lang="en-GB" dirty="0"/>
              <a:t>between annual services</a:t>
            </a:r>
          </a:p>
        </p:txBody>
      </p:sp>
      <p:sp>
        <p:nvSpPr>
          <p:cNvPr id="3" name="Content Placeholder 2"/>
          <p:cNvSpPr>
            <a:spLocks noGrp="1"/>
          </p:cNvSpPr>
          <p:nvPr>
            <p:ph idx="1"/>
          </p:nvPr>
        </p:nvSpPr>
        <p:spPr/>
        <p:txBody>
          <a:bodyPr>
            <a:normAutofit/>
          </a:bodyPr>
          <a:lstStyle/>
          <a:p>
            <a:r>
              <a:rPr lang="en-GB" sz="2400" dirty="0"/>
              <a:t>Maintenance should be carried out once a month or any time you feel the </a:t>
            </a:r>
            <a:r>
              <a:rPr lang="en-GB" sz="2400" dirty="0" err="1"/>
              <a:t>McLintock</a:t>
            </a:r>
            <a:r>
              <a:rPr lang="en-GB" sz="2400" dirty="0"/>
              <a:t> syringe is dirty or not working properly. </a:t>
            </a:r>
          </a:p>
          <a:p>
            <a:endParaRPr lang="en-GB" sz="2400" dirty="0"/>
          </a:p>
          <a:p>
            <a:r>
              <a:rPr lang="en-GB" sz="2400" dirty="0"/>
              <a:t>You may notice that the injection action is too stiff </a:t>
            </a:r>
          </a:p>
          <a:p>
            <a:endParaRPr lang="en-GB" sz="2400" dirty="0"/>
          </a:p>
          <a:p>
            <a:r>
              <a:rPr lang="en-GB" sz="2400" dirty="0"/>
              <a:t>You may notice that tuberculin dribble out of the needle after injection or that you are not achieving a ‘pea’.</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Reassembly of the syringe</a:t>
            </a:r>
          </a:p>
        </p:txBody>
      </p:sp>
      <p:sp>
        <p:nvSpPr>
          <p:cNvPr id="3" name="Content Placeholder 2"/>
          <p:cNvSpPr>
            <a:spLocks noGrp="1"/>
          </p:cNvSpPr>
          <p:nvPr>
            <p:ph idx="1"/>
          </p:nvPr>
        </p:nvSpPr>
        <p:spPr/>
        <p:txBody>
          <a:bodyPr>
            <a:normAutofit/>
          </a:bodyPr>
          <a:lstStyle/>
          <a:p>
            <a:r>
              <a:rPr lang="en-GB" sz="2000" dirty="0"/>
              <a:t>Screw back on the Gland at the bottom of the barrel, paying attention not to tighten it too much. </a:t>
            </a:r>
          </a:p>
          <a:p>
            <a:endParaRPr lang="en-GB" sz="2000" dirty="0"/>
          </a:p>
          <a:p>
            <a:r>
              <a:rPr lang="en-GB" sz="2000" dirty="0"/>
              <a:t>If it is tightened too much, the plunger will not fit back into the barrel because the sealing ring at the end of the barrel has been compressed so that it protrudes too much into the barrel. </a:t>
            </a:r>
          </a:p>
          <a:p>
            <a:endParaRPr lang="en-GB" sz="2000" dirty="0"/>
          </a:p>
          <a:p>
            <a:r>
              <a:rPr lang="en-GB" sz="2000" dirty="0"/>
              <a:t>If it is too tight, slightly unscrew the Gland and try again to insert the plunger into the barrel until you can feel that the plunger fits neatly into the barrel so that it is watertight.</a:t>
            </a:r>
          </a:p>
          <a:p>
            <a:endParaRPr lang="en-GB" dirty="0"/>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3"/>
          <p:cNvSpPr>
            <a:spLocks noGrp="1"/>
          </p:cNvSpPr>
          <p:nvPr>
            <p:ph type="sldNum" sz="quarter" idx="4294967295"/>
          </p:nvPr>
        </p:nvSpPr>
        <p:spPr>
          <a:xfrm>
            <a:off x="7010400" y="6356350"/>
            <a:ext cx="2133600" cy="365125"/>
          </a:xfrm>
          <a:prstGeom prst="rect">
            <a:avLst/>
          </a:prstGeom>
        </p:spPr>
        <p:txBody>
          <a:bodyPr/>
          <a:lstStyle/>
          <a:p>
            <a:fld id="{EA372ACD-C1C4-475C-AD17-35F2FC20CDBB}" type="slidenum">
              <a:rPr lang="en-GB"/>
              <a:pPr/>
              <a:t>31</a:t>
            </a:fld>
            <a:endParaRPr lang="en-GB"/>
          </a:p>
        </p:txBody>
      </p:sp>
      <p:pic>
        <p:nvPicPr>
          <p:cNvPr id="29698" name="Picture 2"/>
          <p:cNvPicPr>
            <a:picLocks noChangeAspect="1" noChangeArrowheads="1"/>
          </p:cNvPicPr>
          <p:nvPr/>
        </p:nvPicPr>
        <p:blipFill>
          <a:blip r:embed="rId2" cstate="print"/>
          <a:srcRect t="10120" b="17584"/>
          <a:stretch>
            <a:fillRect/>
          </a:stretch>
        </p:blipFill>
        <p:spPr bwMode="auto">
          <a:xfrm>
            <a:off x="683568" y="1268760"/>
            <a:ext cx="7696200" cy="4105275"/>
          </a:xfrm>
          <a:prstGeom prst="rect">
            <a:avLst/>
          </a:prstGeom>
          <a:noFill/>
          <a:ln w="38100">
            <a:solidFill>
              <a:srgbClr val="000000"/>
            </a:solidFill>
            <a:miter lim="800000"/>
            <a:headEnd/>
            <a:tailEnd/>
          </a:ln>
        </p:spPr>
      </p:pic>
      <p:sp>
        <p:nvSpPr>
          <p:cNvPr id="29699" name="Rectangle 3"/>
          <p:cNvSpPr>
            <a:spLocks noRot="1" noChangeArrowheads="1"/>
          </p:cNvSpPr>
          <p:nvPr/>
        </p:nvSpPr>
        <p:spPr bwMode="auto">
          <a:xfrm>
            <a:off x="323850" y="188913"/>
            <a:ext cx="8540750" cy="1143000"/>
          </a:xfrm>
          <a:prstGeom prst="rect">
            <a:avLst/>
          </a:prstGeom>
          <a:noFill/>
          <a:ln w="9525">
            <a:noFill/>
            <a:miter lim="800000"/>
            <a:headEnd/>
            <a:tailEnd/>
          </a:ln>
          <a:effectLst/>
        </p:spPr>
        <p:txBody>
          <a:bodyPr anchor="ctr"/>
          <a:lstStyle/>
          <a:p>
            <a:pPr algn="ctr"/>
            <a:r>
              <a:rPr lang="en-GB" sz="4400" dirty="0">
                <a:solidFill>
                  <a:schemeClr val="tx2"/>
                </a:solidFill>
              </a:rPr>
              <a:t>Reassembling the barrel</a:t>
            </a:r>
          </a:p>
        </p:txBody>
      </p:sp>
      <p:pic>
        <p:nvPicPr>
          <p:cNvPr id="29701" name="Picture 5"/>
          <p:cNvPicPr>
            <a:picLocks noChangeAspect="1" noChangeArrowheads="1"/>
          </p:cNvPicPr>
          <p:nvPr/>
        </p:nvPicPr>
        <p:blipFill>
          <a:blip r:embed="rId3" cstate="print"/>
          <a:srcRect b="31830"/>
          <a:stretch>
            <a:fillRect/>
          </a:stretch>
        </p:blipFill>
        <p:spPr bwMode="auto">
          <a:xfrm>
            <a:off x="3131840" y="1484784"/>
            <a:ext cx="5160962" cy="1223962"/>
          </a:xfrm>
          <a:prstGeom prst="rect">
            <a:avLst/>
          </a:prstGeom>
          <a:noFill/>
          <a:ln w="19050">
            <a:solidFill>
              <a:srgbClr val="000000"/>
            </a:solidFill>
            <a:miter lim="800000"/>
            <a:headEnd/>
            <a:tailEnd/>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Reassembling the barrel</a:t>
            </a:r>
          </a:p>
        </p:txBody>
      </p:sp>
      <p:sp>
        <p:nvSpPr>
          <p:cNvPr id="3" name="Content Placeholder 2"/>
          <p:cNvSpPr>
            <a:spLocks noGrp="1"/>
          </p:cNvSpPr>
          <p:nvPr>
            <p:ph idx="1"/>
          </p:nvPr>
        </p:nvSpPr>
        <p:spPr/>
        <p:txBody>
          <a:bodyPr>
            <a:normAutofit/>
          </a:bodyPr>
          <a:lstStyle/>
          <a:p>
            <a:r>
              <a:rPr lang="en-GB" sz="2400" dirty="0"/>
              <a:t>Screw back on the barrel and tighten it by using the Tommy bar.</a:t>
            </a:r>
          </a:p>
          <a:p>
            <a:r>
              <a:rPr lang="en-GB" sz="2400" dirty="0"/>
              <a:t>Screw back on the top flange tightly</a:t>
            </a:r>
          </a:p>
          <a:p>
            <a:r>
              <a:rPr lang="en-GB" sz="2400" dirty="0"/>
              <a:t>Put back the needle nozzle washer and screw the nozzle back on, being careful not to do it too tightly to avoid damaging both the needle and the washer.</a:t>
            </a:r>
          </a:p>
          <a:p>
            <a:r>
              <a:rPr lang="en-GB" sz="2400" dirty="0"/>
              <a:t>Use minimum torque in order to form a seal between the needle nozzle and the main nozzle</a:t>
            </a:r>
          </a:p>
          <a:p>
            <a:endParaRPr lang="en-GB" dirty="0"/>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p:txBody>
          <a:bodyPr/>
          <a:lstStyle/>
          <a:p>
            <a:r>
              <a:rPr lang="en-GB" dirty="0"/>
              <a:t>Reassembly</a:t>
            </a:r>
          </a:p>
        </p:txBody>
      </p:sp>
      <p:pic>
        <p:nvPicPr>
          <p:cNvPr id="38915" name="Picture 3"/>
          <p:cNvPicPr>
            <a:picLocks noChangeAspect="1" noChangeArrowheads="1"/>
          </p:cNvPicPr>
          <p:nvPr/>
        </p:nvPicPr>
        <p:blipFill>
          <a:blip r:embed="rId2" cstate="print"/>
          <a:srcRect r="19199" b="7164"/>
          <a:stretch>
            <a:fillRect/>
          </a:stretch>
        </p:blipFill>
        <p:spPr bwMode="auto">
          <a:xfrm>
            <a:off x="827584" y="1124744"/>
            <a:ext cx="2305050" cy="4032250"/>
          </a:xfrm>
          <a:prstGeom prst="rect">
            <a:avLst/>
          </a:prstGeom>
          <a:noFill/>
          <a:ln w="38100">
            <a:solidFill>
              <a:srgbClr val="000000"/>
            </a:solidFill>
            <a:miter lim="800000"/>
            <a:headEnd/>
            <a:tailEnd/>
          </a:ln>
        </p:spPr>
      </p:pic>
      <p:pic>
        <p:nvPicPr>
          <p:cNvPr id="38916" name="Picture 4"/>
          <p:cNvPicPr>
            <a:picLocks noChangeAspect="1" noChangeArrowheads="1"/>
          </p:cNvPicPr>
          <p:nvPr/>
        </p:nvPicPr>
        <p:blipFill>
          <a:blip r:embed="rId3" cstate="print"/>
          <a:srcRect l="13748" r="27411"/>
          <a:stretch>
            <a:fillRect/>
          </a:stretch>
        </p:blipFill>
        <p:spPr bwMode="auto">
          <a:xfrm>
            <a:off x="3779912" y="1124744"/>
            <a:ext cx="2208844" cy="4104456"/>
          </a:xfrm>
          <a:prstGeom prst="rect">
            <a:avLst/>
          </a:prstGeom>
          <a:noFill/>
          <a:ln w="38100">
            <a:solidFill>
              <a:srgbClr val="000000"/>
            </a:solidFill>
            <a:miter lim="800000"/>
            <a:headEnd/>
            <a:tailEnd/>
          </a:ln>
        </p:spPr>
      </p:pic>
      <p:pic>
        <p:nvPicPr>
          <p:cNvPr id="38917" name="Picture 5"/>
          <p:cNvPicPr>
            <a:picLocks noChangeAspect="1" noChangeArrowheads="1"/>
          </p:cNvPicPr>
          <p:nvPr/>
        </p:nvPicPr>
        <p:blipFill>
          <a:blip r:embed="rId4" cstate="print"/>
          <a:srcRect l="21204" r="15187" b="-165"/>
          <a:stretch>
            <a:fillRect/>
          </a:stretch>
        </p:blipFill>
        <p:spPr bwMode="auto">
          <a:xfrm>
            <a:off x="6588224" y="1124744"/>
            <a:ext cx="1800200" cy="4123090"/>
          </a:xfrm>
          <a:prstGeom prst="rect">
            <a:avLst/>
          </a:prstGeom>
          <a:noFill/>
          <a:ln w="38100">
            <a:solidFill>
              <a:srgbClr val="000000"/>
            </a:solidFill>
            <a:miter lim="800000"/>
            <a:headEnd/>
            <a:tailEnd/>
          </a:ln>
        </p:spPr>
      </p:pic>
      <p:sp>
        <p:nvSpPr>
          <p:cNvPr id="38918" name="Line 6"/>
          <p:cNvSpPr>
            <a:spLocks noChangeShapeType="1"/>
          </p:cNvSpPr>
          <p:nvPr/>
        </p:nvSpPr>
        <p:spPr bwMode="auto">
          <a:xfrm>
            <a:off x="3203575" y="3789363"/>
            <a:ext cx="431800" cy="0"/>
          </a:xfrm>
          <a:prstGeom prst="line">
            <a:avLst/>
          </a:prstGeom>
          <a:noFill/>
          <a:ln w="57150">
            <a:solidFill>
              <a:schemeClr val="tx1"/>
            </a:solidFill>
            <a:round/>
            <a:headEnd/>
            <a:tailEnd type="triangle" w="med" len="med"/>
          </a:ln>
          <a:effectLst/>
        </p:spPr>
        <p:txBody>
          <a:bodyPr/>
          <a:lstStyle/>
          <a:p>
            <a:endParaRPr lang="en-GB"/>
          </a:p>
        </p:txBody>
      </p:sp>
      <p:sp>
        <p:nvSpPr>
          <p:cNvPr id="38919" name="Line 7"/>
          <p:cNvSpPr>
            <a:spLocks noChangeShapeType="1"/>
          </p:cNvSpPr>
          <p:nvPr/>
        </p:nvSpPr>
        <p:spPr bwMode="auto">
          <a:xfrm>
            <a:off x="6083300" y="3717925"/>
            <a:ext cx="431800" cy="0"/>
          </a:xfrm>
          <a:prstGeom prst="line">
            <a:avLst/>
          </a:prstGeom>
          <a:noFill/>
          <a:ln w="57150">
            <a:solidFill>
              <a:schemeClr val="tx1"/>
            </a:solidFill>
            <a:round/>
            <a:headEnd/>
            <a:tailEnd type="triangle" w="med" len="med"/>
          </a:ln>
          <a:effectLst/>
        </p:spPr>
        <p:txBody>
          <a:bodyPr/>
          <a:lstStyle/>
          <a:p>
            <a:endParaRPr lang="en-GB"/>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p:txBody>
          <a:bodyPr/>
          <a:lstStyle/>
          <a:p>
            <a:r>
              <a:rPr lang="en-GB" dirty="0"/>
              <a:t>Reassembly</a:t>
            </a:r>
          </a:p>
        </p:txBody>
      </p:sp>
      <p:pic>
        <p:nvPicPr>
          <p:cNvPr id="39939" name="Picture 3"/>
          <p:cNvPicPr>
            <a:picLocks noChangeAspect="1" noChangeArrowheads="1"/>
          </p:cNvPicPr>
          <p:nvPr/>
        </p:nvPicPr>
        <p:blipFill>
          <a:blip r:embed="rId2" cstate="print"/>
          <a:srcRect l="31020" r="18785"/>
          <a:stretch>
            <a:fillRect/>
          </a:stretch>
        </p:blipFill>
        <p:spPr bwMode="auto">
          <a:xfrm>
            <a:off x="539552" y="1412776"/>
            <a:ext cx="2663825" cy="3960440"/>
          </a:xfrm>
          <a:prstGeom prst="rect">
            <a:avLst/>
          </a:prstGeom>
          <a:noFill/>
          <a:ln w="38100">
            <a:solidFill>
              <a:srgbClr val="000000"/>
            </a:solidFill>
            <a:miter lim="800000"/>
            <a:headEnd/>
            <a:tailEnd/>
          </a:ln>
        </p:spPr>
      </p:pic>
      <p:pic>
        <p:nvPicPr>
          <p:cNvPr id="39941" name="Picture 5"/>
          <p:cNvPicPr>
            <a:picLocks noChangeAspect="1" noChangeArrowheads="1"/>
          </p:cNvPicPr>
          <p:nvPr/>
        </p:nvPicPr>
        <p:blipFill>
          <a:blip r:embed="rId3" cstate="print"/>
          <a:srcRect/>
          <a:stretch>
            <a:fillRect/>
          </a:stretch>
        </p:blipFill>
        <p:spPr bwMode="auto">
          <a:xfrm>
            <a:off x="3851275" y="2276872"/>
            <a:ext cx="4813300" cy="3096345"/>
          </a:xfrm>
          <a:prstGeom prst="rect">
            <a:avLst/>
          </a:prstGeom>
          <a:noFill/>
          <a:ln w="38100">
            <a:solidFill>
              <a:srgbClr val="000000"/>
            </a:solidFill>
            <a:miter lim="800000"/>
            <a:headEnd/>
            <a:tailEnd/>
          </a:ln>
        </p:spPr>
      </p:pic>
      <p:sp>
        <p:nvSpPr>
          <p:cNvPr id="39942" name="Line 6"/>
          <p:cNvSpPr>
            <a:spLocks noChangeShapeType="1"/>
          </p:cNvSpPr>
          <p:nvPr/>
        </p:nvSpPr>
        <p:spPr bwMode="auto">
          <a:xfrm>
            <a:off x="3276600" y="4005263"/>
            <a:ext cx="431800" cy="0"/>
          </a:xfrm>
          <a:prstGeom prst="line">
            <a:avLst/>
          </a:prstGeom>
          <a:noFill/>
          <a:ln w="38100">
            <a:solidFill>
              <a:schemeClr val="tx1"/>
            </a:solidFill>
            <a:round/>
            <a:headEnd/>
            <a:tailEnd type="triangle" w="med" len="med"/>
          </a:ln>
          <a:effectLst/>
        </p:spPr>
        <p:txBody>
          <a:bodyPr/>
          <a:lstStyle/>
          <a:p>
            <a:endParaRPr lang="en-GB"/>
          </a:p>
        </p:txBody>
      </p:sp>
      <p:sp>
        <p:nvSpPr>
          <p:cNvPr id="39943" name="Text Box 7"/>
          <p:cNvSpPr txBox="1">
            <a:spLocks noChangeArrowheads="1"/>
          </p:cNvSpPr>
          <p:nvPr/>
        </p:nvSpPr>
        <p:spPr bwMode="auto">
          <a:xfrm>
            <a:off x="5508625" y="1700213"/>
            <a:ext cx="1287463" cy="457200"/>
          </a:xfrm>
          <a:prstGeom prst="rect">
            <a:avLst/>
          </a:prstGeom>
          <a:noFill/>
          <a:ln w="9525">
            <a:noFill/>
            <a:miter lim="800000"/>
            <a:headEnd/>
            <a:tailEnd/>
          </a:ln>
          <a:effectLst/>
        </p:spPr>
        <p:txBody>
          <a:bodyPr wrap="none">
            <a:spAutoFit/>
          </a:bodyPr>
          <a:lstStyle/>
          <a:p>
            <a:r>
              <a:rPr lang="en-GB" sz="2400">
                <a:latin typeface="Tahoma" pitchFamily="34" charset="0"/>
              </a:rPr>
              <a:t>Finished</a:t>
            </a:r>
          </a:p>
        </p:txBody>
      </p:sp>
      <p:sp>
        <p:nvSpPr>
          <p:cNvPr id="39945" name="Text Box 9"/>
          <p:cNvSpPr txBox="1">
            <a:spLocks noChangeArrowheads="1"/>
          </p:cNvSpPr>
          <p:nvPr/>
        </p:nvSpPr>
        <p:spPr bwMode="auto">
          <a:xfrm>
            <a:off x="950913" y="995363"/>
            <a:ext cx="1474787" cy="366712"/>
          </a:xfrm>
          <a:prstGeom prst="rect">
            <a:avLst/>
          </a:prstGeom>
          <a:noFill/>
          <a:ln w="9525">
            <a:noFill/>
            <a:miter lim="800000"/>
            <a:headEnd/>
            <a:tailEnd/>
          </a:ln>
          <a:effectLst/>
        </p:spPr>
        <p:txBody>
          <a:bodyPr wrap="none">
            <a:spAutoFit/>
          </a:bodyPr>
          <a:lstStyle/>
          <a:p>
            <a:r>
              <a:rPr lang="en-GB">
                <a:latin typeface="Tahoma" pitchFamily="34" charset="0"/>
              </a:rPr>
              <a:t>Hex Spanner</a:t>
            </a:r>
          </a:p>
        </p:txBody>
      </p:sp>
      <p:sp>
        <p:nvSpPr>
          <p:cNvPr id="39946" name="Line 10"/>
          <p:cNvSpPr>
            <a:spLocks noChangeShapeType="1"/>
          </p:cNvSpPr>
          <p:nvPr/>
        </p:nvSpPr>
        <p:spPr bwMode="auto">
          <a:xfrm>
            <a:off x="1619250" y="1341438"/>
            <a:ext cx="431800" cy="863600"/>
          </a:xfrm>
          <a:prstGeom prst="line">
            <a:avLst/>
          </a:prstGeom>
          <a:noFill/>
          <a:ln w="57150">
            <a:solidFill>
              <a:schemeClr val="tx1"/>
            </a:solidFill>
            <a:round/>
            <a:headEnd/>
            <a:tailEnd type="triangle" w="med" len="med"/>
          </a:ln>
          <a:effectLst/>
        </p:spPr>
        <p:txBody>
          <a:bodyPr/>
          <a:lstStyle/>
          <a:p>
            <a:endParaRPr lang="en-GB"/>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6" name="Rectangle 4"/>
          <p:cNvSpPr>
            <a:spLocks noGrp="1" noChangeArrowheads="1"/>
          </p:cNvSpPr>
          <p:nvPr>
            <p:ph type="title"/>
          </p:nvPr>
        </p:nvSpPr>
        <p:spPr>
          <a:xfrm>
            <a:off x="323850" y="2565400"/>
            <a:ext cx="8540750" cy="1143000"/>
          </a:xfrm>
        </p:spPr>
        <p:txBody>
          <a:bodyPr/>
          <a:lstStyle/>
          <a:p>
            <a:r>
              <a:rPr lang="en-GB" b="1" dirty="0"/>
              <a:t>Checking that it works</a:t>
            </a: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Testing the syringe</a:t>
            </a:r>
          </a:p>
        </p:txBody>
      </p:sp>
      <p:sp>
        <p:nvSpPr>
          <p:cNvPr id="3" name="Content Placeholder 2"/>
          <p:cNvSpPr>
            <a:spLocks noGrp="1"/>
          </p:cNvSpPr>
          <p:nvPr>
            <p:ph idx="1"/>
          </p:nvPr>
        </p:nvSpPr>
        <p:spPr>
          <a:xfrm>
            <a:off x="457200" y="1600200"/>
            <a:ext cx="4690864" cy="4925144"/>
          </a:xfrm>
        </p:spPr>
        <p:txBody>
          <a:bodyPr>
            <a:normAutofit/>
          </a:bodyPr>
          <a:lstStyle/>
          <a:p>
            <a:r>
              <a:rPr lang="en-GB" dirty="0"/>
              <a:t>To test the syringe after this maintenance, you can fill the </a:t>
            </a:r>
            <a:r>
              <a:rPr lang="en-GB" dirty="0" err="1"/>
              <a:t>McLintock</a:t>
            </a:r>
            <a:r>
              <a:rPr lang="en-GB" dirty="0"/>
              <a:t> with  water for injection,  stick the needle in soft rubber and squirt a dose into the rubber. </a:t>
            </a:r>
          </a:p>
          <a:p>
            <a:endParaRPr lang="en-GB" dirty="0"/>
          </a:p>
          <a:p>
            <a:r>
              <a:rPr lang="en-GB" dirty="0"/>
              <a:t>There should be no leakage from any part of the syringe. </a:t>
            </a:r>
          </a:p>
          <a:p>
            <a:endParaRPr lang="en-GB" dirty="0"/>
          </a:p>
          <a:p>
            <a:r>
              <a:rPr lang="en-GB" dirty="0"/>
              <a:t>If leakage happens, tighten again the part where there is leakage repeat as required until the syringe is watertight.</a:t>
            </a:r>
          </a:p>
        </p:txBody>
      </p:sp>
      <p:pic>
        <p:nvPicPr>
          <p:cNvPr id="4" name="Picture 2" descr="H:\DCIM\101MSDCF\BKML Photos\DSC01443.JPG"/>
          <p:cNvPicPr>
            <a:picLocks noChangeAspect="1" noChangeArrowheads="1"/>
          </p:cNvPicPr>
          <p:nvPr/>
        </p:nvPicPr>
        <p:blipFill>
          <a:blip r:embed="rId2" cstate="print"/>
          <a:srcRect/>
          <a:stretch>
            <a:fillRect/>
          </a:stretch>
        </p:blipFill>
        <p:spPr bwMode="auto">
          <a:xfrm>
            <a:off x="5379223" y="1772816"/>
            <a:ext cx="3302496" cy="2476872"/>
          </a:xfrm>
          <a:prstGeom prst="rect">
            <a:avLst/>
          </a:prstGeom>
          <a:noFill/>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907704" y="1916832"/>
            <a:ext cx="4824536" cy="769441"/>
          </a:xfrm>
          <a:prstGeom prst="rect">
            <a:avLst/>
          </a:prstGeom>
          <a:noFill/>
        </p:spPr>
        <p:txBody>
          <a:bodyPr wrap="square" rtlCol="0">
            <a:spAutoFit/>
          </a:bodyPr>
          <a:lstStyle/>
          <a:p>
            <a:r>
              <a:rPr lang="en-GB" sz="4400" b="1" dirty="0"/>
              <a:t>Filling the syringe</a:t>
            </a: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303" name="Rectangle 7"/>
          <p:cNvSpPr>
            <a:spLocks noGrp="1" noRot="1" noChangeArrowheads="1"/>
          </p:cNvSpPr>
          <p:nvPr>
            <p:ph type="title"/>
          </p:nvPr>
        </p:nvSpPr>
        <p:spPr>
          <a:noFill/>
          <a:ln/>
        </p:spPr>
        <p:txBody>
          <a:bodyPr/>
          <a:lstStyle/>
          <a:p>
            <a:r>
              <a:rPr lang="en-GB"/>
              <a:t>Filling</a:t>
            </a:r>
          </a:p>
        </p:txBody>
      </p:sp>
      <p:pic>
        <p:nvPicPr>
          <p:cNvPr id="55304" name="Picture 8"/>
          <p:cNvPicPr>
            <a:picLocks noChangeAspect="1" noChangeArrowheads="1"/>
          </p:cNvPicPr>
          <p:nvPr/>
        </p:nvPicPr>
        <p:blipFill>
          <a:blip r:embed="rId2" cstate="print"/>
          <a:srcRect l="15224" r="5225"/>
          <a:stretch>
            <a:fillRect/>
          </a:stretch>
        </p:blipFill>
        <p:spPr bwMode="auto">
          <a:xfrm>
            <a:off x="323528" y="1124744"/>
            <a:ext cx="3384550" cy="4248472"/>
          </a:xfrm>
          <a:prstGeom prst="rect">
            <a:avLst/>
          </a:prstGeom>
          <a:noFill/>
          <a:ln w="38100">
            <a:solidFill>
              <a:srgbClr val="000000"/>
            </a:solidFill>
            <a:miter lim="800000"/>
            <a:headEnd/>
            <a:tailEnd/>
          </a:ln>
        </p:spPr>
      </p:pic>
      <p:pic>
        <p:nvPicPr>
          <p:cNvPr id="55307" name="Picture 11"/>
          <p:cNvPicPr>
            <a:picLocks noChangeAspect="1" noChangeArrowheads="1"/>
          </p:cNvPicPr>
          <p:nvPr/>
        </p:nvPicPr>
        <p:blipFill>
          <a:blip r:embed="rId3" cstate="print"/>
          <a:srcRect l="15732" b="-233"/>
          <a:stretch>
            <a:fillRect/>
          </a:stretch>
        </p:blipFill>
        <p:spPr bwMode="auto">
          <a:xfrm>
            <a:off x="4211960" y="1124745"/>
            <a:ext cx="4265612" cy="4248472"/>
          </a:xfrm>
          <a:prstGeom prst="rect">
            <a:avLst/>
          </a:prstGeom>
          <a:noFill/>
          <a:ln w="38100">
            <a:solidFill>
              <a:srgbClr val="000000"/>
            </a:solidFill>
            <a:miter lim="800000"/>
            <a:headEnd/>
            <a:tailEnd/>
          </a:ln>
        </p:spPr>
      </p:pic>
      <p:sp>
        <p:nvSpPr>
          <p:cNvPr id="55308" name="Text Box 12"/>
          <p:cNvSpPr txBox="1">
            <a:spLocks noChangeArrowheads="1"/>
          </p:cNvSpPr>
          <p:nvPr/>
        </p:nvSpPr>
        <p:spPr bwMode="auto">
          <a:xfrm>
            <a:off x="2699792" y="548680"/>
            <a:ext cx="4116833" cy="461665"/>
          </a:xfrm>
          <a:prstGeom prst="rect">
            <a:avLst/>
          </a:prstGeom>
          <a:noFill/>
          <a:ln w="9525">
            <a:noFill/>
            <a:miter lim="800000"/>
            <a:headEnd/>
            <a:tailEnd/>
          </a:ln>
          <a:effectLst/>
        </p:spPr>
        <p:txBody>
          <a:bodyPr wrap="none">
            <a:spAutoFit/>
          </a:bodyPr>
          <a:lstStyle/>
          <a:p>
            <a:r>
              <a:rPr lang="en-GB" sz="2400" dirty="0">
                <a:latin typeface="Tahoma" pitchFamily="34" charset="0"/>
              </a:rPr>
              <a:t>Check no air is left in syringe</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3600" b="1" dirty="0"/>
              <a:t>Needles</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476672"/>
            <a:ext cx="8229600" cy="836712"/>
          </a:xfrm>
        </p:spPr>
        <p:txBody>
          <a:bodyPr>
            <a:normAutofit/>
          </a:bodyPr>
          <a:lstStyle/>
          <a:p>
            <a:r>
              <a:rPr lang="en-GB" dirty="0"/>
              <a:t>Regular maintenance </a:t>
            </a:r>
            <a:br>
              <a:rPr lang="en-GB" dirty="0"/>
            </a:br>
            <a:r>
              <a:rPr lang="en-GB" dirty="0"/>
              <a:t>between annual services</a:t>
            </a:r>
          </a:p>
        </p:txBody>
      </p:sp>
      <p:sp>
        <p:nvSpPr>
          <p:cNvPr id="3" name="Content Placeholder 2"/>
          <p:cNvSpPr>
            <a:spLocks noGrp="1"/>
          </p:cNvSpPr>
          <p:nvPr>
            <p:ph idx="1"/>
          </p:nvPr>
        </p:nvSpPr>
        <p:spPr>
          <a:xfrm>
            <a:off x="251520" y="1052736"/>
            <a:ext cx="8507288" cy="5616624"/>
          </a:xfrm>
        </p:spPr>
        <p:txBody>
          <a:bodyPr>
            <a:normAutofit/>
          </a:bodyPr>
          <a:lstStyle/>
          <a:p>
            <a:endParaRPr lang="en-GB" sz="2800" dirty="0"/>
          </a:p>
          <a:p>
            <a:endParaRPr lang="en-GB" sz="2800" dirty="0"/>
          </a:p>
          <a:p>
            <a:r>
              <a:rPr lang="en-GB" sz="2400" dirty="0"/>
              <a:t>The syringes should be serviced annually by the manufacturers and the seals should be replaced at the service.</a:t>
            </a:r>
          </a:p>
          <a:p>
            <a:endParaRPr lang="en-GB" sz="2400" dirty="0"/>
          </a:p>
          <a:p>
            <a:r>
              <a:rPr lang="en-GB" sz="2400" dirty="0"/>
              <a:t>This short presentation will show you how to maintain your </a:t>
            </a:r>
            <a:r>
              <a:rPr lang="en-GB" sz="2400" dirty="0" err="1"/>
              <a:t>McLintock</a:t>
            </a:r>
            <a:r>
              <a:rPr lang="en-GB" sz="2400" dirty="0"/>
              <a:t> syringes between the annual manufacturer services.</a:t>
            </a:r>
          </a:p>
          <a:p>
            <a:pPr>
              <a:buNone/>
            </a:pPr>
            <a:endParaRPr lang="en-GB" sz="2800" dirty="0"/>
          </a:p>
          <a:p>
            <a:endParaRPr lang="en-GB" dirty="0"/>
          </a:p>
          <a:p>
            <a:endParaRPr lang="en-GB" dirty="0"/>
          </a:p>
          <a:p>
            <a:endParaRPr lang="en-GB" dirty="0"/>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
            <a:ext cx="7772400" cy="1052735"/>
          </a:xfrm>
        </p:spPr>
        <p:txBody>
          <a:bodyPr>
            <a:normAutofit/>
          </a:bodyPr>
          <a:lstStyle/>
          <a:p>
            <a:r>
              <a:rPr lang="en-GB" dirty="0">
                <a:solidFill>
                  <a:schemeClr val="tx2"/>
                </a:solidFill>
              </a:rPr>
              <a:t>Two types of needle</a:t>
            </a:r>
          </a:p>
        </p:txBody>
      </p:sp>
      <p:pic>
        <p:nvPicPr>
          <p:cNvPr id="1026" name="Picture 2"/>
          <p:cNvPicPr>
            <a:picLocks noChangeAspect="1" noChangeArrowheads="1"/>
          </p:cNvPicPr>
          <p:nvPr/>
        </p:nvPicPr>
        <p:blipFill>
          <a:blip r:embed="rId2" cstate="print"/>
          <a:srcRect/>
          <a:stretch>
            <a:fillRect/>
          </a:stretch>
        </p:blipFill>
        <p:spPr bwMode="auto">
          <a:xfrm>
            <a:off x="4788024" y="1196752"/>
            <a:ext cx="4191000" cy="3162300"/>
          </a:xfrm>
          <a:prstGeom prst="rect">
            <a:avLst/>
          </a:prstGeom>
          <a:noFill/>
          <a:ln w="9525">
            <a:noFill/>
            <a:miter lim="800000"/>
            <a:headEnd/>
            <a:tailEnd/>
          </a:ln>
        </p:spPr>
      </p:pic>
      <p:pic>
        <p:nvPicPr>
          <p:cNvPr id="1027" name="Picture 3"/>
          <p:cNvPicPr>
            <a:picLocks noChangeAspect="1" noChangeArrowheads="1"/>
          </p:cNvPicPr>
          <p:nvPr/>
        </p:nvPicPr>
        <p:blipFill>
          <a:blip r:embed="rId3" cstate="print"/>
          <a:srcRect/>
          <a:stretch>
            <a:fillRect/>
          </a:stretch>
        </p:blipFill>
        <p:spPr bwMode="auto">
          <a:xfrm>
            <a:off x="611560" y="1844824"/>
            <a:ext cx="3714750" cy="2543175"/>
          </a:xfrm>
          <a:prstGeom prst="rect">
            <a:avLst/>
          </a:prstGeom>
          <a:noFill/>
          <a:ln w="9525">
            <a:noFill/>
            <a:miter lim="800000"/>
            <a:headEnd/>
            <a:tailEnd/>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a:stretch>
            <a:fillRect/>
          </a:stretch>
        </p:blipFill>
        <p:spPr bwMode="auto">
          <a:xfrm>
            <a:off x="542925" y="2238375"/>
            <a:ext cx="8058150" cy="2381250"/>
          </a:xfrm>
          <a:prstGeom prst="rect">
            <a:avLst/>
          </a:prstGeom>
          <a:noFill/>
          <a:ln w="9525">
            <a:noFill/>
            <a:miter lim="800000"/>
            <a:headEnd/>
            <a:tailEnd/>
          </a:ln>
        </p:spPr>
      </p:pic>
      <p:sp>
        <p:nvSpPr>
          <p:cNvPr id="3" name="TextBox 2"/>
          <p:cNvSpPr txBox="1"/>
          <p:nvPr/>
        </p:nvSpPr>
        <p:spPr>
          <a:xfrm>
            <a:off x="395536" y="692696"/>
            <a:ext cx="8280920" cy="769441"/>
          </a:xfrm>
          <a:prstGeom prst="rect">
            <a:avLst/>
          </a:prstGeom>
          <a:noFill/>
        </p:spPr>
        <p:txBody>
          <a:bodyPr wrap="square" rtlCol="0">
            <a:spAutoFit/>
          </a:bodyPr>
          <a:lstStyle/>
          <a:p>
            <a:r>
              <a:rPr lang="en-GB" sz="4400" b="1" dirty="0"/>
              <a:t>Record and </a:t>
            </a:r>
            <a:r>
              <a:rPr lang="en-GB" sz="4400" b="1" dirty="0" err="1"/>
              <a:t>Schimmel</a:t>
            </a:r>
            <a:r>
              <a:rPr lang="en-GB" sz="4400" b="1" dirty="0"/>
              <a:t> needles</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0"/>
            <a:ext cx="8229600" cy="1143000"/>
          </a:xfrm>
        </p:spPr>
        <p:txBody>
          <a:bodyPr/>
          <a:lstStyle/>
          <a:p>
            <a:r>
              <a:rPr lang="en-GB" dirty="0"/>
              <a:t>When to change a needle</a:t>
            </a:r>
          </a:p>
        </p:txBody>
      </p:sp>
      <p:sp>
        <p:nvSpPr>
          <p:cNvPr id="3" name="Content Placeholder 2"/>
          <p:cNvSpPr>
            <a:spLocks noGrp="1"/>
          </p:cNvSpPr>
          <p:nvPr>
            <p:ph idx="1"/>
          </p:nvPr>
        </p:nvSpPr>
        <p:spPr>
          <a:xfrm>
            <a:off x="457200" y="1124744"/>
            <a:ext cx="8229600" cy="5544616"/>
          </a:xfrm>
        </p:spPr>
        <p:txBody>
          <a:bodyPr>
            <a:normAutofit/>
          </a:bodyPr>
          <a:lstStyle/>
          <a:p>
            <a:pPr>
              <a:buNone/>
            </a:pPr>
            <a:r>
              <a:rPr lang="en-GB" sz="2400" dirty="0"/>
              <a:t>It is good practice to</a:t>
            </a:r>
          </a:p>
          <a:p>
            <a:endParaRPr lang="en-GB" sz="2400" dirty="0"/>
          </a:p>
          <a:p>
            <a:pPr lvl="0"/>
            <a:r>
              <a:rPr lang="en-GB" sz="2400" dirty="0"/>
              <a:t>Change the needle every time you drop your syringe</a:t>
            </a:r>
          </a:p>
          <a:p>
            <a:pPr lvl="0"/>
            <a:endParaRPr lang="en-GB" sz="2400" dirty="0"/>
          </a:p>
          <a:p>
            <a:pPr lvl="0"/>
            <a:r>
              <a:rPr lang="en-GB" sz="2400" dirty="0"/>
              <a:t>Change the needle after testing very dirty animals</a:t>
            </a:r>
          </a:p>
          <a:p>
            <a:pPr lvl="0"/>
            <a:endParaRPr lang="en-GB" sz="2400" dirty="0"/>
          </a:p>
          <a:p>
            <a:pPr lvl="0"/>
            <a:r>
              <a:rPr lang="en-GB" sz="2400" dirty="0"/>
              <a:t>Change the needle after testing animals with skin conditions</a:t>
            </a:r>
          </a:p>
          <a:p>
            <a:pPr lvl="0">
              <a:buNone/>
            </a:pPr>
            <a:endParaRPr lang="en-GB" sz="2400" dirty="0"/>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0"/>
            <a:ext cx="8229600" cy="1143000"/>
          </a:xfrm>
        </p:spPr>
        <p:txBody>
          <a:bodyPr/>
          <a:lstStyle/>
          <a:p>
            <a:r>
              <a:rPr lang="en-GB" dirty="0"/>
              <a:t>How to change a needle</a:t>
            </a:r>
          </a:p>
        </p:txBody>
      </p:sp>
      <p:sp>
        <p:nvSpPr>
          <p:cNvPr id="3" name="Content Placeholder 2"/>
          <p:cNvSpPr>
            <a:spLocks noGrp="1"/>
          </p:cNvSpPr>
          <p:nvPr>
            <p:ph idx="1"/>
          </p:nvPr>
        </p:nvSpPr>
        <p:spPr>
          <a:xfrm>
            <a:off x="457200" y="908720"/>
            <a:ext cx="8229600" cy="5760640"/>
          </a:xfrm>
        </p:spPr>
        <p:txBody>
          <a:bodyPr>
            <a:normAutofit/>
          </a:bodyPr>
          <a:lstStyle/>
          <a:p>
            <a:pPr>
              <a:buNone/>
            </a:pPr>
            <a:r>
              <a:rPr lang="en-GB" sz="2000" dirty="0"/>
              <a:t>Unscrew the nozzle using the Hex spanner and remove it from the syringe.</a:t>
            </a:r>
          </a:p>
          <a:p>
            <a:pPr>
              <a:buNone/>
            </a:pPr>
            <a:endParaRPr lang="en-GB" sz="2000" dirty="0"/>
          </a:p>
          <a:p>
            <a:pPr>
              <a:buNone/>
            </a:pPr>
            <a:r>
              <a:rPr lang="en-GB" sz="2000" dirty="0"/>
              <a:t>Be careful not to drop the needle nozzle washer which sits between the nozzle and the syringe.  </a:t>
            </a:r>
          </a:p>
          <a:p>
            <a:pPr>
              <a:buNone/>
            </a:pPr>
            <a:endParaRPr lang="en-GB" sz="2000" dirty="0"/>
          </a:p>
          <a:p>
            <a:pPr>
              <a:buNone/>
            </a:pPr>
            <a:r>
              <a:rPr lang="en-GB" sz="2000" dirty="0"/>
              <a:t>In case you do not have available a Hex spanner in field conditions, you can use the handles of your scissors to unscrew the nozzle. </a:t>
            </a:r>
          </a:p>
          <a:p>
            <a:pPr>
              <a:buNone/>
            </a:pPr>
            <a:endParaRPr lang="en-GB" sz="2000" dirty="0"/>
          </a:p>
          <a:p>
            <a:pPr>
              <a:buNone/>
            </a:pPr>
            <a:r>
              <a:rPr lang="en-GB" sz="2000" dirty="0"/>
              <a:t>Please do not use the callipers as this would damage the callipers.</a:t>
            </a:r>
          </a:p>
          <a:p>
            <a:pPr>
              <a:buNone/>
            </a:pPr>
            <a:endParaRPr lang="en-GB" dirty="0"/>
          </a:p>
          <a:p>
            <a:endParaRPr lang="en-GB" dirty="0"/>
          </a:p>
          <a:p>
            <a:pPr lvl="0">
              <a:buNone/>
            </a:pPr>
            <a:endParaRPr lang="en-GB" dirty="0"/>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0"/>
            <a:ext cx="8229600" cy="1143000"/>
          </a:xfrm>
        </p:spPr>
        <p:txBody>
          <a:bodyPr/>
          <a:lstStyle/>
          <a:p>
            <a:r>
              <a:rPr lang="en-GB" dirty="0"/>
              <a:t>How to change a needle</a:t>
            </a:r>
          </a:p>
        </p:txBody>
      </p:sp>
      <p:sp>
        <p:nvSpPr>
          <p:cNvPr id="3" name="Content Placeholder 2"/>
          <p:cNvSpPr>
            <a:spLocks noGrp="1"/>
          </p:cNvSpPr>
          <p:nvPr>
            <p:ph idx="1"/>
          </p:nvPr>
        </p:nvSpPr>
        <p:spPr>
          <a:xfrm>
            <a:off x="457200" y="1124744"/>
            <a:ext cx="8229600" cy="5544616"/>
          </a:xfrm>
        </p:spPr>
        <p:txBody>
          <a:bodyPr>
            <a:normAutofit/>
          </a:bodyPr>
          <a:lstStyle/>
          <a:p>
            <a:pPr>
              <a:buNone/>
            </a:pPr>
            <a:r>
              <a:rPr lang="en-GB" sz="2000" dirty="0"/>
              <a:t>Remove the old needle and replace it with a new one. </a:t>
            </a:r>
          </a:p>
          <a:p>
            <a:pPr>
              <a:buNone/>
            </a:pPr>
            <a:endParaRPr lang="en-GB" sz="2000" dirty="0"/>
          </a:p>
          <a:p>
            <a:pPr>
              <a:buNone/>
            </a:pPr>
            <a:r>
              <a:rPr lang="en-GB" sz="2000" dirty="0"/>
              <a:t>Make sure not to lose the needle sleeve, if one is being used, at this stage.  </a:t>
            </a:r>
          </a:p>
          <a:p>
            <a:pPr>
              <a:buNone/>
            </a:pPr>
            <a:endParaRPr lang="en-GB" sz="2000" dirty="0"/>
          </a:p>
          <a:p>
            <a:pPr>
              <a:buNone/>
            </a:pPr>
            <a:r>
              <a:rPr lang="en-GB" sz="2000" dirty="0"/>
              <a:t>Screw back the nozzle. </a:t>
            </a:r>
          </a:p>
          <a:p>
            <a:pPr>
              <a:buNone/>
            </a:pPr>
            <a:endParaRPr lang="en-GB" sz="2000" dirty="0"/>
          </a:p>
          <a:p>
            <a:pPr>
              <a:buNone/>
            </a:pPr>
            <a:r>
              <a:rPr lang="en-GB" sz="2000" dirty="0"/>
              <a:t>Avoid screwing on the nozzle too tightly to avoid damaging either the new needle or the needle nozzle washer.</a:t>
            </a:r>
          </a:p>
          <a:p>
            <a:pPr>
              <a:buNone/>
            </a:pPr>
            <a:endParaRPr lang="en-GB" dirty="0"/>
          </a:p>
          <a:p>
            <a:endParaRPr lang="en-GB" dirty="0"/>
          </a:p>
          <a:p>
            <a:pPr lvl="0">
              <a:buNone/>
            </a:pPr>
            <a:endParaRPr lang="en-GB" dirty="0"/>
          </a:p>
        </p:txBody>
      </p:sp>
    </p:spTree>
    <p:extLst>
      <p:ext uri="{BB962C8B-B14F-4D97-AF65-F5344CB8AC3E}">
        <p14:creationId xmlns:p14="http://schemas.microsoft.com/office/powerpoint/2010/main" xmlns="" val="397548635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The Parts of the </a:t>
            </a:r>
            <a:r>
              <a:rPr lang="en-GB" dirty="0" err="1"/>
              <a:t>McLintock</a:t>
            </a:r>
            <a:r>
              <a:rPr lang="en-GB" dirty="0"/>
              <a:t> Syringe</a:t>
            </a:r>
          </a:p>
        </p:txBody>
      </p:sp>
      <p:pic>
        <p:nvPicPr>
          <p:cNvPr id="1026" name="Picture 2"/>
          <p:cNvPicPr>
            <a:picLocks noGrp="1" noChangeAspect="1" noChangeArrowheads="1"/>
          </p:cNvPicPr>
          <p:nvPr>
            <p:ph idx="1"/>
          </p:nvPr>
        </p:nvPicPr>
        <p:blipFill>
          <a:blip r:embed="rId2" cstate="print"/>
          <a:stretch>
            <a:fillRect/>
          </a:stretch>
        </p:blipFill>
        <p:spPr bwMode="auto">
          <a:xfrm>
            <a:off x="1654608" y="1412776"/>
            <a:ext cx="6098407" cy="3816423"/>
          </a:xfrm>
          <a:prstGeom prst="rect">
            <a:avLst/>
          </a:prstGeom>
          <a:noFill/>
          <a:ln w="9525">
            <a:noFill/>
            <a:miter lim="800000"/>
            <a:headEnd/>
            <a:tailEnd/>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
          <p:cNvPicPr>
            <a:picLocks noChangeAspect="1" noChangeArrowheads="1"/>
          </p:cNvPicPr>
          <p:nvPr/>
        </p:nvPicPr>
        <p:blipFill>
          <a:blip r:embed="rId2" cstate="print"/>
          <a:srcRect/>
          <a:stretch>
            <a:fillRect/>
          </a:stretch>
        </p:blipFill>
        <p:spPr bwMode="auto">
          <a:xfrm>
            <a:off x="323528" y="1628800"/>
            <a:ext cx="8382000" cy="3744416"/>
          </a:xfrm>
          <a:prstGeom prst="rect">
            <a:avLst/>
          </a:prstGeom>
          <a:noFill/>
          <a:ln w="38100">
            <a:solidFill>
              <a:srgbClr val="000000"/>
            </a:solidFill>
            <a:miter lim="800000"/>
            <a:headEnd/>
            <a:tailEnd/>
          </a:ln>
        </p:spPr>
      </p:pic>
      <p:sp>
        <p:nvSpPr>
          <p:cNvPr id="31747" name="Rectangle 3"/>
          <p:cNvSpPr>
            <a:spLocks noGrp="1" noChangeArrowheads="1"/>
          </p:cNvSpPr>
          <p:nvPr>
            <p:ph type="title" idx="4294967295"/>
          </p:nvPr>
        </p:nvSpPr>
        <p:spPr>
          <a:xfrm>
            <a:off x="0" y="522288"/>
            <a:ext cx="7489825" cy="792162"/>
          </a:xfrm>
        </p:spPr>
        <p:txBody>
          <a:bodyPr/>
          <a:lstStyle/>
          <a:p>
            <a:r>
              <a:rPr lang="en-GB"/>
              <a:t>The Main Parts</a:t>
            </a:r>
          </a:p>
        </p:txBody>
      </p:sp>
      <p:sp>
        <p:nvSpPr>
          <p:cNvPr id="31748" name="Text Box 4"/>
          <p:cNvSpPr txBox="1">
            <a:spLocks noChangeArrowheads="1"/>
          </p:cNvSpPr>
          <p:nvPr/>
        </p:nvSpPr>
        <p:spPr bwMode="auto">
          <a:xfrm>
            <a:off x="323850" y="2708275"/>
            <a:ext cx="1046163" cy="641350"/>
          </a:xfrm>
          <a:prstGeom prst="rect">
            <a:avLst/>
          </a:prstGeom>
          <a:noFill/>
          <a:ln w="9525">
            <a:noFill/>
            <a:miter lim="800000"/>
            <a:headEnd/>
            <a:tailEnd/>
          </a:ln>
          <a:effectLst/>
        </p:spPr>
        <p:txBody>
          <a:bodyPr wrap="none">
            <a:spAutoFit/>
          </a:bodyPr>
          <a:lstStyle/>
          <a:p>
            <a:r>
              <a:rPr lang="en-GB">
                <a:latin typeface="Tahoma" pitchFamily="34" charset="0"/>
              </a:rPr>
              <a:t>Pressure</a:t>
            </a:r>
          </a:p>
          <a:p>
            <a:r>
              <a:rPr lang="en-GB">
                <a:latin typeface="Tahoma" pitchFamily="34" charset="0"/>
              </a:rPr>
              <a:t>Lever</a:t>
            </a:r>
          </a:p>
        </p:txBody>
      </p:sp>
      <p:sp>
        <p:nvSpPr>
          <p:cNvPr id="31749" name="Text Box 5"/>
          <p:cNvSpPr txBox="1">
            <a:spLocks noChangeArrowheads="1"/>
          </p:cNvSpPr>
          <p:nvPr/>
        </p:nvSpPr>
        <p:spPr bwMode="auto">
          <a:xfrm>
            <a:off x="2124075" y="4292600"/>
            <a:ext cx="652463" cy="366713"/>
          </a:xfrm>
          <a:prstGeom prst="rect">
            <a:avLst/>
          </a:prstGeom>
          <a:noFill/>
          <a:ln w="9525">
            <a:noFill/>
            <a:miter lim="800000"/>
            <a:headEnd/>
            <a:tailEnd/>
          </a:ln>
          <a:effectLst/>
        </p:spPr>
        <p:txBody>
          <a:bodyPr wrap="none">
            <a:spAutoFit/>
          </a:bodyPr>
          <a:lstStyle/>
          <a:p>
            <a:r>
              <a:rPr lang="en-GB">
                <a:latin typeface="Tahoma" pitchFamily="34" charset="0"/>
              </a:rPr>
              <a:t>Pawl</a:t>
            </a:r>
          </a:p>
        </p:txBody>
      </p:sp>
      <p:sp>
        <p:nvSpPr>
          <p:cNvPr id="31750" name="Text Box 6"/>
          <p:cNvSpPr txBox="1">
            <a:spLocks noChangeArrowheads="1"/>
          </p:cNvSpPr>
          <p:nvPr/>
        </p:nvSpPr>
        <p:spPr bwMode="auto">
          <a:xfrm>
            <a:off x="4211638" y="2133600"/>
            <a:ext cx="946150" cy="641350"/>
          </a:xfrm>
          <a:prstGeom prst="rect">
            <a:avLst/>
          </a:prstGeom>
          <a:noFill/>
          <a:ln w="9525">
            <a:noFill/>
            <a:miter lim="800000"/>
            <a:headEnd/>
            <a:tailEnd/>
          </a:ln>
          <a:effectLst/>
        </p:spPr>
        <p:txBody>
          <a:bodyPr wrap="none">
            <a:spAutoFit/>
          </a:bodyPr>
          <a:lstStyle/>
          <a:p>
            <a:r>
              <a:rPr lang="en-GB">
                <a:latin typeface="Tahoma" pitchFamily="34" charset="0"/>
              </a:rPr>
              <a:t>Piston/</a:t>
            </a:r>
          </a:p>
          <a:p>
            <a:r>
              <a:rPr lang="en-GB">
                <a:latin typeface="Tahoma" pitchFamily="34" charset="0"/>
              </a:rPr>
              <a:t>Plunger</a:t>
            </a:r>
          </a:p>
        </p:txBody>
      </p:sp>
      <p:sp>
        <p:nvSpPr>
          <p:cNvPr id="31751" name="Text Box 7"/>
          <p:cNvSpPr txBox="1">
            <a:spLocks noChangeArrowheads="1"/>
          </p:cNvSpPr>
          <p:nvPr/>
        </p:nvSpPr>
        <p:spPr bwMode="auto">
          <a:xfrm>
            <a:off x="3851275" y="4724400"/>
            <a:ext cx="812800" cy="641350"/>
          </a:xfrm>
          <a:prstGeom prst="rect">
            <a:avLst/>
          </a:prstGeom>
          <a:noFill/>
          <a:ln w="9525">
            <a:noFill/>
            <a:miter lim="800000"/>
            <a:headEnd/>
            <a:tailEnd/>
          </a:ln>
          <a:effectLst/>
        </p:spPr>
        <p:txBody>
          <a:bodyPr wrap="none">
            <a:spAutoFit/>
          </a:bodyPr>
          <a:lstStyle/>
          <a:p>
            <a:r>
              <a:rPr lang="en-GB" dirty="0">
                <a:latin typeface="Tahoma" pitchFamily="34" charset="0"/>
              </a:rPr>
              <a:t>Finger</a:t>
            </a:r>
          </a:p>
          <a:p>
            <a:r>
              <a:rPr lang="en-GB" dirty="0">
                <a:latin typeface="Tahoma" pitchFamily="34" charset="0"/>
              </a:rPr>
              <a:t>Bar</a:t>
            </a:r>
          </a:p>
        </p:txBody>
      </p:sp>
      <p:sp>
        <p:nvSpPr>
          <p:cNvPr id="31752" name="Text Box 8"/>
          <p:cNvSpPr txBox="1">
            <a:spLocks noChangeArrowheads="1"/>
          </p:cNvSpPr>
          <p:nvPr/>
        </p:nvSpPr>
        <p:spPr bwMode="auto">
          <a:xfrm>
            <a:off x="4572000" y="4365625"/>
            <a:ext cx="763588" cy="366713"/>
          </a:xfrm>
          <a:prstGeom prst="rect">
            <a:avLst/>
          </a:prstGeom>
          <a:noFill/>
          <a:ln w="9525">
            <a:noFill/>
            <a:miter lim="800000"/>
            <a:headEnd/>
            <a:tailEnd/>
          </a:ln>
          <a:effectLst/>
        </p:spPr>
        <p:txBody>
          <a:bodyPr wrap="none">
            <a:spAutoFit/>
          </a:bodyPr>
          <a:lstStyle/>
          <a:p>
            <a:r>
              <a:rPr lang="en-GB">
                <a:latin typeface="Tahoma" pitchFamily="34" charset="0"/>
              </a:rPr>
              <a:t>Gland</a:t>
            </a:r>
          </a:p>
        </p:txBody>
      </p:sp>
      <p:sp>
        <p:nvSpPr>
          <p:cNvPr id="31753" name="Text Box 9"/>
          <p:cNvSpPr txBox="1">
            <a:spLocks noChangeArrowheads="1"/>
          </p:cNvSpPr>
          <p:nvPr/>
        </p:nvSpPr>
        <p:spPr bwMode="auto">
          <a:xfrm>
            <a:off x="5651500" y="4292600"/>
            <a:ext cx="777875" cy="366713"/>
          </a:xfrm>
          <a:prstGeom prst="rect">
            <a:avLst/>
          </a:prstGeom>
          <a:noFill/>
          <a:ln w="9525">
            <a:noFill/>
            <a:miter lim="800000"/>
            <a:headEnd/>
            <a:tailEnd/>
          </a:ln>
          <a:effectLst/>
        </p:spPr>
        <p:txBody>
          <a:bodyPr wrap="none">
            <a:spAutoFit/>
          </a:bodyPr>
          <a:lstStyle/>
          <a:p>
            <a:r>
              <a:rPr lang="en-GB">
                <a:latin typeface="Tahoma" pitchFamily="34" charset="0"/>
              </a:rPr>
              <a:t>Barrel</a:t>
            </a:r>
          </a:p>
        </p:txBody>
      </p:sp>
      <p:sp>
        <p:nvSpPr>
          <p:cNvPr id="31754" name="Text Box 10"/>
          <p:cNvSpPr txBox="1">
            <a:spLocks noChangeArrowheads="1"/>
          </p:cNvSpPr>
          <p:nvPr/>
        </p:nvSpPr>
        <p:spPr bwMode="auto">
          <a:xfrm>
            <a:off x="6372225" y="4797425"/>
            <a:ext cx="895350" cy="641350"/>
          </a:xfrm>
          <a:prstGeom prst="rect">
            <a:avLst/>
          </a:prstGeom>
          <a:noFill/>
          <a:ln w="9525">
            <a:noFill/>
            <a:miter lim="800000"/>
            <a:headEnd/>
            <a:tailEnd/>
          </a:ln>
          <a:effectLst/>
        </p:spPr>
        <p:txBody>
          <a:bodyPr wrap="none">
            <a:spAutoFit/>
          </a:bodyPr>
          <a:lstStyle/>
          <a:p>
            <a:pPr algn="ctr"/>
            <a:r>
              <a:rPr lang="en-GB">
                <a:latin typeface="Tahoma" pitchFamily="34" charset="0"/>
              </a:rPr>
              <a:t>Holster</a:t>
            </a:r>
          </a:p>
          <a:p>
            <a:pPr algn="ctr"/>
            <a:r>
              <a:rPr lang="en-GB">
                <a:latin typeface="Tahoma" pitchFamily="34" charset="0"/>
              </a:rPr>
              <a:t>Ring</a:t>
            </a:r>
          </a:p>
        </p:txBody>
      </p:sp>
      <p:sp>
        <p:nvSpPr>
          <p:cNvPr id="31756" name="Text Box 12"/>
          <p:cNvSpPr txBox="1">
            <a:spLocks noChangeArrowheads="1"/>
          </p:cNvSpPr>
          <p:nvPr/>
        </p:nvSpPr>
        <p:spPr bwMode="auto">
          <a:xfrm>
            <a:off x="7380288" y="4508500"/>
            <a:ext cx="942975" cy="915988"/>
          </a:xfrm>
          <a:prstGeom prst="rect">
            <a:avLst/>
          </a:prstGeom>
          <a:noFill/>
          <a:ln w="9525">
            <a:noFill/>
            <a:miter lim="800000"/>
            <a:headEnd/>
            <a:tailEnd/>
          </a:ln>
          <a:effectLst/>
        </p:spPr>
        <p:txBody>
          <a:bodyPr wrap="none">
            <a:spAutoFit/>
          </a:bodyPr>
          <a:lstStyle/>
          <a:p>
            <a:r>
              <a:rPr lang="en-GB">
                <a:latin typeface="Tahoma" pitchFamily="34" charset="0"/>
              </a:rPr>
              <a:t>Needle</a:t>
            </a:r>
          </a:p>
          <a:p>
            <a:r>
              <a:rPr lang="en-GB">
                <a:latin typeface="Tahoma" pitchFamily="34" charset="0"/>
              </a:rPr>
              <a:t>Nozzle</a:t>
            </a:r>
          </a:p>
          <a:p>
            <a:r>
              <a:rPr lang="en-GB">
                <a:latin typeface="Tahoma" pitchFamily="34" charset="0"/>
              </a:rPr>
              <a:t>Washer</a:t>
            </a:r>
          </a:p>
        </p:txBody>
      </p:sp>
      <p:sp>
        <p:nvSpPr>
          <p:cNvPr id="31757" name="Text Box 13"/>
          <p:cNvSpPr txBox="1">
            <a:spLocks noChangeArrowheads="1"/>
          </p:cNvSpPr>
          <p:nvPr/>
        </p:nvSpPr>
        <p:spPr bwMode="auto">
          <a:xfrm>
            <a:off x="6372200" y="2132856"/>
            <a:ext cx="1152525" cy="641350"/>
          </a:xfrm>
          <a:prstGeom prst="rect">
            <a:avLst/>
          </a:prstGeom>
          <a:noFill/>
          <a:ln w="9525">
            <a:noFill/>
            <a:miter lim="800000"/>
            <a:headEnd/>
            <a:tailEnd/>
          </a:ln>
          <a:effectLst/>
        </p:spPr>
        <p:txBody>
          <a:bodyPr wrap="none">
            <a:spAutoFit/>
          </a:bodyPr>
          <a:lstStyle/>
          <a:p>
            <a:r>
              <a:rPr lang="en-GB" dirty="0" err="1">
                <a:latin typeface="Tahoma" pitchFamily="34" charset="0"/>
              </a:rPr>
              <a:t>Schimmel</a:t>
            </a:r>
            <a:endParaRPr lang="en-GB" dirty="0">
              <a:latin typeface="Tahoma" pitchFamily="34" charset="0"/>
            </a:endParaRPr>
          </a:p>
          <a:p>
            <a:r>
              <a:rPr lang="en-GB" dirty="0">
                <a:latin typeface="Tahoma" pitchFamily="34" charset="0"/>
              </a:rPr>
              <a:t>Nozzle</a:t>
            </a:r>
          </a:p>
        </p:txBody>
      </p:sp>
      <p:sp>
        <p:nvSpPr>
          <p:cNvPr id="31758" name="Text Box 14"/>
          <p:cNvSpPr txBox="1">
            <a:spLocks noChangeArrowheads="1"/>
          </p:cNvSpPr>
          <p:nvPr/>
        </p:nvSpPr>
        <p:spPr bwMode="auto">
          <a:xfrm>
            <a:off x="7524328" y="2060848"/>
            <a:ext cx="1152525" cy="641350"/>
          </a:xfrm>
          <a:prstGeom prst="rect">
            <a:avLst/>
          </a:prstGeom>
          <a:noFill/>
          <a:ln w="9525">
            <a:noFill/>
            <a:miter lim="800000"/>
            <a:headEnd/>
            <a:tailEnd/>
          </a:ln>
          <a:effectLst/>
        </p:spPr>
        <p:txBody>
          <a:bodyPr wrap="none">
            <a:spAutoFit/>
          </a:bodyPr>
          <a:lstStyle/>
          <a:p>
            <a:r>
              <a:rPr lang="en-GB" dirty="0" err="1">
                <a:latin typeface="Tahoma" pitchFamily="34" charset="0"/>
              </a:rPr>
              <a:t>Schimmel</a:t>
            </a:r>
            <a:endParaRPr lang="en-GB" dirty="0">
              <a:latin typeface="Tahoma" pitchFamily="34" charset="0"/>
            </a:endParaRPr>
          </a:p>
          <a:p>
            <a:r>
              <a:rPr lang="en-GB" dirty="0">
                <a:latin typeface="Tahoma" pitchFamily="34" charset="0"/>
              </a:rPr>
              <a:t>Needle</a:t>
            </a:r>
          </a:p>
        </p:txBody>
      </p:sp>
      <p:sp>
        <p:nvSpPr>
          <p:cNvPr id="31759" name="Line 15"/>
          <p:cNvSpPr>
            <a:spLocks noChangeShapeType="1"/>
          </p:cNvSpPr>
          <p:nvPr/>
        </p:nvSpPr>
        <p:spPr bwMode="auto">
          <a:xfrm>
            <a:off x="611188" y="3357563"/>
            <a:ext cx="431800" cy="503237"/>
          </a:xfrm>
          <a:prstGeom prst="line">
            <a:avLst/>
          </a:prstGeom>
          <a:noFill/>
          <a:ln w="57150">
            <a:solidFill>
              <a:schemeClr val="tx1"/>
            </a:solidFill>
            <a:round/>
            <a:headEnd/>
            <a:tailEnd type="triangle" w="med" len="med"/>
          </a:ln>
          <a:effectLst/>
        </p:spPr>
        <p:txBody>
          <a:bodyPr/>
          <a:lstStyle/>
          <a:p>
            <a:endParaRPr lang="en-GB"/>
          </a:p>
        </p:txBody>
      </p:sp>
      <p:sp>
        <p:nvSpPr>
          <p:cNvPr id="31760" name="Line 16"/>
          <p:cNvSpPr>
            <a:spLocks noChangeShapeType="1"/>
          </p:cNvSpPr>
          <p:nvPr/>
        </p:nvSpPr>
        <p:spPr bwMode="auto">
          <a:xfrm flipV="1">
            <a:off x="2555875" y="3357563"/>
            <a:ext cx="0" cy="935037"/>
          </a:xfrm>
          <a:prstGeom prst="line">
            <a:avLst/>
          </a:prstGeom>
          <a:noFill/>
          <a:ln w="57150">
            <a:solidFill>
              <a:schemeClr val="tx1"/>
            </a:solidFill>
            <a:round/>
            <a:headEnd/>
            <a:tailEnd type="triangle" w="med" len="med"/>
          </a:ln>
          <a:effectLst/>
        </p:spPr>
        <p:txBody>
          <a:bodyPr/>
          <a:lstStyle/>
          <a:p>
            <a:endParaRPr lang="en-GB"/>
          </a:p>
        </p:txBody>
      </p:sp>
      <p:sp>
        <p:nvSpPr>
          <p:cNvPr id="31761" name="Line 17"/>
          <p:cNvSpPr>
            <a:spLocks noChangeShapeType="1"/>
          </p:cNvSpPr>
          <p:nvPr/>
        </p:nvSpPr>
        <p:spPr bwMode="auto">
          <a:xfrm flipH="1" flipV="1">
            <a:off x="3276600" y="4724400"/>
            <a:ext cx="503238" cy="217488"/>
          </a:xfrm>
          <a:prstGeom prst="line">
            <a:avLst/>
          </a:prstGeom>
          <a:noFill/>
          <a:ln w="57150">
            <a:solidFill>
              <a:schemeClr val="tx1"/>
            </a:solidFill>
            <a:round/>
            <a:headEnd/>
            <a:tailEnd type="triangle" w="med" len="med"/>
          </a:ln>
          <a:effectLst/>
        </p:spPr>
        <p:txBody>
          <a:bodyPr/>
          <a:lstStyle/>
          <a:p>
            <a:endParaRPr lang="en-GB"/>
          </a:p>
        </p:txBody>
      </p:sp>
      <p:sp>
        <p:nvSpPr>
          <p:cNvPr id="31762" name="Line 18"/>
          <p:cNvSpPr>
            <a:spLocks noChangeShapeType="1"/>
          </p:cNvSpPr>
          <p:nvPr/>
        </p:nvSpPr>
        <p:spPr bwMode="auto">
          <a:xfrm flipV="1">
            <a:off x="4932363" y="4076700"/>
            <a:ext cx="0" cy="358775"/>
          </a:xfrm>
          <a:prstGeom prst="line">
            <a:avLst/>
          </a:prstGeom>
          <a:noFill/>
          <a:ln w="57150" cmpd="thinThick">
            <a:solidFill>
              <a:schemeClr val="tx1"/>
            </a:solidFill>
            <a:round/>
            <a:headEnd/>
            <a:tailEnd type="triangle" w="med" len="med"/>
          </a:ln>
          <a:effectLst/>
        </p:spPr>
        <p:txBody>
          <a:bodyPr/>
          <a:lstStyle/>
          <a:p>
            <a:endParaRPr lang="en-GB"/>
          </a:p>
        </p:txBody>
      </p:sp>
      <p:sp>
        <p:nvSpPr>
          <p:cNvPr id="31763" name="Line 19"/>
          <p:cNvSpPr>
            <a:spLocks noChangeShapeType="1"/>
          </p:cNvSpPr>
          <p:nvPr/>
        </p:nvSpPr>
        <p:spPr bwMode="auto">
          <a:xfrm>
            <a:off x="4500563" y="2708275"/>
            <a:ext cx="0" cy="649288"/>
          </a:xfrm>
          <a:prstGeom prst="line">
            <a:avLst/>
          </a:prstGeom>
          <a:noFill/>
          <a:ln w="57150">
            <a:solidFill>
              <a:schemeClr val="tx1"/>
            </a:solidFill>
            <a:round/>
            <a:headEnd/>
            <a:tailEnd type="triangle" w="med" len="med"/>
          </a:ln>
          <a:effectLst/>
        </p:spPr>
        <p:txBody>
          <a:bodyPr/>
          <a:lstStyle/>
          <a:p>
            <a:endParaRPr lang="en-GB"/>
          </a:p>
        </p:txBody>
      </p:sp>
      <p:sp>
        <p:nvSpPr>
          <p:cNvPr id="31764" name="Line 20"/>
          <p:cNvSpPr>
            <a:spLocks noChangeShapeType="1"/>
          </p:cNvSpPr>
          <p:nvPr/>
        </p:nvSpPr>
        <p:spPr bwMode="auto">
          <a:xfrm flipV="1">
            <a:off x="6084888" y="3933825"/>
            <a:ext cx="0" cy="431800"/>
          </a:xfrm>
          <a:prstGeom prst="line">
            <a:avLst/>
          </a:prstGeom>
          <a:noFill/>
          <a:ln w="57150">
            <a:solidFill>
              <a:schemeClr val="tx1"/>
            </a:solidFill>
            <a:round/>
            <a:headEnd/>
            <a:tailEnd type="triangle" w="med" len="med"/>
          </a:ln>
          <a:effectLst/>
        </p:spPr>
        <p:txBody>
          <a:bodyPr/>
          <a:lstStyle/>
          <a:p>
            <a:endParaRPr lang="en-GB"/>
          </a:p>
        </p:txBody>
      </p:sp>
      <p:sp>
        <p:nvSpPr>
          <p:cNvPr id="31765" name="Line 21"/>
          <p:cNvSpPr>
            <a:spLocks noChangeShapeType="1"/>
          </p:cNvSpPr>
          <p:nvPr/>
        </p:nvSpPr>
        <p:spPr bwMode="auto">
          <a:xfrm flipV="1">
            <a:off x="6877050" y="4437063"/>
            <a:ext cx="0" cy="360362"/>
          </a:xfrm>
          <a:prstGeom prst="line">
            <a:avLst/>
          </a:prstGeom>
          <a:noFill/>
          <a:ln w="57150">
            <a:solidFill>
              <a:schemeClr val="tx1"/>
            </a:solidFill>
            <a:round/>
            <a:headEnd/>
            <a:tailEnd type="triangle" w="med" len="med"/>
          </a:ln>
          <a:effectLst/>
        </p:spPr>
        <p:txBody>
          <a:bodyPr/>
          <a:lstStyle/>
          <a:p>
            <a:endParaRPr lang="en-GB"/>
          </a:p>
        </p:txBody>
      </p:sp>
      <p:sp>
        <p:nvSpPr>
          <p:cNvPr id="31766" name="Line 22"/>
          <p:cNvSpPr>
            <a:spLocks noChangeShapeType="1"/>
          </p:cNvSpPr>
          <p:nvPr/>
        </p:nvSpPr>
        <p:spPr bwMode="auto">
          <a:xfrm flipV="1">
            <a:off x="7812088" y="4221163"/>
            <a:ext cx="0" cy="287337"/>
          </a:xfrm>
          <a:prstGeom prst="line">
            <a:avLst/>
          </a:prstGeom>
          <a:noFill/>
          <a:ln w="57150">
            <a:solidFill>
              <a:schemeClr val="tx1"/>
            </a:solidFill>
            <a:round/>
            <a:headEnd/>
            <a:tailEnd type="triangle" w="med" len="med"/>
          </a:ln>
          <a:effectLst/>
        </p:spPr>
        <p:txBody>
          <a:bodyPr/>
          <a:lstStyle/>
          <a:p>
            <a:endParaRPr lang="en-GB"/>
          </a:p>
        </p:txBody>
      </p:sp>
      <p:sp>
        <p:nvSpPr>
          <p:cNvPr id="31767" name="Line 23"/>
          <p:cNvSpPr>
            <a:spLocks noChangeShapeType="1"/>
          </p:cNvSpPr>
          <p:nvPr/>
        </p:nvSpPr>
        <p:spPr bwMode="auto">
          <a:xfrm>
            <a:off x="8316913" y="2708275"/>
            <a:ext cx="0" cy="936625"/>
          </a:xfrm>
          <a:prstGeom prst="line">
            <a:avLst/>
          </a:prstGeom>
          <a:noFill/>
          <a:ln w="57150">
            <a:solidFill>
              <a:schemeClr val="tx1"/>
            </a:solidFill>
            <a:round/>
            <a:headEnd/>
            <a:tailEnd type="triangle" w="med" len="med"/>
          </a:ln>
          <a:effectLst/>
        </p:spPr>
        <p:txBody>
          <a:bodyPr/>
          <a:lstStyle/>
          <a:p>
            <a:endParaRPr lang="en-GB"/>
          </a:p>
        </p:txBody>
      </p:sp>
      <p:sp>
        <p:nvSpPr>
          <p:cNvPr id="31768" name="Line 24"/>
          <p:cNvSpPr>
            <a:spLocks noChangeShapeType="1"/>
          </p:cNvSpPr>
          <p:nvPr/>
        </p:nvSpPr>
        <p:spPr bwMode="auto">
          <a:xfrm>
            <a:off x="7451725" y="2708275"/>
            <a:ext cx="504825" cy="865188"/>
          </a:xfrm>
          <a:prstGeom prst="line">
            <a:avLst/>
          </a:prstGeom>
          <a:noFill/>
          <a:ln w="57150">
            <a:solidFill>
              <a:schemeClr val="tx1"/>
            </a:solidFill>
            <a:round/>
            <a:headEnd/>
            <a:tailEnd type="triangle" w="med" len="med"/>
          </a:ln>
          <a:effectLst/>
        </p:spPr>
        <p:txBody>
          <a:bodyPr/>
          <a:lstStyle/>
          <a:p>
            <a:endParaRPr lang="en-GB"/>
          </a:p>
        </p:txBody>
      </p:sp>
      <p:sp>
        <p:nvSpPr>
          <p:cNvPr id="31769" name="Text Box 25"/>
          <p:cNvSpPr txBox="1">
            <a:spLocks noChangeArrowheads="1"/>
          </p:cNvSpPr>
          <p:nvPr/>
        </p:nvSpPr>
        <p:spPr bwMode="auto">
          <a:xfrm>
            <a:off x="5435600" y="2781300"/>
            <a:ext cx="1384300" cy="366713"/>
          </a:xfrm>
          <a:prstGeom prst="rect">
            <a:avLst/>
          </a:prstGeom>
          <a:noFill/>
          <a:ln w="9525">
            <a:noFill/>
            <a:miter lim="800000"/>
            <a:headEnd/>
            <a:tailEnd/>
          </a:ln>
          <a:effectLst/>
        </p:spPr>
        <p:txBody>
          <a:bodyPr wrap="none">
            <a:spAutoFit/>
          </a:bodyPr>
          <a:lstStyle/>
          <a:p>
            <a:r>
              <a:rPr lang="en-GB">
                <a:latin typeface="Tahoma" pitchFamily="34" charset="0"/>
              </a:rPr>
              <a:t>Main Nozzle</a:t>
            </a:r>
          </a:p>
        </p:txBody>
      </p:sp>
      <p:sp>
        <p:nvSpPr>
          <p:cNvPr id="31770" name="Line 26"/>
          <p:cNvSpPr>
            <a:spLocks noChangeShapeType="1"/>
          </p:cNvSpPr>
          <p:nvPr/>
        </p:nvSpPr>
        <p:spPr bwMode="auto">
          <a:xfrm>
            <a:off x="6804025" y="3068638"/>
            <a:ext cx="360363" cy="360362"/>
          </a:xfrm>
          <a:prstGeom prst="line">
            <a:avLst/>
          </a:prstGeom>
          <a:noFill/>
          <a:ln w="38100">
            <a:solidFill>
              <a:schemeClr val="tx1"/>
            </a:solidFill>
            <a:round/>
            <a:headEnd/>
            <a:tailEnd type="triangle" w="med" len="med"/>
          </a:ln>
          <a:effectLst/>
        </p:spPr>
        <p:txBody>
          <a:bodyPr/>
          <a:lstStyle/>
          <a:p>
            <a:endParaRPr lang="en-GB"/>
          </a:p>
        </p:txBody>
      </p:sp>
      <p:sp>
        <p:nvSpPr>
          <p:cNvPr id="31771" name="Text Box 27"/>
          <p:cNvSpPr txBox="1">
            <a:spLocks noChangeArrowheads="1"/>
          </p:cNvSpPr>
          <p:nvPr/>
        </p:nvSpPr>
        <p:spPr bwMode="auto">
          <a:xfrm>
            <a:off x="755650" y="2133600"/>
            <a:ext cx="1401763" cy="366713"/>
          </a:xfrm>
          <a:prstGeom prst="rect">
            <a:avLst/>
          </a:prstGeom>
          <a:noFill/>
          <a:ln w="9525">
            <a:noFill/>
            <a:miter lim="800000"/>
            <a:headEnd/>
            <a:tailEnd/>
          </a:ln>
          <a:effectLst/>
        </p:spPr>
        <p:txBody>
          <a:bodyPr wrap="none">
            <a:spAutoFit/>
          </a:bodyPr>
          <a:lstStyle/>
          <a:p>
            <a:r>
              <a:rPr lang="en-GB">
                <a:latin typeface="Tahoma" pitchFamily="34" charset="0"/>
              </a:rPr>
              <a:t>Thumb Rest</a:t>
            </a:r>
          </a:p>
        </p:txBody>
      </p:sp>
      <p:sp>
        <p:nvSpPr>
          <p:cNvPr id="31772" name="Line 28"/>
          <p:cNvSpPr>
            <a:spLocks noChangeShapeType="1"/>
          </p:cNvSpPr>
          <p:nvPr/>
        </p:nvSpPr>
        <p:spPr bwMode="auto">
          <a:xfrm>
            <a:off x="2195513" y="2349500"/>
            <a:ext cx="504825" cy="71438"/>
          </a:xfrm>
          <a:prstGeom prst="line">
            <a:avLst/>
          </a:prstGeom>
          <a:noFill/>
          <a:ln w="57150">
            <a:solidFill>
              <a:schemeClr val="tx1"/>
            </a:solidFill>
            <a:round/>
            <a:headEnd/>
            <a:tailEnd type="triangle" w="med" len="med"/>
          </a:ln>
          <a:effectLst/>
        </p:spPr>
        <p:txBody>
          <a:bodyPr/>
          <a:lstStyle/>
          <a:p>
            <a:endParaRPr lang="en-GB"/>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cstate="print"/>
          <a:srcRect/>
          <a:stretch>
            <a:fillRect/>
          </a:stretch>
        </p:blipFill>
        <p:spPr bwMode="auto">
          <a:xfrm>
            <a:off x="171538" y="476673"/>
            <a:ext cx="7298330" cy="4896544"/>
          </a:xfrm>
          <a:prstGeom prst="rect">
            <a:avLst/>
          </a:prstGeom>
          <a:noFill/>
          <a:ln w="9525">
            <a:noFill/>
            <a:miter lim="800000"/>
            <a:headEnd/>
            <a:tailEnd/>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p:cNvPicPr>
            <a:picLocks noChangeAspect="1" noChangeArrowheads="1"/>
          </p:cNvPicPr>
          <p:nvPr/>
        </p:nvPicPr>
        <p:blipFill>
          <a:blip r:embed="rId2" cstate="print"/>
          <a:srcRect/>
          <a:stretch>
            <a:fillRect/>
          </a:stretch>
        </p:blipFill>
        <p:spPr bwMode="auto">
          <a:xfrm>
            <a:off x="190500" y="836712"/>
            <a:ext cx="8101596" cy="4464496"/>
          </a:xfrm>
          <a:prstGeom prst="rect">
            <a:avLst/>
          </a:prstGeom>
          <a:noFill/>
          <a:ln w="9525">
            <a:noFill/>
            <a:miter lim="800000"/>
            <a:headEnd/>
            <a:tailEnd/>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a:solidFill>
                  <a:schemeClr val="tx2"/>
                </a:solidFill>
              </a:rPr>
              <a:t>With the Ratchet mechanism </a:t>
            </a:r>
            <a:br>
              <a:rPr lang="en-GB" dirty="0">
                <a:solidFill>
                  <a:schemeClr val="tx2"/>
                </a:solidFill>
              </a:rPr>
            </a:br>
            <a:r>
              <a:rPr lang="en-GB" dirty="0">
                <a:solidFill>
                  <a:schemeClr val="tx2"/>
                </a:solidFill>
              </a:rPr>
              <a:t>broken down</a:t>
            </a:r>
          </a:p>
        </p:txBody>
      </p:sp>
      <p:pic>
        <p:nvPicPr>
          <p:cNvPr id="2050" name="Picture 2" descr="H:\DCIM\101MSDCF\BKML Photos\DSC01445.JPG"/>
          <p:cNvPicPr>
            <a:picLocks noGrp="1" noChangeAspect="1" noChangeArrowheads="1"/>
          </p:cNvPicPr>
          <p:nvPr>
            <p:ph idx="1"/>
          </p:nvPr>
        </p:nvPicPr>
        <p:blipFill>
          <a:blip r:embed="rId2" cstate="print"/>
          <a:stretch>
            <a:fillRect/>
          </a:stretch>
        </p:blipFill>
        <p:spPr bwMode="auto">
          <a:xfrm>
            <a:off x="1879600" y="1219200"/>
            <a:ext cx="5384800" cy="4038600"/>
          </a:xfrm>
          <a:prstGeom prst="rect">
            <a:avLst/>
          </a:prstGeom>
          <a:noFill/>
        </p:spPr>
      </p:pic>
    </p:spTree>
  </p:cSld>
  <p:clrMapOvr>
    <a:masterClrMapping/>
  </p:clrMapOvr>
</p:sld>
</file>

<file path=ppt/theme/theme1.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DAERA Powerpoint Presentation Template V2</Template>
  <TotalTime>595</TotalTime>
  <Words>1128</Words>
  <Application>Microsoft Office PowerPoint</Application>
  <PresentationFormat>On-screen Show (4:3)</PresentationFormat>
  <Paragraphs>173</Paragraphs>
  <Slides>44</Slides>
  <Notes>0</Notes>
  <HiddenSlides>0</HiddenSlides>
  <MMClips>0</MMClips>
  <ScaleCrop>false</ScaleCrop>
  <HeadingPairs>
    <vt:vector size="4" baseType="variant">
      <vt:variant>
        <vt:lpstr>Theme</vt:lpstr>
      </vt:variant>
      <vt:variant>
        <vt:i4>1</vt:i4>
      </vt:variant>
      <vt:variant>
        <vt:lpstr>Slide Titles</vt:lpstr>
      </vt:variant>
      <vt:variant>
        <vt:i4>44</vt:i4>
      </vt:variant>
    </vt:vector>
  </HeadingPairs>
  <TitlesOfParts>
    <vt:vector size="45" baseType="lpstr">
      <vt:lpstr>Blank Presentation</vt:lpstr>
      <vt:lpstr>McLintock Syringe Maintenance between Manufacturer services</vt:lpstr>
      <vt:lpstr>A precision instrument</vt:lpstr>
      <vt:lpstr>Regular maintenance  between annual services</vt:lpstr>
      <vt:lpstr>Regular maintenance  between annual services</vt:lpstr>
      <vt:lpstr>The Parts of the McLintock Syringe</vt:lpstr>
      <vt:lpstr>The Main Parts</vt:lpstr>
      <vt:lpstr>Slide 7</vt:lpstr>
      <vt:lpstr>Slide 8</vt:lpstr>
      <vt:lpstr>With the Ratchet mechanism  broken down</vt:lpstr>
      <vt:lpstr>Slide 10</vt:lpstr>
      <vt:lpstr>The Ratchet mechanism</vt:lpstr>
      <vt:lpstr>Taking apart the barrel</vt:lpstr>
      <vt:lpstr>Taking apart the barrel</vt:lpstr>
      <vt:lpstr>Removing the main nozzle</vt:lpstr>
      <vt:lpstr>Main Nozzle Seal</vt:lpstr>
      <vt:lpstr>Slide 16</vt:lpstr>
      <vt:lpstr>Cleaning the barrel and plunger</vt:lpstr>
      <vt:lpstr>Cleaning the barrel and plunger</vt:lpstr>
      <vt:lpstr>Slide 19</vt:lpstr>
      <vt:lpstr>Slide 20</vt:lpstr>
      <vt:lpstr>Care of the barrel</vt:lpstr>
      <vt:lpstr>Removing the Gland</vt:lpstr>
      <vt:lpstr>The Sealing Ring at the base of the barrel</vt:lpstr>
      <vt:lpstr>Slide 24</vt:lpstr>
      <vt:lpstr>Lubricating the plunger</vt:lpstr>
      <vt:lpstr>Slide 26</vt:lpstr>
      <vt:lpstr>Do not lubricate the Ratchet Rod</vt:lpstr>
      <vt:lpstr>You may lubricate the Ratchet Rod Knob using Vaseline</vt:lpstr>
      <vt:lpstr>Slide 29</vt:lpstr>
      <vt:lpstr>Reassembly of the syringe</vt:lpstr>
      <vt:lpstr>Slide 31</vt:lpstr>
      <vt:lpstr>Reassembling the barrel</vt:lpstr>
      <vt:lpstr>Reassembly</vt:lpstr>
      <vt:lpstr>Reassembly</vt:lpstr>
      <vt:lpstr>Checking that it works</vt:lpstr>
      <vt:lpstr>Testing the syringe</vt:lpstr>
      <vt:lpstr>Slide 37</vt:lpstr>
      <vt:lpstr>Filling</vt:lpstr>
      <vt:lpstr>Needles</vt:lpstr>
      <vt:lpstr>Two types of needle</vt:lpstr>
      <vt:lpstr>Slide 41</vt:lpstr>
      <vt:lpstr>When to change a needle</vt:lpstr>
      <vt:lpstr>How to change a needle</vt:lpstr>
      <vt:lpstr>How to change a needle</vt:lpstr>
    </vt:vector>
  </TitlesOfParts>
  <Company>IT Assist</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McLintock Syringe Maintenance between Manufacturer services</dc:title>
  <dc:creator>Andrew Doyle</dc:creator>
  <cp:lastModifiedBy>Andrew Doyle</cp:lastModifiedBy>
  <cp:revision>82</cp:revision>
  <dcterms:created xsi:type="dcterms:W3CDTF">2015-12-02T12:51:42Z</dcterms:created>
  <dcterms:modified xsi:type="dcterms:W3CDTF">2017-04-20T13:47:44Z</dcterms:modified>
</cp:coreProperties>
</file>