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41" r:id="rId10"/>
    <p:sldId id="347" r:id="rId11"/>
    <p:sldId id="342" r:id="rId12"/>
    <p:sldId id="358" r:id="rId13"/>
    <p:sldId id="360" r:id="rId14"/>
    <p:sldId id="320" r:id="rId15"/>
    <p:sldId id="324" r:id="rId16"/>
    <p:sldId id="323" r:id="rId17"/>
    <p:sldId id="321" r:id="rId18"/>
    <p:sldId id="322" r:id="rId19"/>
    <p:sldId id="329" r:id="rId20"/>
    <p:sldId id="327" r:id="rId21"/>
    <p:sldId id="359" r:id="rId22"/>
    <p:sldId id="33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28F36"/>
    <a:srgbClr val="089A54"/>
    <a:srgbClr val="4A8618"/>
    <a:srgbClr val="142062"/>
    <a:srgbClr val="091B59"/>
    <a:srgbClr val="4B8517"/>
    <a:srgbClr val="0000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7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-402" y="-84"/>
      </p:cViewPr>
      <p:guideLst>
        <p:guide orient="horz" pos="1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A2D3D9-B938-AB43-AF9A-78E54573A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381000"/>
            <a:ext cx="18542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600" y="381000"/>
            <a:ext cx="54102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876300" y="381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3600" y="1219200"/>
            <a:ext cx="741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029" name="Straight Connector 7"/>
          <p:cNvCxnSpPr>
            <a:cxnSpLocks noChangeShapeType="1"/>
          </p:cNvCxnSpPr>
          <p:nvPr/>
        </p:nvCxnSpPr>
        <p:spPr bwMode="auto">
          <a:xfrm>
            <a:off x="228600" y="5486400"/>
            <a:ext cx="8686800" cy="1588"/>
          </a:xfrm>
          <a:prstGeom prst="line">
            <a:avLst/>
          </a:prstGeom>
          <a:noFill/>
          <a:ln w="38100">
            <a:solidFill>
              <a:srgbClr val="089A54"/>
            </a:solidFill>
            <a:round/>
            <a:headEnd/>
            <a:tailEnd/>
          </a:ln>
        </p:spPr>
      </p:cxnSp>
      <p:pic>
        <p:nvPicPr>
          <p:cNvPr id="7" name="Picture 6" descr="A4 DAERA Logo process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8200" y="5791200"/>
            <a:ext cx="3127040" cy="7863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57250" indent="-28575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2pPr>
      <a:lvl3pPr marL="127635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3pPr>
      <a:lvl4pPr marL="16573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4pPr>
      <a:lvl5pPr marL="20383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5pPr>
      <a:lvl6pPr marL="24955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527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099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67150" indent="-1905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ay4TBtesttimes@daera-ni.gov.uk" TargetMode="External"/><Relationship Id="rId2" Type="http://schemas.openxmlformats.org/officeDocument/2006/relationships/hyperlink" Target="mailto:TB.CM@daera-ni.gov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VOpost@daera-ni.gov.uk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672"/>
            <a:ext cx="7772400" cy="1470025"/>
          </a:xfrm>
        </p:spPr>
        <p:txBody>
          <a:bodyPr/>
          <a:lstStyle/>
          <a:p>
            <a:pPr algn="ctr"/>
            <a:r>
              <a:rPr lang="en-GB" dirty="0" smtClean="0"/>
              <a:t>TB Testing Services Contract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36096" y="4581128"/>
            <a:ext cx="3272408" cy="720080"/>
          </a:xfrm>
        </p:spPr>
        <p:txBody>
          <a:bodyPr/>
          <a:lstStyle/>
          <a:p>
            <a:r>
              <a:rPr lang="en-GB" dirty="0" smtClean="0"/>
              <a:t>David Kyle  Contract Manager</a:t>
            </a:r>
            <a:endParaRPr lang="en-GB" dirty="0"/>
          </a:p>
        </p:txBody>
      </p:sp>
      <p:pic>
        <p:nvPicPr>
          <p:cNvPr id="9218" name="Picture 2" descr="Image result for daybre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08920"/>
            <a:ext cx="2881023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91400" cy="762000"/>
          </a:xfrm>
        </p:spPr>
        <p:txBody>
          <a:bodyPr/>
          <a:lstStyle/>
          <a:p>
            <a:pPr algn="ctr"/>
            <a:r>
              <a:rPr lang="en-GB" dirty="0" smtClean="0"/>
              <a:t>Quarter 1 Assessment of how well Contractors  are complying with the standards 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5760640" cy="371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23528" y="4725144"/>
            <a:ext cx="57606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                    4             3            2             1           0</a:t>
            </a:r>
          </a:p>
          <a:p>
            <a:pPr algn="ctr"/>
            <a:r>
              <a:rPr lang="en-GB" sz="1800" dirty="0" smtClean="0"/>
              <a:t>Number of KPI Sanctions ( SC /CB )  </a:t>
            </a:r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1340768"/>
            <a:ext cx="26642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When KPIs with a SAT or “NRT” result are considered</a:t>
            </a:r>
          </a:p>
          <a:p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26 Contractors would have no sanction.</a:t>
            </a:r>
          </a:p>
          <a:p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34 would have 1 KPI where some sanction would apply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sz="2000" dirty="0" smtClean="0">
                <a:latin typeface="+mn-lt"/>
              </a:rPr>
              <a:t>17 have 2 or more areas of concern.</a:t>
            </a:r>
            <a:endParaRPr lang="en-GB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dirty="0" smtClean="0"/>
              <a:t>KPI Thresholds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980728"/>
          <a:ext cx="7776864" cy="3473547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tblPr>
              <a:tblGrid>
                <a:gridCol w="806970"/>
                <a:gridCol w="2505056"/>
                <a:gridCol w="2027100"/>
                <a:gridCol w="2437738"/>
              </a:tblGrid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KPI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Satisfactory (%)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Service Credit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Contract Breach (%)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80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70 - 79 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≤ 69 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85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75 - 84 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≤74(%)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80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70 - 79 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≤69(%)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80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70 - 79 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≤69(%)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100*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Arial"/>
                          <a:ea typeface="Calibri"/>
                          <a:cs typeface="Times New Roman"/>
                        </a:rPr>
                        <a:t>Less</a:t>
                      </a:r>
                      <a:r>
                        <a:rPr lang="en-GB" sz="1800" b="1" baseline="0" dirty="0" smtClean="0">
                          <a:latin typeface="Arial"/>
                          <a:ea typeface="Calibri"/>
                          <a:cs typeface="Times New Roman"/>
                        </a:rPr>
                        <a:t> than </a:t>
                      </a:r>
                      <a:r>
                        <a:rPr lang="en-GB" sz="1800" b="1" dirty="0" smtClean="0">
                          <a:latin typeface="Arial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(%)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Not Applicable**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GB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en-GB" sz="1800" b="1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Arial"/>
                          <a:ea typeface="Calibri"/>
                          <a:cs typeface="Times New Roman"/>
                        </a:rPr>
                        <a:t>Up to 2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More than </a:t>
                      </a:r>
                      <a:r>
                        <a:rPr lang="en-GB" sz="1800" b="1" dirty="0" smtClean="0">
                          <a:latin typeface="Arial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GB" sz="1800" b="1" dirty="0">
                          <a:latin typeface="Arial"/>
                          <a:ea typeface="Calibri"/>
                          <a:cs typeface="Times New Roman"/>
                        </a:rPr>
                        <a:t>instances</a:t>
                      </a: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**</a:t>
                      </a:r>
                      <a:endParaRPr lang="en-GB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560" y="4437112"/>
            <a:ext cx="8136904" cy="12527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Sanctions  differ for Priority 1 KPIs ( 1,2,3,5 ) and Priority 2 KPI 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Continued under performance may lead to removal of the contract and / or disqualification from further contracts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 1   Accurate and transparent Work 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Contractor work plan compared weekly with respect to what was planned and what was actually done.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Herd tests added  after the Wednesday 5pm deadline are considered for the result.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Allowance for tests reallocated by DAERA at short notice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Allowance for tests cancelled (and recorded on APHIS) by herd keepers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Tolerance is in place for requirement to be flexible for farmers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Minor changes (presently start time, personnel are not measured)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At audit  the work schedule and the reality must tie up.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381000"/>
            <a:ext cx="7391400" cy="1031776"/>
          </a:xfrm>
        </p:spPr>
        <p:txBody>
          <a:bodyPr/>
          <a:lstStyle/>
          <a:p>
            <a:pPr algn="ctr"/>
            <a:r>
              <a:rPr lang="en-GB" dirty="0" smtClean="0"/>
              <a:t>Advance Notification of Appointment </a:t>
            </a:r>
            <a:r>
              <a:rPr lang="en-GB" dirty="0" smtClean="0"/>
              <a:t>changes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smtClean="0"/>
              <a:t> </a:t>
            </a:r>
            <a:r>
              <a:rPr lang="en-GB" sz="1600" dirty="0" smtClean="0"/>
              <a:t>                     Ensure you have notified us before you arrive on farm – duplication of notification is not required.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6948760" cy="3793976"/>
          </a:xfrm>
        </p:spPr>
        <p:txBody>
          <a:bodyPr/>
          <a:lstStyle/>
          <a:p>
            <a:r>
              <a:rPr lang="en-GB" sz="1600" b="1" dirty="0" smtClean="0"/>
              <a:t>Before Day1 of the test</a:t>
            </a:r>
          </a:p>
          <a:p>
            <a:endParaRPr lang="en-GB" sz="1600" dirty="0" smtClean="0"/>
          </a:p>
          <a:p>
            <a:r>
              <a:rPr lang="en-GB" sz="1600" dirty="0" smtClean="0"/>
              <a:t>  Record the change on  </a:t>
            </a:r>
            <a:r>
              <a:rPr lang="en-GB" sz="1600" dirty="0" err="1" smtClean="0"/>
              <a:t>ePVP</a:t>
            </a:r>
            <a:r>
              <a:rPr lang="en-GB" sz="1600" dirty="0" smtClean="0"/>
              <a:t> No email required</a:t>
            </a:r>
          </a:p>
          <a:p>
            <a:endParaRPr lang="en-GB" sz="1600" dirty="0" smtClean="0"/>
          </a:p>
          <a:p>
            <a:r>
              <a:rPr lang="en-GB" sz="1600" b="1" dirty="0" smtClean="0"/>
              <a:t>On the day of the test  and before the scheduled time.</a:t>
            </a:r>
          </a:p>
          <a:p>
            <a:endParaRPr lang="en-GB" sz="1600" dirty="0" smtClean="0"/>
          </a:p>
          <a:p>
            <a:r>
              <a:rPr lang="en-GB" sz="1600" dirty="0" smtClean="0"/>
              <a:t>  Either    Record the change on  </a:t>
            </a:r>
            <a:r>
              <a:rPr lang="en-GB" sz="1600" dirty="0" err="1" smtClean="0"/>
              <a:t>ePVP</a:t>
            </a:r>
            <a:r>
              <a:rPr lang="en-GB" sz="1600" dirty="0" smtClean="0"/>
              <a:t> </a:t>
            </a:r>
            <a:r>
              <a:rPr lang="en-GB" sz="1600" dirty="0" smtClean="0"/>
              <a:t> (or send </a:t>
            </a:r>
            <a:r>
              <a:rPr lang="en-GB" sz="1600" dirty="0" smtClean="0"/>
              <a:t>an e </a:t>
            </a:r>
            <a:r>
              <a:rPr lang="en-GB" sz="1600" dirty="0" smtClean="0"/>
              <a:t>mail if you cannot access E PVP)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sz="1600" b="1" dirty="0" smtClean="0"/>
              <a:t>Day4 Changes </a:t>
            </a:r>
          </a:p>
          <a:p>
            <a:r>
              <a:rPr lang="en-GB" sz="1600" dirty="0" smtClean="0"/>
              <a:t> Send an email </a:t>
            </a:r>
          </a:p>
          <a:p>
            <a:endParaRPr lang="en-GB" sz="1600" dirty="0" smtClean="0"/>
          </a:p>
          <a:p>
            <a:r>
              <a:rPr lang="en-GB" sz="1600" b="1" dirty="0" smtClean="0"/>
              <a:t>Emergency Scenarios </a:t>
            </a:r>
            <a:r>
              <a:rPr lang="en-GB" sz="1600" dirty="0" smtClean="0"/>
              <a:t>– use the Late Start phone number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 1 Accurate Work planning and transparency</a:t>
            </a:r>
            <a:br>
              <a:rPr lang="en-GB" dirty="0" smtClean="0"/>
            </a:br>
            <a:r>
              <a:rPr lang="en-GB" dirty="0" smtClean="0"/>
              <a:t>  Target 80%             </a:t>
            </a:r>
            <a:r>
              <a:rPr lang="en-GB" dirty="0" smtClean="0">
                <a:solidFill>
                  <a:srgbClr val="FF0000"/>
                </a:solidFill>
              </a:rPr>
              <a:t>90</a:t>
            </a:r>
            <a:r>
              <a:rPr lang="en-GB" dirty="0" smtClean="0"/>
              <a:t> % (yr 2)            </a:t>
            </a:r>
            <a:r>
              <a:rPr lang="en-GB" dirty="0" smtClean="0">
                <a:solidFill>
                  <a:srgbClr val="FF0000"/>
                </a:solidFill>
              </a:rPr>
              <a:t>95</a:t>
            </a:r>
            <a:r>
              <a:rPr lang="en-GB" dirty="0" smtClean="0"/>
              <a:t>% (yr 3)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2915816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5508104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1196753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 smtClean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Organise your work promptly on APHIS and amend as soon as changes occur. </a:t>
            </a:r>
          </a:p>
          <a:p>
            <a:endParaRPr lang="en-GB" sz="1800" dirty="0" smtClean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(Personnel, Time changes, Cancelations.)</a:t>
            </a:r>
          </a:p>
          <a:p>
            <a:pPr>
              <a:buFont typeface="Arial" pitchFamily="34" charset="0"/>
              <a:buChar char="•"/>
            </a:pPr>
            <a:endParaRPr lang="en-GB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endParaRPr lang="en-GB" sz="1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14908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If day 4 time is different then notify through the email addresses provided.</a:t>
            </a:r>
          </a:p>
          <a:p>
            <a:r>
              <a:rPr lang="en-GB" sz="1800" dirty="0" smtClean="0"/>
              <a:t> In emergency situations– use Late Start phone number (on the day) if delay &gt;30 minutes</a:t>
            </a:r>
          </a:p>
          <a:p>
            <a:endParaRPr lang="en-GB" sz="1800" dirty="0" smtClean="0"/>
          </a:p>
          <a:p>
            <a:r>
              <a:rPr lang="en-GB" sz="1800" dirty="0" smtClean="0"/>
              <a:t>Day 4 –  Expectation AVS is normally the same vet as Day 1.</a:t>
            </a:r>
          </a:p>
          <a:p>
            <a:endParaRPr lang="en-GB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91400" cy="762000"/>
          </a:xfrm>
        </p:spPr>
        <p:txBody>
          <a:bodyPr/>
          <a:lstStyle/>
          <a:p>
            <a:r>
              <a:rPr lang="en-GB" dirty="0" smtClean="0"/>
              <a:t>KPI 7 - Accurate results submitted so that they do not require change request.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Targets 1 or 2 recalls = Service Credit</a:t>
            </a:r>
            <a:br>
              <a:rPr lang="en-GB" sz="2000" dirty="0" smtClean="0"/>
            </a:br>
            <a:r>
              <a:rPr lang="en-GB" sz="2000" dirty="0" smtClean="0"/>
              <a:t>               3 or more  =  Contract breach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1700808"/>
            <a:ext cx="3096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+mn-lt"/>
              </a:rPr>
              <a:t>RCVS requirement of the Principles of Certification.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Allowance of 2 working days after submission – providing there is no evidence of </a:t>
            </a:r>
            <a:r>
              <a:rPr lang="en-GB" sz="1800" dirty="0" err="1" smtClean="0">
                <a:latin typeface="+mn-lt"/>
              </a:rPr>
              <a:t>mis</a:t>
            </a:r>
            <a:r>
              <a:rPr lang="en-GB" sz="1800" dirty="0" smtClean="0">
                <a:latin typeface="+mn-lt"/>
              </a:rPr>
              <a:t> certification.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Ensure that spaces are accounted for after the test on day 1 and on day 4 and that farmer is clear that the test result is final.</a:t>
            </a:r>
            <a:endParaRPr lang="en-GB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 4 Negative results in within 5 working days</a:t>
            </a:r>
            <a:br>
              <a:rPr lang="en-GB" dirty="0" smtClean="0"/>
            </a:br>
            <a:r>
              <a:rPr lang="en-GB" dirty="0" smtClean="0"/>
              <a:t> Target 80%             </a:t>
            </a:r>
            <a:r>
              <a:rPr lang="en-GB" dirty="0" smtClean="0">
                <a:solidFill>
                  <a:srgbClr val="FF0000"/>
                </a:solidFill>
              </a:rPr>
              <a:t>90</a:t>
            </a:r>
            <a:r>
              <a:rPr lang="en-GB" dirty="0" smtClean="0"/>
              <a:t> % (yr 2)            </a:t>
            </a:r>
            <a:r>
              <a:rPr lang="en-GB" dirty="0" smtClean="0">
                <a:solidFill>
                  <a:srgbClr val="FF0000"/>
                </a:solidFill>
              </a:rPr>
              <a:t>95</a:t>
            </a:r>
            <a:r>
              <a:rPr lang="en-GB" dirty="0" smtClean="0"/>
              <a:t>% (yr 3).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1556792"/>
            <a:ext cx="31683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 Practices in breach </a:t>
            </a:r>
          </a:p>
          <a:p>
            <a:endParaRPr lang="en-GB" dirty="0" smtClean="0"/>
          </a:p>
          <a:p>
            <a:r>
              <a:rPr lang="en-GB" dirty="0" smtClean="0"/>
              <a:t>Range of tests between 3 and 50 herds.</a:t>
            </a:r>
          </a:p>
          <a:p>
            <a:endParaRPr lang="en-GB" dirty="0" smtClean="0"/>
          </a:p>
          <a:p>
            <a:r>
              <a:rPr lang="en-GB" dirty="0" smtClean="0"/>
              <a:t>Sign off issues? </a:t>
            </a:r>
          </a:p>
          <a:p>
            <a:endParaRPr lang="en-GB" dirty="0" smtClean="0"/>
          </a:p>
          <a:p>
            <a:r>
              <a:rPr lang="en-GB" dirty="0" smtClean="0"/>
              <a:t>Ensure cover and permissions exist for sign off.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2915816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5436096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32" y="188640"/>
            <a:ext cx="8712968" cy="1143000"/>
          </a:xfrm>
        </p:spPr>
        <p:txBody>
          <a:bodyPr/>
          <a:lstStyle/>
          <a:p>
            <a:r>
              <a:rPr lang="en-GB" dirty="0" smtClean="0"/>
              <a:t>KPI  2 Positive results (Reactors) within 1 working day</a:t>
            </a:r>
            <a:br>
              <a:rPr lang="en-GB" dirty="0" smtClean="0"/>
            </a:br>
            <a:r>
              <a:rPr lang="en-GB" dirty="0" smtClean="0"/>
              <a:t> Target 85%             </a:t>
            </a:r>
            <a:r>
              <a:rPr lang="en-GB" dirty="0" smtClean="0">
                <a:solidFill>
                  <a:srgbClr val="FF0000"/>
                </a:solidFill>
              </a:rPr>
              <a:t>90</a:t>
            </a:r>
            <a:r>
              <a:rPr lang="en-GB" dirty="0" smtClean="0"/>
              <a:t> % (yr 2)            </a:t>
            </a:r>
            <a:r>
              <a:rPr lang="en-GB" dirty="0" smtClean="0">
                <a:solidFill>
                  <a:srgbClr val="FF0000"/>
                </a:solidFill>
              </a:rPr>
              <a:t>95</a:t>
            </a:r>
            <a:r>
              <a:rPr lang="en-GB" dirty="0" smtClean="0"/>
              <a:t>% (yr 3).</a:t>
            </a:r>
            <a:br>
              <a:rPr lang="en-GB" dirty="0" smtClean="0"/>
            </a:b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2339752" y="764704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4932040" y="764704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1340768"/>
            <a:ext cx="3240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+mn-lt"/>
              </a:rPr>
              <a:t>Politically very sensitive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Many practices have only a few herds to report.</a:t>
            </a:r>
          </a:p>
          <a:p>
            <a:r>
              <a:rPr lang="en-GB" sz="1800" dirty="0" smtClean="0">
                <a:latin typeface="+mn-lt"/>
              </a:rPr>
              <a:t> Average 7.25 Reactor herds reported</a:t>
            </a:r>
            <a:r>
              <a:rPr lang="en-GB" sz="1800" dirty="0" smtClean="0"/>
              <a:t>.</a:t>
            </a:r>
            <a:r>
              <a:rPr lang="en-GB" sz="1800" dirty="0" smtClean="0">
                <a:latin typeface="+mn-lt"/>
              </a:rPr>
              <a:t> 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Range 1 – 28</a:t>
            </a:r>
          </a:p>
          <a:p>
            <a:endParaRPr lang="en-GB" sz="1800" dirty="0" smtClean="0">
              <a:latin typeface="+mn-lt"/>
            </a:endParaRPr>
          </a:p>
          <a:p>
            <a:endParaRPr lang="en-GB" sz="180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7707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+mn-lt"/>
              </a:rPr>
              <a:t>26 practices distributed across the province. 22 did not give any IC s either.</a:t>
            </a:r>
          </a:p>
          <a:p>
            <a:r>
              <a:rPr lang="en-GB" sz="1800" dirty="0" smtClean="0">
                <a:latin typeface="+mn-lt"/>
              </a:rPr>
              <a:t>Tested 1477 herds (23K total) and 100,162 cattle (1.5M total). 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Herd Incidence of TB is between 6 – 7 % and animal incidence of 0.6%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81000"/>
            <a:ext cx="7728148" cy="762000"/>
          </a:xfrm>
        </p:spPr>
        <p:txBody>
          <a:bodyPr/>
          <a:lstStyle/>
          <a:p>
            <a:r>
              <a:rPr lang="en-GB" dirty="0" smtClean="0"/>
              <a:t>KPI 3 Inconclusive Results within 2 working days</a:t>
            </a:r>
            <a:br>
              <a:rPr lang="en-GB" dirty="0" smtClean="0"/>
            </a:br>
            <a:r>
              <a:rPr lang="en-GB" dirty="0" smtClean="0"/>
              <a:t> Target 85%             </a:t>
            </a:r>
            <a:r>
              <a:rPr lang="en-GB" dirty="0" smtClean="0">
                <a:solidFill>
                  <a:srgbClr val="FF0000"/>
                </a:solidFill>
              </a:rPr>
              <a:t>90</a:t>
            </a:r>
            <a:r>
              <a:rPr lang="en-GB" dirty="0" smtClean="0"/>
              <a:t> % (yr 2)            </a:t>
            </a:r>
            <a:r>
              <a:rPr lang="en-GB" dirty="0" smtClean="0">
                <a:solidFill>
                  <a:srgbClr val="FF0000"/>
                </a:solidFill>
              </a:rPr>
              <a:t>95</a:t>
            </a:r>
            <a:r>
              <a:rPr lang="en-GB" dirty="0" smtClean="0"/>
              <a:t>% (yr 3).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2555776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5076056" y="908720"/>
            <a:ext cx="720080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1628801"/>
            <a:ext cx="331236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+mn-lt"/>
              </a:rPr>
              <a:t>Again important category – urgency in taking action with potentially infected animals.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Range 1 – 19 tests</a:t>
            </a: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Even 1 late reported test can result in a serious KPI consequence.</a:t>
            </a:r>
          </a:p>
          <a:p>
            <a:endParaRPr lang="en-GB" sz="1800" dirty="0" smtClean="0">
              <a:latin typeface="+mn-lt"/>
            </a:endParaRPr>
          </a:p>
          <a:p>
            <a:endParaRPr lang="en-GB" sz="1800" dirty="0" smtClean="0">
              <a:latin typeface="+mn-lt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4581128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+mn-lt"/>
              </a:rPr>
              <a:t>10 – 20% of SIR IC animals are confirmed</a:t>
            </a:r>
          </a:p>
          <a:p>
            <a:r>
              <a:rPr lang="en-GB" sz="1800" dirty="0" smtClean="0">
                <a:latin typeface="+mn-lt"/>
              </a:rPr>
              <a:t>Transient IC animals are 12 times more likely to become reactors at a later test</a:t>
            </a:r>
            <a:r>
              <a:rPr lang="en-GB" sz="1200" dirty="0" smtClean="0"/>
              <a:t>.    ( Clegg et al 2011 )</a:t>
            </a:r>
            <a:endParaRPr lang="en-GB" sz="12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381000"/>
            <a:ext cx="7391400" cy="1103784"/>
          </a:xfrm>
        </p:spPr>
        <p:txBody>
          <a:bodyPr/>
          <a:lstStyle/>
          <a:p>
            <a:r>
              <a:rPr lang="en-GB" sz="2800" dirty="0" smtClean="0">
                <a:solidFill>
                  <a:srgbClr val="FF0000"/>
                </a:solidFill>
              </a:rPr>
              <a:t>KPI 5 - Individual testing performance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  </a:t>
            </a:r>
            <a:r>
              <a:rPr lang="en-GB" sz="2000" dirty="0" smtClean="0">
                <a:solidFill>
                  <a:srgbClr val="FF0000"/>
                </a:solidFill>
              </a:rPr>
              <a:t>Strategy : </a:t>
            </a:r>
            <a:r>
              <a:rPr lang="en-GB" sz="2000" dirty="0" smtClean="0"/>
              <a:t>Improving the TB test Sensitivity here in NI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700808"/>
            <a:ext cx="7416800" cy="3556992"/>
          </a:xfrm>
        </p:spPr>
        <p:txBody>
          <a:bodyPr/>
          <a:lstStyle/>
          <a:p>
            <a:r>
              <a:rPr lang="en-GB" dirty="0" smtClean="0"/>
              <a:t>Competence assessed at supervision.</a:t>
            </a:r>
          </a:p>
          <a:p>
            <a:r>
              <a:rPr lang="en-GB" dirty="0" smtClean="0"/>
              <a:t>Supervisions are organised on the basis of :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Contractual requirement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Random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Targeted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“Risk”</a:t>
            </a:r>
          </a:p>
          <a:p>
            <a:endParaRPr lang="en-GB" sz="2400" dirty="0" smtClean="0"/>
          </a:p>
          <a:p>
            <a:r>
              <a:rPr lang="en-GB" dirty="0" smtClean="0"/>
              <a:t>The proportion of these may change over the course of the next 3 years.</a:t>
            </a:r>
            <a:br>
              <a:rPr lang="en-GB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am I here?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219200"/>
            <a:ext cx="7416800" cy="2281808"/>
          </a:xfrm>
        </p:spPr>
        <p:txBody>
          <a:bodyPr/>
          <a:lstStyle/>
          <a:p>
            <a:r>
              <a:rPr lang="en-GB" dirty="0" smtClean="0"/>
              <a:t>Maintain standards – uniform  message</a:t>
            </a:r>
          </a:p>
          <a:p>
            <a:r>
              <a:rPr lang="en-GB" dirty="0" smtClean="0"/>
              <a:t>Refresh knowledge - CPD</a:t>
            </a:r>
          </a:p>
          <a:p>
            <a:r>
              <a:rPr lang="en-GB" dirty="0" smtClean="0"/>
              <a:t>Focus on improvement </a:t>
            </a:r>
          </a:p>
          <a:p>
            <a:endParaRPr lang="en-GB" dirty="0" smtClean="0"/>
          </a:p>
          <a:p>
            <a:r>
              <a:rPr lang="en-GB" dirty="0" smtClean="0"/>
              <a:t>Standard requirement across all authorities. </a:t>
            </a:r>
          </a:p>
          <a:p>
            <a:r>
              <a:rPr lang="en-GB" dirty="0" smtClean="0"/>
              <a:t>Contractual obligation   – register attendance!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Housekeeping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8194" name="Picture 2" descr="Image result for mobile pho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645024"/>
            <a:ext cx="2705100" cy="1685926"/>
          </a:xfrm>
          <a:prstGeom prst="rect">
            <a:avLst/>
          </a:prstGeom>
          <a:noFill/>
        </p:spPr>
      </p:pic>
      <p:sp>
        <p:nvSpPr>
          <p:cNvPr id="6" name="Multiply 5"/>
          <p:cNvSpPr/>
          <p:nvPr/>
        </p:nvSpPr>
        <p:spPr bwMode="auto">
          <a:xfrm>
            <a:off x="5580112" y="3717032"/>
            <a:ext cx="2592288" cy="1706488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Targeted and Risk inspections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416800" cy="4464496"/>
          </a:xfrm>
        </p:spPr>
        <p:txBody>
          <a:bodyPr/>
          <a:lstStyle/>
          <a:p>
            <a:r>
              <a:rPr lang="en-GB" b="1" dirty="0" smtClean="0"/>
              <a:t>Target</a:t>
            </a:r>
          </a:p>
          <a:p>
            <a:r>
              <a:rPr lang="en-GB" dirty="0" smtClean="0"/>
              <a:t>Any individual where an inspection the previous quarter has resulted in a penalty for non attendance.</a:t>
            </a:r>
          </a:p>
          <a:p>
            <a:r>
              <a:rPr lang="en-GB" dirty="0" smtClean="0"/>
              <a:t>Where there has been an event or report of substance which raises questions regarding the performance of an AVS</a:t>
            </a:r>
          </a:p>
          <a:p>
            <a:endParaRPr lang="en-GB" dirty="0" smtClean="0"/>
          </a:p>
          <a:p>
            <a:r>
              <a:rPr lang="en-GB" b="1" dirty="0" smtClean="0"/>
              <a:t>Risk   </a:t>
            </a:r>
            <a:r>
              <a:rPr lang="en-GB" dirty="0" smtClean="0"/>
              <a:t>Statistics produced at the start of a quarter over calendar year</a:t>
            </a:r>
          </a:p>
          <a:p>
            <a:r>
              <a:rPr lang="en-GB" dirty="0" smtClean="0"/>
              <a:t> </a:t>
            </a:r>
            <a:endParaRPr lang="en-GB" b="1" dirty="0" smtClean="0"/>
          </a:p>
          <a:p>
            <a:r>
              <a:rPr lang="en-GB" dirty="0" smtClean="0"/>
              <a:t>4 Objective factors – Not done on speculation or suspicion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Numbers of herds restricted (AHT, LCT)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Number of </a:t>
            </a:r>
            <a:r>
              <a:rPr lang="en-GB" b="1" dirty="0" smtClean="0"/>
              <a:t>Confirmed</a:t>
            </a:r>
            <a:r>
              <a:rPr lang="en-GB" dirty="0" smtClean="0"/>
              <a:t> reactors per 1000 animals tested (APT – Results within 4 months of each animal test are ranked.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Number of LRS,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Traced animals.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Ranking -  a basic guide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might have a poor ranking if ::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Test a lot of animals and do not find any confirmed reactors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Do not restrict (or break) many (any) herds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 the 4 months after testing animals negative the same animals become confirmed reactors at routine Slaughter – or at a herd test</a:t>
            </a:r>
          </a:p>
          <a:p>
            <a:endParaRPr lang="en-GB" sz="2000" dirty="0" smtClean="0"/>
          </a:p>
          <a:p>
            <a:r>
              <a:rPr lang="en-GB" sz="2000" dirty="0" smtClean="0"/>
              <a:t>Does this mean you are bad at testing</a:t>
            </a:r>
            <a:r>
              <a:rPr lang="en-GB" sz="2000" dirty="0" smtClean="0"/>
              <a:t>? No!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Summation of the Ranks for the 4 factors is the best assessment .... But there is no perfect way.</a:t>
            </a:r>
          </a:p>
          <a:p>
            <a:r>
              <a:rPr lang="en-GB" sz="2000" dirty="0" smtClean="0"/>
              <a:t>Reports will be run each quarter so results may change rapidly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dirty="0" smtClean="0"/>
              <a:t>Supervision Penalties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848872" cy="5162128"/>
          </a:xfrm>
        </p:spPr>
        <p:txBody>
          <a:bodyPr>
            <a:normAutofit fontScale="92500"/>
          </a:bodyPr>
          <a:lstStyle/>
          <a:p>
            <a:pPr lvl="1">
              <a:lnSpc>
                <a:spcPct val="150000"/>
              </a:lnSpc>
            </a:pPr>
            <a:r>
              <a:rPr lang="en-GB" sz="2200" b="1" dirty="0" smtClean="0"/>
              <a:t>No Appeal Process in the new contract</a:t>
            </a:r>
          </a:p>
          <a:p>
            <a:pPr lvl="1">
              <a:lnSpc>
                <a:spcPct val="150000"/>
              </a:lnSpc>
            </a:pPr>
            <a:r>
              <a:rPr lang="en-GB" sz="2200" b="1" dirty="0" smtClean="0"/>
              <a:t>Failed Appointment</a:t>
            </a:r>
            <a:r>
              <a:rPr lang="en-GB" sz="2200" dirty="0" smtClean="0"/>
              <a:t> - £300 (3 missed audits – suspension)</a:t>
            </a:r>
          </a:p>
          <a:p>
            <a:pPr lvl="1">
              <a:lnSpc>
                <a:spcPct val="150000"/>
              </a:lnSpc>
            </a:pPr>
            <a:r>
              <a:rPr lang="en-GB" sz="2200" b="1" dirty="0" smtClean="0"/>
              <a:t>1 NFS  </a:t>
            </a:r>
            <a:r>
              <a:rPr lang="en-GB" sz="2200" dirty="0" smtClean="0"/>
              <a:t>Post audit letter – £80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/>
              <a:t>2 NFS findings, or 1 NFS and at least 1 NFS at a previous audit in the last 3 years   </a:t>
            </a:r>
            <a:r>
              <a:rPr lang="en-GB" sz="2200" dirty="0" smtClean="0"/>
              <a:t>Post audit interview   </a:t>
            </a:r>
            <a:r>
              <a:rPr lang="en-US" sz="2200" dirty="0" smtClean="0"/>
              <a:t>£2</a:t>
            </a:r>
            <a:r>
              <a:rPr lang="en-GB" sz="2200" dirty="0" smtClean="0"/>
              <a:t>40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/>
              <a:t>3 + NFS findings or 1 NA, or 2 NFS and at least 1 NFS at a previous audit in the last 3 years, or a suspension in public interest -  </a:t>
            </a:r>
            <a:r>
              <a:rPr lang="en-GB" sz="2200" dirty="0" smtClean="0"/>
              <a:t>Suspension  - KPI 5 SC</a:t>
            </a:r>
            <a:r>
              <a:rPr lang="en-US" sz="2200" b="1" dirty="0" smtClean="0"/>
              <a:t> </a:t>
            </a:r>
            <a:endParaRPr lang="en-US" sz="2200" dirty="0" smtClean="0"/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 </a:t>
            </a:r>
            <a:r>
              <a:rPr lang="en-GB" sz="2200" b="1" dirty="0" smtClean="0"/>
              <a:t>Re-approval of an AVS </a:t>
            </a:r>
            <a:r>
              <a:rPr lang="en-GB" sz="2200" dirty="0" smtClean="0"/>
              <a:t>– cost £600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Structure of the contract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KPI 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Individual performance</a:t>
            </a:r>
          </a:p>
          <a:p>
            <a:pPr>
              <a:buFont typeface="Wingdings" pitchFamily="2" charset="2"/>
              <a:buChar char="ü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391400" cy="620713"/>
          </a:xfrm>
        </p:spPr>
        <p:txBody>
          <a:bodyPr>
            <a:normAutofit/>
          </a:bodyPr>
          <a:lstStyle/>
          <a:p>
            <a:r>
              <a:rPr lang="en-GB" dirty="0" smtClean="0"/>
              <a:t>The TB Testing  and related services Contract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50824" y="476673"/>
            <a:ext cx="8713663" cy="5184575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000" dirty="0" smtClean="0"/>
              <a:t>The contract consists of the </a:t>
            </a:r>
            <a:r>
              <a:rPr lang="en-GB" sz="2000" b="1" dirty="0" smtClean="0"/>
              <a:t>Terms and Conditions </a:t>
            </a:r>
            <a:r>
              <a:rPr lang="en-GB" sz="2000" dirty="0" smtClean="0"/>
              <a:t>and 14 </a:t>
            </a:r>
            <a:r>
              <a:rPr lang="en-GB" sz="2000" b="1" dirty="0" smtClean="0"/>
              <a:t>Schedules.</a:t>
            </a:r>
          </a:p>
          <a:p>
            <a:r>
              <a:rPr lang="en-GB" sz="2000" b="1" dirty="0" smtClean="0"/>
              <a:t>Open Contract </a:t>
            </a:r>
            <a:r>
              <a:rPr lang="en-GB" sz="2000" dirty="0" smtClean="0"/>
              <a:t>– any one can apply to be a contractor – you must be nominated by a farmer to do the work.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Requirement to comply with the Service Level Agreement – Schedule 4 - the Performance Management Framework.</a:t>
            </a:r>
          </a:p>
          <a:p>
            <a:endParaRPr lang="en-GB" sz="2000" b="1" dirty="0" smtClean="0"/>
          </a:p>
          <a:p>
            <a:r>
              <a:rPr lang="en-GB" sz="2000" dirty="0" smtClean="0"/>
              <a:t>Contract will develop through the term of the Contract (5yrs)</a:t>
            </a:r>
          </a:p>
          <a:p>
            <a:endParaRPr lang="en-GB" sz="2000" b="1" dirty="0" smtClean="0"/>
          </a:p>
          <a:p>
            <a:r>
              <a:rPr lang="en-GB" sz="2000" dirty="0" smtClean="0"/>
              <a:t>Current documents found at : </a:t>
            </a:r>
          </a:p>
          <a:p>
            <a:r>
              <a:rPr lang="en-GB" sz="2000" b="1" dirty="0" smtClean="0"/>
              <a:t>https://www.daera-ni.gov.uk/sites/default/files/publications/daera/Contract%20for%20provision%20of%20TB%20testing_1.zip</a:t>
            </a:r>
          </a:p>
          <a:p>
            <a:endParaRPr lang="en-GB" sz="2400" b="1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endParaRPr lang="en-GB" sz="1200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endParaRPr lang="en-GB" sz="1200" dirty="0" smtClean="0"/>
          </a:p>
          <a:p>
            <a:pPr>
              <a:spcBef>
                <a:spcPct val="50000"/>
              </a:spcBef>
            </a:pPr>
            <a:endParaRPr lang="en-GB" sz="1400" dirty="0" smtClean="0"/>
          </a:p>
          <a:p>
            <a:pPr lvl="1">
              <a:spcBef>
                <a:spcPct val="50000"/>
              </a:spcBef>
            </a:pPr>
            <a:endParaRPr lang="en-GB" sz="1400" dirty="0" smtClean="0"/>
          </a:p>
          <a:p>
            <a:pPr lvl="1">
              <a:spcBef>
                <a:spcPct val="50000"/>
              </a:spcBef>
            </a:pPr>
            <a:endParaRPr lang="en-GB" sz="1400" dirty="0" smtClean="0"/>
          </a:p>
          <a:p>
            <a:pPr lvl="1">
              <a:spcBef>
                <a:spcPct val="50000"/>
              </a:spcBef>
            </a:pPr>
            <a:endParaRPr lang="en-GB" sz="1400" dirty="0" smtClean="0"/>
          </a:p>
          <a:p>
            <a:pPr lvl="1">
              <a:spcBef>
                <a:spcPct val="50000"/>
              </a:spcBef>
            </a:pPr>
            <a:endParaRPr lang="en-GB" sz="1400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endParaRPr lang="en-GB" sz="1400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endParaRPr lang="en-GB" sz="1400" dirty="0" smtClean="0"/>
          </a:p>
          <a:p>
            <a:pPr>
              <a:spcBef>
                <a:spcPct val="50000"/>
              </a:spcBef>
            </a:pPr>
            <a:endParaRPr lang="en-GB" dirty="0" smtClean="0"/>
          </a:p>
          <a:p>
            <a:pPr lvl="1">
              <a:spcBef>
                <a:spcPct val="50000"/>
              </a:spcBef>
            </a:pPr>
            <a:endParaRPr lang="en-GB" sz="1600" dirty="0" smtClean="0"/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GB" sz="1600" b="1" dirty="0" smtClean="0"/>
          </a:p>
          <a:p>
            <a:pPr>
              <a:spcBef>
                <a:spcPct val="50000"/>
              </a:spcBef>
              <a:buFontTx/>
              <a:buChar char="•"/>
            </a:pPr>
            <a:endParaRPr lang="en-GB" b="1" dirty="0" smtClean="0"/>
          </a:p>
          <a:p>
            <a:pPr lvl="1">
              <a:spcBef>
                <a:spcPct val="50000"/>
              </a:spcBef>
            </a:pPr>
            <a:endParaRPr lang="en-GB" dirty="0" smtClean="0"/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35292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 rot="19169047">
            <a:off x="4471599" y="2299016"/>
            <a:ext cx="985772" cy="24982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" y="260648"/>
            <a:ext cx="74168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 rot="18297145">
            <a:off x="3946621" y="3289705"/>
            <a:ext cx="1607999" cy="36616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" y="1305943"/>
            <a:ext cx="7416800" cy="416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>
            <a:off x="899592" y="3284984"/>
            <a:ext cx="1080120" cy="108012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Schedules to be familiar with 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Schedule 1 – Specification</a:t>
            </a:r>
          </a:p>
          <a:p>
            <a:r>
              <a:rPr lang="en-GB" dirty="0" smtClean="0"/>
              <a:t>Schedule 4 – Performance Management Framework</a:t>
            </a:r>
          </a:p>
          <a:p>
            <a:r>
              <a:rPr lang="en-GB" dirty="0" smtClean="0"/>
              <a:t>Schedule 11- Instruction on how to perform the TB Test.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Email contact : General Queries  </a:t>
            </a:r>
            <a:r>
              <a:rPr lang="en-GB" dirty="0" smtClean="0">
                <a:solidFill>
                  <a:srgbClr val="C00000"/>
                </a:solidFill>
                <a:hlinkClick r:id="rId2"/>
              </a:rPr>
              <a:t>TB.CM@daera-ni.gov.uk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                         TB test arrangement updates </a:t>
            </a:r>
          </a:p>
          <a:p>
            <a:r>
              <a:rPr lang="en-GB" dirty="0" smtClean="0"/>
              <a:t>                         </a:t>
            </a:r>
            <a:r>
              <a:rPr lang="en-GB" dirty="0" smtClean="0">
                <a:solidFill>
                  <a:srgbClr val="C00000"/>
                </a:solidFill>
                <a:hlinkClick r:id="rId3"/>
              </a:rPr>
              <a:t>day4TBtesttimes@daera-ni.gov.uk</a:t>
            </a:r>
            <a:r>
              <a:rPr lang="en-GB" dirty="0" smtClean="0">
                <a:solidFill>
                  <a:srgbClr val="C00000"/>
                </a:solidFill>
              </a:rPr>
              <a:t>    OR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                         </a:t>
            </a:r>
            <a:r>
              <a:rPr lang="en-GB" dirty="0" smtClean="0">
                <a:solidFill>
                  <a:srgbClr val="C00000"/>
                </a:solidFill>
                <a:hlinkClick r:id="rId4"/>
              </a:rPr>
              <a:t>DVOpost@daera-ni.gov.uk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Late Start Telephone Line : </a:t>
            </a:r>
            <a:r>
              <a:rPr lang="en-GB" dirty="0" smtClean="0">
                <a:solidFill>
                  <a:srgbClr val="C00000"/>
                </a:solidFill>
              </a:rPr>
              <a:t>0300 200 7853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91400" cy="504825"/>
          </a:xfrm>
        </p:spPr>
        <p:txBody>
          <a:bodyPr>
            <a:normAutofit/>
          </a:bodyPr>
          <a:lstStyle/>
          <a:p>
            <a:r>
              <a:rPr lang="en-GB" dirty="0" smtClean="0"/>
              <a:t>Contract management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23850" y="765175"/>
            <a:ext cx="8280400" cy="468005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This is about a good working relationship 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Measuring performance and accountability to the agreed standard.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On a business footing with a strategy for improvement.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endParaRPr lang="en-GB" b="1" dirty="0" smtClean="0"/>
          </a:p>
          <a:p>
            <a:r>
              <a:rPr lang="en-GB" sz="2000" b="1" dirty="0" smtClean="0">
                <a:solidFill>
                  <a:srgbClr val="FF0000"/>
                </a:solidFill>
              </a:rPr>
              <a:t>Key Performance Indicators (KPIs)</a:t>
            </a:r>
            <a:r>
              <a:rPr lang="en-GB" sz="2000" b="1" dirty="0" smtClean="0"/>
              <a:t>  </a:t>
            </a:r>
            <a:r>
              <a:rPr lang="en-GB" sz="2400" b="1" dirty="0" smtClean="0"/>
              <a:t>- </a:t>
            </a:r>
            <a:r>
              <a:rPr lang="en-GB" b="1" dirty="0" smtClean="0"/>
              <a:t>Quarterly reports and an annual review. </a:t>
            </a:r>
          </a:p>
          <a:p>
            <a:endParaRPr lang="en-GB" dirty="0" smtClean="0"/>
          </a:p>
          <a:p>
            <a:r>
              <a:rPr lang="en-GB" b="1" dirty="0" smtClean="0"/>
              <a:t>Underperformance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Service Credits - </a:t>
            </a:r>
            <a:r>
              <a:rPr lang="en-GB" dirty="0" smtClean="0"/>
              <a:t>Warning when KPI targets are not being met within 10% of the target. Repeated Service Credits will result in financial deductions.</a:t>
            </a:r>
          </a:p>
          <a:p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Breach of Contract – </a:t>
            </a:r>
            <a:r>
              <a:rPr lang="en-GB" dirty="0" smtClean="0"/>
              <a:t>when contractor under performance is greater than 10% of the KPI satisfactory target.  Greater financial sanction.</a:t>
            </a:r>
          </a:p>
          <a:p>
            <a:endParaRPr lang="en-GB" sz="2400" b="1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 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B Supervision training       29 June 2016 - Parameters and tolerance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TB Supervision training       29 June 2016 - Parameters and tolerances</Template>
  <TotalTime>1679</TotalTime>
  <Words>1277</Words>
  <Application>Microsoft Office PowerPoint</Application>
  <PresentationFormat>On-screen Show (4:3)</PresentationFormat>
  <Paragraphs>222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TB Supervision training       29 June 2016 - Parameters and tolerances</vt:lpstr>
      <vt:lpstr>TB Testing Services Contract</vt:lpstr>
      <vt:lpstr>Why am I here? </vt:lpstr>
      <vt:lpstr>Topics</vt:lpstr>
      <vt:lpstr>The TB Testing  and related services Contract </vt:lpstr>
      <vt:lpstr>Slide 5</vt:lpstr>
      <vt:lpstr>Slide 6</vt:lpstr>
      <vt:lpstr>Slide 7</vt:lpstr>
      <vt:lpstr>Schedules to be familiar with ...</vt:lpstr>
      <vt:lpstr>Contract management </vt:lpstr>
      <vt:lpstr>Quarter 1 Assessment of how well Contractors  are complying with the standards </vt:lpstr>
      <vt:lpstr>KPI Thresholds</vt:lpstr>
      <vt:lpstr>KPI 1   Accurate and transparent Work Planning</vt:lpstr>
      <vt:lpstr>Advance Notification of Appointment changes                        Ensure you have notified us before you arrive on farm – duplication of notification is not required.</vt:lpstr>
      <vt:lpstr>KPI 1 Accurate Work planning and transparency   Target 80%             90 % (yr 2)            95% (yr 3)</vt:lpstr>
      <vt:lpstr>KPI 7 - Accurate results submitted so that they do not require change request.  Targets 1 or 2 recalls = Service Credit                3 or more  =  Contract breach</vt:lpstr>
      <vt:lpstr>KPI 4 Negative results in within 5 working days  Target 80%             90 % (yr 2)            95% (yr 3).</vt:lpstr>
      <vt:lpstr>KPI  2 Positive results (Reactors) within 1 working day  Target 85%             90 % (yr 2)            95% (yr 3).   </vt:lpstr>
      <vt:lpstr>KPI 3 Inconclusive Results within 2 working days  Target 85%             90 % (yr 2)            95% (yr 3).</vt:lpstr>
      <vt:lpstr>KPI 5 - Individual testing performance   Strategy : Improving the TB test Sensitivity here in NI</vt:lpstr>
      <vt:lpstr>Targeted and Risk inspections</vt:lpstr>
      <vt:lpstr>Risk Ranking -  a basic guide </vt:lpstr>
      <vt:lpstr>Supervision Penalties</vt:lpstr>
    </vt:vector>
  </TitlesOfParts>
  <Company>IT Assist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Approvals and Supervisions</dc:title>
  <dc:creator>David Kyle</dc:creator>
  <cp:lastModifiedBy>David Kyle</cp:lastModifiedBy>
  <cp:revision>157</cp:revision>
  <cp:lastPrinted>2016-05-04T08:29:05Z</cp:lastPrinted>
  <dcterms:created xsi:type="dcterms:W3CDTF">2016-06-27T12:51:49Z</dcterms:created>
  <dcterms:modified xsi:type="dcterms:W3CDTF">2016-10-17T08:23:12Z</dcterms:modified>
</cp:coreProperties>
</file>