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259" r:id="rId2"/>
    <p:sldId id="325" r:id="rId3"/>
    <p:sldId id="280" r:id="rId4"/>
    <p:sldId id="293" r:id="rId5"/>
    <p:sldId id="318" r:id="rId6"/>
    <p:sldId id="306" r:id="rId7"/>
    <p:sldId id="320" r:id="rId8"/>
    <p:sldId id="321" r:id="rId9"/>
    <p:sldId id="326" r:id="rId10"/>
    <p:sldId id="303" r:id="rId11"/>
    <p:sldId id="305" r:id="rId12"/>
    <p:sldId id="260" r:id="rId13"/>
    <p:sldId id="261" r:id="rId14"/>
    <p:sldId id="292" r:id="rId15"/>
    <p:sldId id="258" r:id="rId16"/>
    <p:sldId id="289" r:id="rId17"/>
    <p:sldId id="310" r:id="rId18"/>
    <p:sldId id="311" r:id="rId19"/>
    <p:sldId id="312" r:id="rId20"/>
    <p:sldId id="313" r:id="rId21"/>
    <p:sldId id="314" r:id="rId22"/>
    <p:sldId id="315" r:id="rId23"/>
    <p:sldId id="273" r:id="rId24"/>
    <p:sldId id="324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F9"/>
    <a:srgbClr val="C3C3EB"/>
    <a:srgbClr val="FFFFFF"/>
    <a:srgbClr val="D3B5E9"/>
    <a:srgbClr val="9C5BCD"/>
    <a:srgbClr val="C9A6E4"/>
    <a:srgbClr val="EBEBF9"/>
    <a:srgbClr val="D7ECFD"/>
    <a:srgbClr val="F5FBEF"/>
    <a:srgbClr val="142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/>
    <p:restoredTop sz="94648"/>
  </p:normalViewPr>
  <p:slideViewPr>
    <p:cSldViewPr showGuides="1">
      <p:cViewPr varScale="1">
        <p:scale>
          <a:sx n="70" d="100"/>
          <a:sy n="70" d="100"/>
        </p:scale>
        <p:origin x="1404" y="72"/>
      </p:cViewPr>
      <p:guideLst>
        <p:guide orient="horz" pos="14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80D8A-5927-40F0-ACEB-8754B0D6488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31927DC-468C-4EF2-B850-A14E57FB6F4E}">
      <dgm:prSet phldrT="[Text]"/>
      <dgm:spPr/>
      <dgm:t>
        <a:bodyPr/>
        <a:lstStyle/>
        <a:p>
          <a:r>
            <a:rPr lang="en-GB" dirty="0" smtClean="0"/>
            <a:t>Public Consultation</a:t>
          </a:r>
          <a:endParaRPr lang="en-GB" dirty="0"/>
        </a:p>
      </dgm:t>
    </dgm:pt>
    <dgm:pt modelId="{F4D58096-5095-4E30-B7A5-474E1FD711BD}" type="parTrans" cxnId="{9E54DA54-4830-477A-8A34-A3709FAB951E}">
      <dgm:prSet/>
      <dgm:spPr/>
      <dgm:t>
        <a:bodyPr/>
        <a:lstStyle/>
        <a:p>
          <a:endParaRPr lang="en-GB"/>
        </a:p>
      </dgm:t>
    </dgm:pt>
    <dgm:pt modelId="{F643091B-EB35-49AB-9C14-F9B7E65F66F1}" type="sibTrans" cxnId="{9E54DA54-4830-477A-8A34-A3709FAB951E}">
      <dgm:prSet/>
      <dgm:spPr/>
      <dgm:t>
        <a:bodyPr/>
        <a:lstStyle/>
        <a:p>
          <a:endParaRPr lang="en-GB"/>
        </a:p>
      </dgm:t>
    </dgm:pt>
    <dgm:pt modelId="{8EC1BA69-760B-4252-BECE-654557ED22AC}">
      <dgm:prSet phldrT="[Text]"/>
      <dgm:spPr/>
      <dgm:t>
        <a:bodyPr/>
        <a:lstStyle/>
        <a:p>
          <a:r>
            <a:rPr lang="en-GB" dirty="0" smtClean="0"/>
            <a:t>Analysis &amp; Publication of Response Results </a:t>
          </a:r>
          <a:endParaRPr lang="en-GB" dirty="0"/>
        </a:p>
      </dgm:t>
    </dgm:pt>
    <dgm:pt modelId="{E1525210-55B9-4000-93E5-C2F323A1F092}" type="parTrans" cxnId="{58D25F76-23B2-4033-AFB3-7C7FA31474E4}">
      <dgm:prSet/>
      <dgm:spPr/>
      <dgm:t>
        <a:bodyPr/>
        <a:lstStyle/>
        <a:p>
          <a:endParaRPr lang="en-GB"/>
        </a:p>
      </dgm:t>
    </dgm:pt>
    <dgm:pt modelId="{BC99F437-AA59-411A-B921-8DA384589424}" type="sibTrans" cxnId="{58D25F76-23B2-4033-AFB3-7C7FA31474E4}">
      <dgm:prSet/>
      <dgm:spPr/>
      <dgm:t>
        <a:bodyPr/>
        <a:lstStyle/>
        <a:p>
          <a:endParaRPr lang="en-GB"/>
        </a:p>
      </dgm:t>
    </dgm:pt>
    <dgm:pt modelId="{E8F32A8D-C378-4371-AE53-9EFFC5512C8E}">
      <dgm:prSet phldrT="[Text]"/>
      <dgm:spPr/>
      <dgm:t>
        <a:bodyPr/>
        <a:lstStyle/>
        <a:p>
          <a:r>
            <a:rPr lang="en-GB" dirty="0" smtClean="0"/>
            <a:t>Finalise Framework</a:t>
          </a:r>
          <a:endParaRPr lang="en-GB" dirty="0"/>
        </a:p>
      </dgm:t>
    </dgm:pt>
    <dgm:pt modelId="{3AD360D2-6D6E-424F-8D2A-A0F4E5C9BA41}" type="parTrans" cxnId="{A3323925-B3B4-496D-8D5D-54F56CF95E25}">
      <dgm:prSet/>
      <dgm:spPr/>
      <dgm:t>
        <a:bodyPr/>
        <a:lstStyle/>
        <a:p>
          <a:endParaRPr lang="en-GB"/>
        </a:p>
      </dgm:t>
    </dgm:pt>
    <dgm:pt modelId="{61770D5E-A762-4E83-9EDC-05A49D69ADFD}" type="sibTrans" cxnId="{A3323925-B3B4-496D-8D5D-54F56CF95E25}">
      <dgm:prSet/>
      <dgm:spPr/>
      <dgm:t>
        <a:bodyPr/>
        <a:lstStyle/>
        <a:p>
          <a:endParaRPr lang="en-GB"/>
        </a:p>
      </dgm:t>
    </dgm:pt>
    <dgm:pt modelId="{618AD31F-C840-4AF3-84E0-A596D9C45CAD}">
      <dgm:prSet/>
      <dgm:spPr/>
      <dgm:t>
        <a:bodyPr/>
        <a:lstStyle/>
        <a:p>
          <a:r>
            <a:rPr lang="en-GB" dirty="0" smtClean="0"/>
            <a:t>Executive Approval</a:t>
          </a:r>
          <a:endParaRPr lang="en-GB" dirty="0"/>
        </a:p>
      </dgm:t>
    </dgm:pt>
    <dgm:pt modelId="{8135C094-71F0-46D5-87E6-F10DC71025DA}" type="parTrans" cxnId="{3908A731-86A2-4B0C-8A51-650174FABC0A}">
      <dgm:prSet/>
      <dgm:spPr/>
      <dgm:t>
        <a:bodyPr/>
        <a:lstStyle/>
        <a:p>
          <a:endParaRPr lang="en-GB"/>
        </a:p>
      </dgm:t>
    </dgm:pt>
    <dgm:pt modelId="{FAB7BBB0-093B-4E86-87E5-0D97D8E9E3C7}" type="sibTrans" cxnId="{3908A731-86A2-4B0C-8A51-650174FABC0A}">
      <dgm:prSet/>
      <dgm:spPr/>
      <dgm:t>
        <a:bodyPr/>
        <a:lstStyle/>
        <a:p>
          <a:endParaRPr lang="en-GB"/>
        </a:p>
      </dgm:t>
    </dgm:pt>
    <dgm:pt modelId="{AFF723A1-70DD-425B-9022-602E3754BB67}">
      <dgm:prSet/>
      <dgm:spPr/>
      <dgm:t>
        <a:bodyPr/>
        <a:lstStyle/>
        <a:p>
          <a:r>
            <a:rPr lang="en-GB" dirty="0" smtClean="0"/>
            <a:t>Publish Framework</a:t>
          </a:r>
          <a:endParaRPr lang="en-GB" dirty="0"/>
        </a:p>
      </dgm:t>
    </dgm:pt>
    <dgm:pt modelId="{C35735BE-6D8A-45B3-88BF-FA327FCC0970}" type="parTrans" cxnId="{C0BC1508-DCA1-4976-8BD1-290F994A0AE0}">
      <dgm:prSet/>
      <dgm:spPr/>
      <dgm:t>
        <a:bodyPr/>
        <a:lstStyle/>
        <a:p>
          <a:endParaRPr lang="en-GB"/>
        </a:p>
      </dgm:t>
    </dgm:pt>
    <dgm:pt modelId="{C49F386C-700D-46E6-A35C-C703E5640C2B}" type="sibTrans" cxnId="{C0BC1508-DCA1-4976-8BD1-290F994A0AE0}">
      <dgm:prSet/>
      <dgm:spPr/>
      <dgm:t>
        <a:bodyPr/>
        <a:lstStyle/>
        <a:p>
          <a:endParaRPr lang="en-GB"/>
        </a:p>
      </dgm:t>
    </dgm:pt>
    <dgm:pt modelId="{461B25FE-8A59-4DA8-AC36-24B68ED4D0E1}" type="pres">
      <dgm:prSet presAssocID="{26680D8A-5927-40F0-ACEB-8754B0D64889}" presName="CompostProcess" presStyleCnt="0">
        <dgm:presLayoutVars>
          <dgm:dir/>
          <dgm:resizeHandles val="exact"/>
        </dgm:presLayoutVars>
      </dgm:prSet>
      <dgm:spPr/>
    </dgm:pt>
    <dgm:pt modelId="{6D5BF5AB-BF6E-45F1-9A22-9B420A47C8C1}" type="pres">
      <dgm:prSet presAssocID="{26680D8A-5927-40F0-ACEB-8754B0D64889}" presName="arrow" presStyleLbl="bgShp" presStyleIdx="0" presStyleCnt="1"/>
      <dgm:spPr/>
    </dgm:pt>
    <dgm:pt modelId="{8EEC23F7-F022-4074-B571-885EF095DABF}" type="pres">
      <dgm:prSet presAssocID="{26680D8A-5927-40F0-ACEB-8754B0D64889}" presName="linearProcess" presStyleCnt="0"/>
      <dgm:spPr/>
    </dgm:pt>
    <dgm:pt modelId="{9E6EB79F-C559-43B1-B0DF-2EEBED33F368}" type="pres">
      <dgm:prSet presAssocID="{C31927DC-468C-4EF2-B850-A14E57FB6F4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9796D-7B61-493C-8069-953E07BEDC3D}" type="pres">
      <dgm:prSet presAssocID="{F643091B-EB35-49AB-9C14-F9B7E65F66F1}" presName="sibTrans" presStyleCnt="0"/>
      <dgm:spPr/>
    </dgm:pt>
    <dgm:pt modelId="{C18A6A97-34AE-4DDE-B0B9-ADD2D5CFA6BE}" type="pres">
      <dgm:prSet presAssocID="{8EC1BA69-760B-4252-BECE-654557ED22A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45582-57A1-44EE-8308-494F1A7CFE3B}" type="pres">
      <dgm:prSet presAssocID="{BC99F437-AA59-411A-B921-8DA384589424}" presName="sibTrans" presStyleCnt="0"/>
      <dgm:spPr/>
    </dgm:pt>
    <dgm:pt modelId="{F76C1796-1A64-45EB-A6FA-B7F9C8A254AD}" type="pres">
      <dgm:prSet presAssocID="{E8F32A8D-C378-4371-AE53-9EFFC5512C8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A7089A-0A19-418B-A097-C93452E237AD}" type="pres">
      <dgm:prSet presAssocID="{61770D5E-A762-4E83-9EDC-05A49D69ADFD}" presName="sibTrans" presStyleCnt="0"/>
      <dgm:spPr/>
    </dgm:pt>
    <dgm:pt modelId="{62CBB880-F58A-4E5F-BC54-34070DAA190E}" type="pres">
      <dgm:prSet presAssocID="{618AD31F-C840-4AF3-84E0-A596D9C45CA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B469D-8B0C-4A14-A00F-9488192E8DFA}" type="pres">
      <dgm:prSet presAssocID="{FAB7BBB0-093B-4E86-87E5-0D97D8E9E3C7}" presName="sibTrans" presStyleCnt="0"/>
      <dgm:spPr/>
    </dgm:pt>
    <dgm:pt modelId="{852D7EE9-FDD1-4BAE-ACE6-2132A3AAD014}" type="pres">
      <dgm:prSet presAssocID="{AFF723A1-70DD-425B-9022-602E3754BB6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BC1508-DCA1-4976-8BD1-290F994A0AE0}" srcId="{26680D8A-5927-40F0-ACEB-8754B0D64889}" destId="{AFF723A1-70DD-425B-9022-602E3754BB67}" srcOrd="4" destOrd="0" parTransId="{C35735BE-6D8A-45B3-88BF-FA327FCC0970}" sibTransId="{C49F386C-700D-46E6-A35C-C703E5640C2B}"/>
    <dgm:cxn modelId="{D5D6E8DC-9C6C-44F2-88FD-7203B6AAB9D2}" type="presOf" srcId="{E8F32A8D-C378-4371-AE53-9EFFC5512C8E}" destId="{F76C1796-1A64-45EB-A6FA-B7F9C8A254AD}" srcOrd="0" destOrd="0" presId="urn:microsoft.com/office/officeart/2005/8/layout/hProcess9"/>
    <dgm:cxn modelId="{E1399C7F-8456-4AC4-934E-A8E5F344D91F}" type="presOf" srcId="{8EC1BA69-760B-4252-BECE-654557ED22AC}" destId="{C18A6A97-34AE-4DDE-B0B9-ADD2D5CFA6BE}" srcOrd="0" destOrd="0" presId="urn:microsoft.com/office/officeart/2005/8/layout/hProcess9"/>
    <dgm:cxn modelId="{2E5DBC63-8459-4B84-ACC5-76C96BA96604}" type="presOf" srcId="{C31927DC-468C-4EF2-B850-A14E57FB6F4E}" destId="{9E6EB79F-C559-43B1-B0DF-2EEBED33F368}" srcOrd="0" destOrd="0" presId="urn:microsoft.com/office/officeart/2005/8/layout/hProcess9"/>
    <dgm:cxn modelId="{A3323925-B3B4-496D-8D5D-54F56CF95E25}" srcId="{26680D8A-5927-40F0-ACEB-8754B0D64889}" destId="{E8F32A8D-C378-4371-AE53-9EFFC5512C8E}" srcOrd="2" destOrd="0" parTransId="{3AD360D2-6D6E-424F-8D2A-A0F4E5C9BA41}" sibTransId="{61770D5E-A762-4E83-9EDC-05A49D69ADFD}"/>
    <dgm:cxn modelId="{816E376D-9EEC-42C3-B122-CFD1F50CFA27}" type="presOf" srcId="{AFF723A1-70DD-425B-9022-602E3754BB67}" destId="{852D7EE9-FDD1-4BAE-ACE6-2132A3AAD014}" srcOrd="0" destOrd="0" presId="urn:microsoft.com/office/officeart/2005/8/layout/hProcess9"/>
    <dgm:cxn modelId="{58D25F76-23B2-4033-AFB3-7C7FA31474E4}" srcId="{26680D8A-5927-40F0-ACEB-8754B0D64889}" destId="{8EC1BA69-760B-4252-BECE-654557ED22AC}" srcOrd="1" destOrd="0" parTransId="{E1525210-55B9-4000-93E5-C2F323A1F092}" sibTransId="{BC99F437-AA59-411A-B921-8DA384589424}"/>
    <dgm:cxn modelId="{E69C9D4D-2C47-44FB-89C8-24B86F85BEEF}" type="presOf" srcId="{26680D8A-5927-40F0-ACEB-8754B0D64889}" destId="{461B25FE-8A59-4DA8-AC36-24B68ED4D0E1}" srcOrd="0" destOrd="0" presId="urn:microsoft.com/office/officeart/2005/8/layout/hProcess9"/>
    <dgm:cxn modelId="{9E54DA54-4830-477A-8A34-A3709FAB951E}" srcId="{26680D8A-5927-40F0-ACEB-8754B0D64889}" destId="{C31927DC-468C-4EF2-B850-A14E57FB6F4E}" srcOrd="0" destOrd="0" parTransId="{F4D58096-5095-4E30-B7A5-474E1FD711BD}" sibTransId="{F643091B-EB35-49AB-9C14-F9B7E65F66F1}"/>
    <dgm:cxn modelId="{3908A731-86A2-4B0C-8A51-650174FABC0A}" srcId="{26680D8A-5927-40F0-ACEB-8754B0D64889}" destId="{618AD31F-C840-4AF3-84E0-A596D9C45CAD}" srcOrd="3" destOrd="0" parTransId="{8135C094-71F0-46D5-87E6-F10DC71025DA}" sibTransId="{FAB7BBB0-093B-4E86-87E5-0D97D8E9E3C7}"/>
    <dgm:cxn modelId="{1CD6E455-846C-4127-A0FA-219C60D1EC88}" type="presOf" srcId="{618AD31F-C840-4AF3-84E0-A596D9C45CAD}" destId="{62CBB880-F58A-4E5F-BC54-34070DAA190E}" srcOrd="0" destOrd="0" presId="urn:microsoft.com/office/officeart/2005/8/layout/hProcess9"/>
    <dgm:cxn modelId="{08513B49-27B0-472D-B054-C6A82E8D6C1B}" type="presParOf" srcId="{461B25FE-8A59-4DA8-AC36-24B68ED4D0E1}" destId="{6D5BF5AB-BF6E-45F1-9A22-9B420A47C8C1}" srcOrd="0" destOrd="0" presId="urn:microsoft.com/office/officeart/2005/8/layout/hProcess9"/>
    <dgm:cxn modelId="{8DA8E448-2856-4C84-8CB6-FE99EDBC35E5}" type="presParOf" srcId="{461B25FE-8A59-4DA8-AC36-24B68ED4D0E1}" destId="{8EEC23F7-F022-4074-B571-885EF095DABF}" srcOrd="1" destOrd="0" presId="urn:microsoft.com/office/officeart/2005/8/layout/hProcess9"/>
    <dgm:cxn modelId="{0F0E133A-4DFB-43CC-AF84-D5988B5AA723}" type="presParOf" srcId="{8EEC23F7-F022-4074-B571-885EF095DABF}" destId="{9E6EB79F-C559-43B1-B0DF-2EEBED33F368}" srcOrd="0" destOrd="0" presId="urn:microsoft.com/office/officeart/2005/8/layout/hProcess9"/>
    <dgm:cxn modelId="{0A43899D-DCA4-4377-AD93-264895405E43}" type="presParOf" srcId="{8EEC23F7-F022-4074-B571-885EF095DABF}" destId="{7739796D-7B61-493C-8069-953E07BEDC3D}" srcOrd="1" destOrd="0" presId="urn:microsoft.com/office/officeart/2005/8/layout/hProcess9"/>
    <dgm:cxn modelId="{49AC299E-03E9-4F86-A194-2EA24276971E}" type="presParOf" srcId="{8EEC23F7-F022-4074-B571-885EF095DABF}" destId="{C18A6A97-34AE-4DDE-B0B9-ADD2D5CFA6BE}" srcOrd="2" destOrd="0" presId="urn:microsoft.com/office/officeart/2005/8/layout/hProcess9"/>
    <dgm:cxn modelId="{BC917DFD-F796-4AA4-AC2A-E66BC1AF190A}" type="presParOf" srcId="{8EEC23F7-F022-4074-B571-885EF095DABF}" destId="{FD645582-57A1-44EE-8308-494F1A7CFE3B}" srcOrd="3" destOrd="0" presId="urn:microsoft.com/office/officeart/2005/8/layout/hProcess9"/>
    <dgm:cxn modelId="{9D9AB19D-3388-467A-9A4D-ABCB20846BC6}" type="presParOf" srcId="{8EEC23F7-F022-4074-B571-885EF095DABF}" destId="{F76C1796-1A64-45EB-A6FA-B7F9C8A254AD}" srcOrd="4" destOrd="0" presId="urn:microsoft.com/office/officeart/2005/8/layout/hProcess9"/>
    <dgm:cxn modelId="{28970A06-AF1E-43FD-80B1-A56C2782FF40}" type="presParOf" srcId="{8EEC23F7-F022-4074-B571-885EF095DABF}" destId="{98A7089A-0A19-418B-A097-C93452E237AD}" srcOrd="5" destOrd="0" presId="urn:microsoft.com/office/officeart/2005/8/layout/hProcess9"/>
    <dgm:cxn modelId="{EB2F62BE-804E-4849-A2D4-F02A7E02E743}" type="presParOf" srcId="{8EEC23F7-F022-4074-B571-885EF095DABF}" destId="{62CBB880-F58A-4E5F-BC54-34070DAA190E}" srcOrd="6" destOrd="0" presId="urn:microsoft.com/office/officeart/2005/8/layout/hProcess9"/>
    <dgm:cxn modelId="{BFAAF800-FC63-4AF4-84B5-74CA6087BC6B}" type="presParOf" srcId="{8EEC23F7-F022-4074-B571-885EF095DABF}" destId="{B2BB469D-8B0C-4A14-A00F-9488192E8DFA}" srcOrd="7" destOrd="0" presId="urn:microsoft.com/office/officeart/2005/8/layout/hProcess9"/>
    <dgm:cxn modelId="{FEB6F9E4-DD51-4066-A62E-BAA59E520E0A}" type="presParOf" srcId="{8EEC23F7-F022-4074-B571-885EF095DABF}" destId="{852D7EE9-FDD1-4BAE-ACE6-2132A3AAD01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A2D3D9-B938-AB43-AF9A-78E54573A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3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you put something about One Health?</a:t>
            </a:r>
            <a:r>
              <a:rPr lang="en-GB" baseline="0" dirty="0" smtClean="0"/>
              <a:t> Wonder should we focus on the aspiration piece in the consultation document – “</a:t>
            </a:r>
            <a:r>
              <a:rPr lang="en-US" baseline="0" dirty="0" smtClean="0"/>
              <a:t>Strategic priority one will build on the connections between health, wellbeing and food, with a</a:t>
            </a:r>
          </a:p>
          <a:p>
            <a:r>
              <a:rPr lang="en-US" baseline="0" dirty="0" smtClean="0"/>
              <a:t>focus on making healthy, nutritious and sustainable food the ‘food of choice’, and ensuring food</a:t>
            </a:r>
          </a:p>
          <a:p>
            <a:r>
              <a:rPr lang="en-US" baseline="0" dirty="0" smtClean="0"/>
              <a:t>is produced to the highest quality, safety and ethical standards. It will enhance collaboration</a:t>
            </a:r>
          </a:p>
          <a:p>
            <a:r>
              <a:rPr lang="en-US" baseline="0" dirty="0" smtClean="0"/>
              <a:t>around policy agendas such as obesity, nutritional standards, food poverty, and the principles</a:t>
            </a:r>
          </a:p>
          <a:p>
            <a:r>
              <a:rPr lang="en-US" baseline="0" dirty="0" smtClean="0"/>
              <a:t>of One Health (which recognises that the health of humans, animals and ecosystems are</a:t>
            </a:r>
          </a:p>
          <a:p>
            <a:r>
              <a:rPr lang="en-US" baseline="0" dirty="0" smtClean="0"/>
              <a:t>interconnected).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Again maybe the aspiration - </a:t>
            </a:r>
            <a:r>
              <a:rPr lang="en-US" dirty="0" smtClean="0"/>
              <a:t>Northern Ireland will have a sustainable food system which is populated by successful,</a:t>
            </a:r>
          </a:p>
          <a:p>
            <a:r>
              <a:rPr lang="en-US" dirty="0" smtClean="0"/>
              <a:t>adaptable businesses with increased levels of productivity, circularity and innovation, which are</a:t>
            </a:r>
          </a:p>
          <a:p>
            <a:r>
              <a:rPr lang="en-US" dirty="0" smtClean="0"/>
              <a:t>competitive and able to maximise opportunities both in the NI marketplace and on the global</a:t>
            </a:r>
          </a:p>
          <a:p>
            <a:r>
              <a:rPr lang="en-US" dirty="0" smtClean="0"/>
              <a:t>stage. The NI agri-food sector is a major source of economic prosperity recognised for its quality,</a:t>
            </a:r>
          </a:p>
          <a:p>
            <a:r>
              <a:rPr lang="en-US" dirty="0" smtClean="0"/>
              <a:t>safety and knowledge driven approach, and for fairness and transparency in the supply chain.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0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Ireland will have a culture of civic pride as the home of good food, where the social</a:t>
            </a:r>
          </a:p>
          <a:p>
            <a:r>
              <a:rPr lang="en-US" dirty="0" smtClean="0"/>
              <a:t>value of food is nurtured and celebrated. The food sector will be more resilient as a result of</a:t>
            </a:r>
          </a:p>
          <a:p>
            <a:r>
              <a:rPr lang="en-US" dirty="0" smtClean="0"/>
              <a:t>increased local, national and international demand encouraged by co-ordinated NI agri-food</a:t>
            </a:r>
          </a:p>
          <a:p>
            <a:r>
              <a:rPr lang="en-US" dirty="0" smtClean="0"/>
              <a:t>market awareness and promotion.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Ireland will become a low carbon society where natural resources deployed in</a:t>
            </a:r>
          </a:p>
          <a:p>
            <a:r>
              <a:rPr lang="en-US" dirty="0" smtClean="0"/>
              <a:t>food production are responsibly managed and associated environmental costs/benefits are</a:t>
            </a:r>
          </a:p>
          <a:p>
            <a:r>
              <a:rPr lang="en-US" dirty="0" smtClean="0"/>
              <a:t>appropriately valued and reflected across the food supply chain.</a:t>
            </a:r>
          </a:p>
          <a:p>
            <a:r>
              <a:rPr lang="en-US" dirty="0" smtClean="0"/>
              <a:t>There will be a strong emphasis on circular economy, nature friendly farming practices,</a:t>
            </a:r>
          </a:p>
          <a:p>
            <a:r>
              <a:rPr lang="en-US" dirty="0" smtClean="0"/>
              <a:t>and opportunities to create profitable and shorter supply chains, minimise food waste, and</a:t>
            </a:r>
          </a:p>
          <a:p>
            <a:r>
              <a:rPr lang="en-US" dirty="0" smtClean="0"/>
              <a:t>redistribute surplus where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food education will create a strong foundation for a healthy lifelong relationship with</a:t>
            </a:r>
          </a:p>
          <a:p>
            <a:r>
              <a:rPr lang="en-US" dirty="0" smtClean="0"/>
              <a:t>food, encouraging and supporting children to eat well, understand where and how their food is</a:t>
            </a:r>
          </a:p>
          <a:p>
            <a:r>
              <a:rPr lang="en-US" dirty="0" smtClean="0"/>
              <a:t>produced and processed, and how food choices impact on their health and the environment.</a:t>
            </a:r>
          </a:p>
          <a:p>
            <a:r>
              <a:rPr lang="en-US" dirty="0" smtClean="0"/>
              <a:t>In addition, this priority focuses on education throughout life to also improve adult education in</a:t>
            </a:r>
          </a:p>
          <a:p>
            <a:r>
              <a:rPr lang="en-US" dirty="0" smtClean="0"/>
              <a:t>healthy foods and nutrition. There are particular links to strategic priorities one and three.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priority will aim to ensure that emergency contingency plans will be ready to operate</a:t>
            </a:r>
          </a:p>
          <a:p>
            <a:r>
              <a:rPr lang="en-US" dirty="0" smtClean="0"/>
              <a:t>in any future crisis to ensure a continued supply of safe food for all the people of Northern</a:t>
            </a:r>
          </a:p>
          <a:p>
            <a:r>
              <a:rPr lang="en-US" dirty="0" smtClean="0"/>
              <a:t>Ireland. There is a significant role for industry to maintain robust contingency plans to deal with</a:t>
            </a:r>
          </a:p>
          <a:p>
            <a:r>
              <a:rPr lang="en-US" dirty="0" smtClean="0"/>
              <a:t>disruptions to food supplies. Government has a role in co-ordinating the response to crises</a:t>
            </a:r>
          </a:p>
          <a:p>
            <a:r>
              <a:rPr lang="en-US" dirty="0" smtClean="0"/>
              <a:t>affecting food systems. It will encourage partnerships with industry and the voluntary and</a:t>
            </a:r>
          </a:p>
          <a:p>
            <a:r>
              <a:rPr lang="en-US" dirty="0" smtClean="0"/>
              <a:t>community sector to mitigate risks to consumers. The lessons learnt from previous pandemics/</a:t>
            </a:r>
          </a:p>
          <a:p>
            <a:r>
              <a:rPr lang="en-US" dirty="0" smtClean="0"/>
              <a:t>disease outbreaks will inform the plans for dealing with future emergencies.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1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D3D9-B938-AB43-AF9A-78E54573AE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381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219200"/>
            <a:ext cx="741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29" name="Straight Connector 7"/>
          <p:cNvCxnSpPr>
            <a:cxnSpLocks noChangeShapeType="1"/>
          </p:cNvCxnSpPr>
          <p:nvPr userDrawn="1"/>
        </p:nvCxnSpPr>
        <p:spPr bwMode="auto">
          <a:xfrm>
            <a:off x="228600" y="5486400"/>
            <a:ext cx="8686800" cy="1588"/>
          </a:xfrm>
          <a:prstGeom prst="line">
            <a:avLst/>
          </a:prstGeom>
          <a:noFill/>
          <a:ln w="38100">
            <a:solidFill>
              <a:srgbClr val="089A54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3676"/>
          <a:stretch/>
        </p:blipFill>
        <p:spPr>
          <a:xfrm>
            <a:off x="228600" y="5512808"/>
            <a:ext cx="8686800" cy="1338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3pPr>
      <a:lvl4pPr marL="1657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38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5pPr>
      <a:lvl6pPr marL="24955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527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099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671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2304"/>
            <a:ext cx="9143999" cy="460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"/>
            <a:ext cx="9152160" cy="1370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6369" y="1466824"/>
            <a:ext cx="9036496" cy="1152127"/>
          </a:xfrm>
          <a:prstGeom prst="roundRect">
            <a:avLst/>
          </a:prstGeom>
          <a:solidFill>
            <a:srgbClr val="EBEBF9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b="1" kern="0" dirty="0">
                <a:solidFill>
                  <a:srgbClr val="002060"/>
                </a:solidFill>
                <a:ea typeface="ＭＳ Ｐゴシック" charset="-128"/>
              </a:rPr>
              <a:t>The NI Food Strategy Framework aims to be a cross government </a:t>
            </a:r>
            <a:r>
              <a:rPr lang="en-US" sz="2000" b="1" kern="0">
                <a:solidFill>
                  <a:srgbClr val="002060"/>
                </a:solidFill>
                <a:ea typeface="ＭＳ Ｐゴシック" charset="-128"/>
              </a:rPr>
              <a:t>unifying </a:t>
            </a:r>
            <a:r>
              <a:rPr lang="en-US" sz="2000" b="1" kern="0" smtClean="0">
                <a:solidFill>
                  <a:srgbClr val="002060"/>
                </a:solidFill>
                <a:ea typeface="ＭＳ Ｐゴシック" charset="-128"/>
              </a:rPr>
              <a:t>framework, </a:t>
            </a:r>
            <a:r>
              <a:rPr lang="en-US" sz="2000" b="1" kern="0" dirty="0">
                <a:solidFill>
                  <a:srgbClr val="002060"/>
                </a:solidFill>
                <a:ea typeface="ＭＳ Ｐゴシック" charset="-128"/>
              </a:rPr>
              <a:t>with a shared vision, principles and priorities to guide long term food decision making.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2708919"/>
            <a:ext cx="7416800" cy="26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" y="22109"/>
            <a:ext cx="7299412" cy="454563"/>
          </a:xfrm>
        </p:spPr>
        <p:txBody>
          <a:bodyPr/>
          <a:lstStyle/>
          <a:p>
            <a:r>
              <a:rPr lang="en-GB" dirty="0" smtClean="0"/>
              <a:t>Guiding Principles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76672"/>
            <a:ext cx="7056784" cy="49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2034"/>
            <a:ext cx="3419872" cy="5419998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The </a:t>
            </a:r>
            <a:r>
              <a:rPr lang="en-US" b="1" dirty="0"/>
              <a:t>Food Strategy Framework signals a significant change in approach</a:t>
            </a:r>
            <a:r>
              <a:rPr lang="en-US" dirty="0"/>
              <a:t>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Reflecting </a:t>
            </a:r>
            <a:r>
              <a:rPr lang="en-US" dirty="0"/>
              <a:t>the different strategic drivers anticipated during the coming decades, </a:t>
            </a:r>
            <a:r>
              <a:rPr lang="en-US" b="1" dirty="0"/>
              <a:t>the Framework seeks to build a food system that will address economic, environmental and social sustainability</a:t>
            </a:r>
            <a:r>
              <a:rPr lang="en-US" dirty="0"/>
              <a:t>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It </a:t>
            </a:r>
            <a:r>
              <a:rPr lang="en-US" dirty="0"/>
              <a:t>places a </a:t>
            </a:r>
            <a:r>
              <a:rPr lang="en-US" b="1" dirty="0"/>
              <a:t>significant focus on the changing values and behaviours of consumers.</a:t>
            </a: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9832" y="0"/>
            <a:ext cx="597666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0"/>
            <a:ext cx="5400600" cy="5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258"/>
          </a:xfrm>
          <a:gradFill>
            <a:gsLst>
              <a:gs pos="2000">
                <a:schemeClr val="accent1"/>
              </a:gs>
              <a:gs pos="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latin typeface="Lato"/>
              </a:rPr>
              <a:t>What is a Food Systems Approach</a:t>
            </a:r>
            <a:r>
              <a:rPr lang="en-US" dirty="0" smtClean="0">
                <a:latin typeface="Lato"/>
              </a:rPr>
              <a:t>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719" y="779258"/>
            <a:ext cx="5572282" cy="4487836"/>
          </a:xfrm>
          <a:prstGeom prst="rect">
            <a:avLst/>
          </a:prstGeom>
          <a:gradFill>
            <a:gsLst>
              <a:gs pos="2000">
                <a:schemeClr val="accent1"/>
              </a:gs>
              <a:gs pos="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782878"/>
            <a:ext cx="3549547" cy="4590338"/>
          </a:xfrm>
          <a:prstGeom prst="rect">
            <a:avLst/>
          </a:prstGeom>
          <a:gradFill>
            <a:gsLst>
              <a:gs pos="2000">
                <a:srgbClr val="DCEFF0"/>
              </a:gs>
              <a:gs pos="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000" b="1" kern="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171" y="408414"/>
            <a:ext cx="34420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2000" kern="0" dirty="0" smtClean="0">
              <a:solidFill>
                <a:srgbClr val="142062"/>
              </a:solidFill>
              <a:latin typeface="+mj-lt"/>
              <a:ea typeface="ＭＳ Ｐゴシック" charset="-128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rgbClr val="142062"/>
                </a:solidFill>
                <a:latin typeface="+mj-lt"/>
                <a:ea typeface="ＭＳ Ｐゴシック" charset="-128"/>
              </a:rPr>
              <a:t>We propose </a:t>
            </a:r>
            <a:r>
              <a:rPr lang="en-US" sz="2000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a Food Systems approach embracing all the elements and activities that are involved in feeding a population – the </a:t>
            </a:r>
            <a:r>
              <a:rPr lang="en-US" sz="2000" b="1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production, processing, packaging, distribution, marketing, consumption </a:t>
            </a:r>
            <a:r>
              <a:rPr lang="en-US" sz="2000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and </a:t>
            </a:r>
            <a:r>
              <a:rPr lang="en-US" sz="2000" b="1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disposal of food</a:t>
            </a:r>
            <a:r>
              <a:rPr lang="en-US" sz="2000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A </a:t>
            </a:r>
            <a:r>
              <a:rPr lang="en-US" sz="2000" kern="0" dirty="0" smtClean="0">
                <a:solidFill>
                  <a:srgbClr val="142062"/>
                </a:solidFill>
                <a:latin typeface="+mj-lt"/>
                <a:ea typeface="ＭＳ Ｐゴシック" charset="-128"/>
              </a:rPr>
              <a:t>‘whole </a:t>
            </a:r>
            <a:r>
              <a:rPr lang="en-US" sz="2000" kern="0" dirty="0">
                <a:solidFill>
                  <a:srgbClr val="142062"/>
                </a:solidFill>
                <a:latin typeface="+mj-lt"/>
                <a:ea typeface="ＭＳ Ｐゴシック" charset="-128"/>
              </a:rPr>
              <a:t>of </a:t>
            </a:r>
            <a:r>
              <a:rPr lang="en-US" sz="2000" kern="0" dirty="0" smtClean="0">
                <a:solidFill>
                  <a:srgbClr val="142062"/>
                </a:solidFill>
                <a:latin typeface="+mj-lt"/>
                <a:ea typeface="ＭＳ Ｐゴシック" charset="-128"/>
              </a:rPr>
              <a:t>government’ approach</a:t>
            </a:r>
            <a:r>
              <a:rPr lang="en-US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000" dirty="0">
                <a:solidFill>
                  <a:srgbClr val="142062"/>
                </a:solidFill>
                <a:latin typeface="Lato"/>
              </a:rPr>
              <a:t>which will align policies that affect the food system</a:t>
            </a:r>
            <a:r>
              <a:rPr lang="en-US" sz="2000" dirty="0" smtClean="0">
                <a:solidFill>
                  <a:srgbClr val="142062"/>
                </a:solidFill>
                <a:latin typeface="Lato"/>
              </a:rPr>
              <a:t>.</a:t>
            </a:r>
            <a:endParaRPr lang="en-US" sz="2000" kern="0" dirty="0">
              <a:solidFill>
                <a:srgbClr val="142062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8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51"/>
            <a:ext cx="9144000" cy="869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608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This </a:t>
            </a:r>
            <a:r>
              <a:rPr lang="en-US" sz="2200" b="1" dirty="0">
                <a:solidFill>
                  <a:srgbClr val="002060"/>
                </a:solidFill>
              </a:rPr>
              <a:t>new approach on food </a:t>
            </a:r>
            <a:r>
              <a:rPr lang="en-US" sz="2200" dirty="0">
                <a:solidFill>
                  <a:srgbClr val="002060"/>
                </a:solidFill>
              </a:rPr>
              <a:t>is </a:t>
            </a:r>
            <a:r>
              <a:rPr lang="en-US" sz="2200" b="1" dirty="0">
                <a:solidFill>
                  <a:srgbClr val="002060"/>
                </a:solidFill>
              </a:rPr>
              <a:t>part of wider policy development agenda </a:t>
            </a:r>
            <a:r>
              <a:rPr lang="en-US" sz="2200" dirty="0">
                <a:solidFill>
                  <a:srgbClr val="002060"/>
                </a:solidFill>
              </a:rPr>
              <a:t>underway on strategic issues such as </a:t>
            </a:r>
            <a:r>
              <a:rPr lang="en-US" sz="2200" b="1" dirty="0">
                <a:solidFill>
                  <a:srgbClr val="002060"/>
                </a:solidFill>
              </a:rPr>
              <a:t>Circular Economy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b="1" dirty="0">
                <a:solidFill>
                  <a:srgbClr val="002060"/>
                </a:solidFill>
              </a:rPr>
              <a:t>Climate, Environment, Farming, Health, Education, Skills &amp; Science.</a:t>
            </a:r>
          </a:p>
          <a:p>
            <a:pPr lvl="0"/>
            <a:r>
              <a:rPr lang="en-US" sz="2200" b="1" dirty="0" smtClean="0">
                <a:solidFill>
                  <a:srgbClr val="002060"/>
                </a:solidFill>
              </a:rPr>
              <a:t>Food </a:t>
            </a:r>
            <a:r>
              <a:rPr lang="en-US" sz="2200" b="1" dirty="0">
                <a:solidFill>
                  <a:srgbClr val="002060"/>
                </a:solidFill>
              </a:rPr>
              <a:t>cuts across the policy responsibilities of a number of </a:t>
            </a:r>
            <a:r>
              <a:rPr lang="en-US" sz="2200" b="1" dirty="0" smtClean="0">
                <a:solidFill>
                  <a:srgbClr val="002060"/>
                </a:solidFill>
              </a:rPr>
              <a:t>NI Ministers</a:t>
            </a:r>
            <a:r>
              <a:rPr lang="en-US" sz="2200" b="1" dirty="0">
                <a:solidFill>
                  <a:srgbClr val="002060"/>
                </a:solidFill>
              </a:rPr>
              <a:t>,</a:t>
            </a:r>
            <a:r>
              <a:rPr lang="en-US" sz="2200" dirty="0">
                <a:solidFill>
                  <a:srgbClr val="002060"/>
                </a:solidFill>
              </a:rPr>
              <a:t> Agriculture, Environment and Rural Affairs, Economy, Communities, Health, Education, Finance and Justice.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Although </a:t>
            </a:r>
            <a:r>
              <a:rPr lang="en-US" sz="2200" dirty="0">
                <a:solidFill>
                  <a:srgbClr val="002060"/>
                </a:solidFill>
              </a:rPr>
              <a:t>led by DAERA, the proposed Food Strategy Framework has been</a:t>
            </a:r>
            <a:r>
              <a:rPr lang="en-US" sz="2200" b="1" dirty="0">
                <a:solidFill>
                  <a:srgbClr val="002060"/>
                </a:solidFill>
              </a:rPr>
              <a:t> developed in collaboration with the other NI Departments, the Food Standards Agency NI, Invest NI, and key stakeholders.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It </a:t>
            </a:r>
            <a:r>
              <a:rPr lang="en-US" sz="2200" dirty="0">
                <a:solidFill>
                  <a:srgbClr val="002060"/>
                </a:solidFill>
              </a:rPr>
              <a:t>will </a:t>
            </a:r>
            <a:r>
              <a:rPr lang="en-US" sz="2200" b="1" dirty="0">
                <a:solidFill>
                  <a:srgbClr val="002060"/>
                </a:solidFill>
              </a:rPr>
              <a:t>ensure coherence across food policies that affect all our lives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r>
              <a:rPr lang="en-US" sz="2200" b="1" dirty="0">
                <a:solidFill>
                  <a:srgbClr val="002060"/>
                </a:solidFill>
              </a:rPr>
              <a:t>help to improve economic, environmental, health and social outcomes for Northern Ireland. 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endParaRPr lang="en-US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4B8517"/>
            </a:gs>
            <a:gs pos="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6463"/>
            <a:ext cx="9144000" cy="614225"/>
          </a:xfrm>
        </p:spPr>
        <p:txBody>
          <a:bodyPr/>
          <a:lstStyle/>
          <a:p>
            <a:r>
              <a:rPr lang="en-GB" dirty="0" smtClean="0"/>
              <a:t>LINKS WITH OTHER STRATEGIES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64" y="548681"/>
            <a:ext cx="6169640" cy="2232247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DAERA</a:t>
            </a:r>
            <a:r>
              <a:rPr lang="en-US" sz="2000" dirty="0">
                <a:solidFill>
                  <a:srgbClr val="002060"/>
                </a:solidFill>
              </a:rPr>
              <a:t>, on behalf of the NI Executive, are developing </a:t>
            </a:r>
            <a:r>
              <a:rPr lang="en-US" sz="2000" b="1" dirty="0">
                <a:solidFill>
                  <a:srgbClr val="002060"/>
                </a:solidFill>
              </a:rPr>
              <a:t>a Green Growth Strategy </a:t>
            </a:r>
            <a:r>
              <a:rPr lang="en-US" sz="2000" dirty="0">
                <a:solidFill>
                  <a:srgbClr val="002060"/>
                </a:solidFill>
              </a:rPr>
              <a:t>and associated </a:t>
            </a:r>
            <a:r>
              <a:rPr lang="en-US" sz="2000" b="1" dirty="0">
                <a:solidFill>
                  <a:srgbClr val="002060"/>
                </a:solidFill>
              </a:rPr>
              <a:t>Climate Action Plan </a:t>
            </a:r>
            <a:r>
              <a:rPr lang="en-US" sz="2000" dirty="0">
                <a:solidFill>
                  <a:srgbClr val="002060"/>
                </a:solidFill>
              </a:rPr>
              <a:t>which will be the initial route map to climate action, green jobs and a clean environment.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Executive has agreed in principle to the </a:t>
            </a:r>
            <a:r>
              <a:rPr lang="en-US" sz="2000" b="1" dirty="0">
                <a:solidFill>
                  <a:srgbClr val="002060"/>
                </a:solidFill>
              </a:rPr>
              <a:t>cross-departmental approach under Green Growth.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52" y="105172"/>
            <a:ext cx="2845144" cy="26123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3464" y="2816255"/>
            <a:ext cx="9157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Within </a:t>
            </a:r>
            <a:r>
              <a:rPr lang="en-US" sz="2000" dirty="0">
                <a:solidFill>
                  <a:srgbClr val="002060"/>
                </a:solidFill>
              </a:rPr>
              <a:t>DAERA, </a:t>
            </a:r>
            <a:r>
              <a:rPr lang="en-US" sz="2000" b="1" dirty="0">
                <a:solidFill>
                  <a:srgbClr val="002060"/>
                </a:solidFill>
              </a:rPr>
              <a:t>a ‘sister’ strategy on agriculture is dealing with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increased </a:t>
            </a:r>
            <a:r>
              <a:rPr lang="en-US" sz="2000" b="1" dirty="0">
                <a:solidFill>
                  <a:srgbClr val="002060"/>
                </a:solidFill>
              </a:rPr>
              <a:t>productivity,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environmental </a:t>
            </a:r>
            <a:r>
              <a:rPr lang="en-US" sz="2000" b="1" dirty="0">
                <a:solidFill>
                  <a:srgbClr val="002060"/>
                </a:solidFill>
              </a:rPr>
              <a:t>sustainability,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improved </a:t>
            </a:r>
            <a:r>
              <a:rPr lang="en-US" sz="2000" b="1" dirty="0">
                <a:solidFill>
                  <a:srgbClr val="002060"/>
                </a:solidFill>
              </a:rPr>
              <a:t>resilience, and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supply </a:t>
            </a:r>
            <a:r>
              <a:rPr lang="en-US" sz="2000" b="1" dirty="0">
                <a:solidFill>
                  <a:srgbClr val="002060"/>
                </a:solidFill>
              </a:rPr>
              <a:t>chain integration.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7150" indent="0"/>
            <a:endParaRPr lang="en-US" sz="9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new </a:t>
            </a:r>
            <a:r>
              <a:rPr lang="en-US" sz="2000" b="1" dirty="0">
                <a:solidFill>
                  <a:srgbClr val="002060"/>
                </a:solidFill>
              </a:rPr>
              <a:t>agriculture strategy will be closely linked to the Food Framework through the supply chain </a:t>
            </a:r>
            <a:r>
              <a:rPr lang="en-US" sz="2000" b="1" dirty="0" smtClean="0">
                <a:solidFill>
                  <a:srgbClr val="002060"/>
                </a:solidFill>
              </a:rPr>
              <a:t>pillar.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36170" cy="42484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Northern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Ireland Food Strategy Framework - Strategic Priorities</a:t>
            </a:r>
          </a:p>
          <a:p>
            <a:endParaRPr lang="en-US" dirty="0" smtClean="0">
              <a:solidFill>
                <a:srgbClr val="000000"/>
              </a:solidFill>
              <a:latin typeface="Lato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proposed Framework highlights </a:t>
            </a:r>
            <a:r>
              <a:rPr lang="en-US" sz="2000" b="1" dirty="0">
                <a:solidFill>
                  <a:srgbClr val="002060"/>
                </a:solidFill>
              </a:rPr>
              <a:t>six strategic priorities </a:t>
            </a:r>
            <a:r>
              <a:rPr lang="en-US" sz="2000" dirty="0">
                <a:solidFill>
                  <a:srgbClr val="002060"/>
                </a:solidFill>
              </a:rPr>
              <a:t>to achieve the Vision.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Five </a:t>
            </a:r>
            <a:r>
              <a:rPr lang="en-US" sz="2000" dirty="0">
                <a:solidFill>
                  <a:srgbClr val="002060"/>
                </a:solidFill>
              </a:rPr>
              <a:t>were identified from the work with NI Departments and key external stakeholders.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sixth was added to take account of experience of the COVID-19 pandemic.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These </a:t>
            </a:r>
            <a:r>
              <a:rPr lang="en-US" sz="2000" dirty="0">
                <a:solidFill>
                  <a:srgbClr val="002060"/>
                </a:solidFill>
              </a:rPr>
              <a:t>six priorities </a:t>
            </a:r>
            <a:r>
              <a:rPr lang="en-US" sz="2000" b="1" dirty="0">
                <a:solidFill>
                  <a:srgbClr val="002060"/>
                </a:solidFill>
              </a:rPr>
              <a:t>will provide a focus and direction to NI Departments for future policy interventions on food.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96"/>
            <a:ext cx="9152160" cy="13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4599"/>
            <a:ext cx="7164288" cy="424062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one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will </a:t>
            </a:r>
            <a:r>
              <a:rPr lang="en-US" b="1" dirty="0">
                <a:solidFill>
                  <a:srgbClr val="002060"/>
                </a:solidFill>
              </a:rPr>
              <a:t>build on the connections between health, wellbeing and food, with a focus on making healthy, nutritious and sustainable food the ‘food of choice</a:t>
            </a:r>
            <a:r>
              <a:rPr lang="en-US" dirty="0">
                <a:solidFill>
                  <a:srgbClr val="002060"/>
                </a:solidFill>
              </a:rPr>
              <a:t>’, and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ensuring </a:t>
            </a:r>
            <a:r>
              <a:rPr lang="en-US" b="1" dirty="0">
                <a:solidFill>
                  <a:srgbClr val="002060"/>
                </a:solidFill>
              </a:rPr>
              <a:t>food is produced to the highest quality, safety and ethical standards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enhance </a:t>
            </a:r>
            <a:r>
              <a:rPr lang="en-US" b="1" dirty="0">
                <a:solidFill>
                  <a:srgbClr val="002060"/>
                </a:solidFill>
              </a:rPr>
              <a:t>collaboration around policy agendas such as obesity, nutritional standards, food poverty, and the principles of One Health</a:t>
            </a:r>
            <a:r>
              <a:rPr lang="en-US" dirty="0">
                <a:solidFill>
                  <a:srgbClr val="002060"/>
                </a:solidFill>
              </a:rPr>
              <a:t> (which recognises that the health of humans, animals and ecosystems are interconnected).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would success look like?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society where everyone has access to safe and nutritious food, where food insecurity and dietary related diseases are in decline, resulting in improved societal health and wellbeing. 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45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7272300" y="1186325"/>
            <a:ext cx="1763688" cy="42406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Key Partners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Department of Health, Department of Communities, Department of Justice, DAERA,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Food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Standards Agency</a:t>
            </a:r>
          </a:p>
        </p:txBody>
      </p:sp>
    </p:spTree>
    <p:extLst>
      <p:ext uri="{BB962C8B-B14F-4D97-AF65-F5344CB8AC3E}">
        <p14:creationId xmlns:p14="http://schemas.microsoft.com/office/powerpoint/2010/main" val="7031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6" y="1219200"/>
            <a:ext cx="7354295" cy="422602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two will </a:t>
            </a:r>
            <a:r>
              <a:rPr lang="en-US" b="1" dirty="0">
                <a:solidFill>
                  <a:srgbClr val="002060"/>
                </a:solidFill>
              </a:rPr>
              <a:t>build on the connections between the economy, environment and food,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dirty="0">
                <a:solidFill>
                  <a:srgbClr val="002060"/>
                </a:solidFill>
              </a:rPr>
              <a:t>a focus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b="1" dirty="0" smtClean="0">
                <a:solidFill>
                  <a:srgbClr val="002060"/>
                </a:solidFill>
              </a:rPr>
              <a:t>innovation.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 </a:t>
            </a:r>
            <a:r>
              <a:rPr lang="en-US" dirty="0">
                <a:solidFill>
                  <a:srgbClr val="002060"/>
                </a:solidFill>
              </a:rPr>
              <a:t>will enhance collaboration around policy agendas such as circular economy and economic development, innovation, skills and education, rural communities, and tourism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2060"/>
              </a:solidFill>
            </a:endParaRPr>
          </a:p>
          <a:p>
            <a:pPr marL="0" indent="0"/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would success look like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b="1" dirty="0">
                <a:solidFill>
                  <a:srgbClr val="002060"/>
                </a:solidFill>
              </a:rPr>
              <a:t>sustainable food system </a:t>
            </a:r>
            <a:r>
              <a:rPr lang="en-US" dirty="0">
                <a:solidFill>
                  <a:srgbClr val="002060"/>
                </a:solidFill>
              </a:rPr>
              <a:t>which is </a:t>
            </a:r>
            <a:r>
              <a:rPr lang="en-US" b="1" dirty="0">
                <a:solidFill>
                  <a:srgbClr val="002060"/>
                </a:solidFill>
              </a:rPr>
              <a:t>populated by successful, adaptable businesses </a:t>
            </a:r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b="1" dirty="0">
                <a:solidFill>
                  <a:srgbClr val="002060"/>
                </a:solidFill>
              </a:rPr>
              <a:t>increased levels of productivity, circularity and innovation</a:t>
            </a:r>
            <a:r>
              <a:rPr lang="en-US" dirty="0">
                <a:solidFill>
                  <a:srgbClr val="002060"/>
                </a:solidFill>
              </a:rPr>
              <a:t>, which are </a:t>
            </a:r>
            <a:r>
              <a:rPr lang="en-US" b="1" dirty="0">
                <a:solidFill>
                  <a:srgbClr val="002060"/>
                </a:solidFill>
              </a:rPr>
              <a:t>competitive</a:t>
            </a:r>
            <a:r>
              <a:rPr lang="en-US" dirty="0">
                <a:solidFill>
                  <a:srgbClr val="002060"/>
                </a:solidFill>
              </a:rPr>
              <a:t> and able to maximise opportunities both in </a:t>
            </a:r>
            <a:r>
              <a:rPr lang="en-US" dirty="0" smtClean="0">
                <a:solidFill>
                  <a:srgbClr val="002060"/>
                </a:solidFill>
              </a:rPr>
              <a:t>NI and </a:t>
            </a:r>
            <a:r>
              <a:rPr lang="en-US" dirty="0">
                <a:solidFill>
                  <a:srgbClr val="002060"/>
                </a:solidFill>
              </a:rPr>
              <a:t>on the global stage. 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NI agri-food sector is a </a:t>
            </a:r>
            <a:r>
              <a:rPr lang="en-US" b="1" dirty="0">
                <a:solidFill>
                  <a:srgbClr val="002060"/>
                </a:solidFill>
              </a:rPr>
              <a:t>major source of economic prosperity </a:t>
            </a:r>
            <a:r>
              <a:rPr lang="en-US" dirty="0">
                <a:solidFill>
                  <a:srgbClr val="002060"/>
                </a:solidFill>
              </a:rPr>
              <a:t>recognised for its </a:t>
            </a:r>
            <a:r>
              <a:rPr lang="en-US" b="1" dirty="0">
                <a:solidFill>
                  <a:srgbClr val="002060"/>
                </a:solidFill>
              </a:rPr>
              <a:t>quality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safety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b="1" dirty="0">
                <a:solidFill>
                  <a:srgbClr val="002060"/>
                </a:solidFill>
              </a:rPr>
              <a:t>knowledge driven approach</a:t>
            </a:r>
            <a:r>
              <a:rPr lang="en-US" dirty="0">
                <a:solidFill>
                  <a:srgbClr val="002060"/>
                </a:solidFill>
              </a:rPr>
              <a:t>, and for </a:t>
            </a:r>
            <a:r>
              <a:rPr lang="en-US" b="1" dirty="0">
                <a:solidFill>
                  <a:srgbClr val="002060"/>
                </a:solidFill>
              </a:rPr>
              <a:t>fairness and transparency in the supply chain.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" y="0"/>
            <a:ext cx="9144000" cy="12076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380312" y="1204599"/>
            <a:ext cx="1656184" cy="424062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Key Partners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Department for Economy, DAERA,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DoJ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Invest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NI, Tourism NI, Food Standards Agency,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Local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Councils</a:t>
            </a:r>
          </a:p>
        </p:txBody>
      </p:sp>
    </p:spTree>
    <p:extLst>
      <p:ext uri="{BB962C8B-B14F-4D97-AF65-F5344CB8AC3E}">
        <p14:creationId xmlns:p14="http://schemas.microsoft.com/office/powerpoint/2010/main" val="31096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010"/>
            <a:ext cx="9144000" cy="1153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64" y="1130635"/>
            <a:ext cx="7073823" cy="431406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three will build on the </a:t>
            </a:r>
            <a:r>
              <a:rPr lang="en-US" b="1" dirty="0">
                <a:solidFill>
                  <a:srgbClr val="002060"/>
                </a:solidFill>
              </a:rPr>
              <a:t>connections between the economy, environment, and food</a:t>
            </a:r>
            <a:r>
              <a:rPr lang="en-US" dirty="0">
                <a:solidFill>
                  <a:srgbClr val="002060"/>
                </a:solidFill>
              </a:rPr>
              <a:t>, with a </a:t>
            </a:r>
            <a:r>
              <a:rPr lang="en-US" b="1" dirty="0">
                <a:solidFill>
                  <a:srgbClr val="002060"/>
                </a:solidFill>
              </a:rPr>
              <a:t>focus on creating a healthy food culture</a:t>
            </a:r>
            <a:r>
              <a:rPr lang="en-US" dirty="0">
                <a:solidFill>
                  <a:srgbClr val="002060"/>
                </a:solidFill>
              </a:rPr>
              <a:t>, reconnecting people with knowledge of where their food comes from, </a:t>
            </a:r>
            <a:r>
              <a:rPr lang="en-US" b="1" dirty="0">
                <a:solidFill>
                  <a:srgbClr val="002060"/>
                </a:solidFill>
              </a:rPr>
              <a:t>building a food citizenship movement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promoting our quality produce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 </a:t>
            </a:r>
            <a:r>
              <a:rPr lang="en-US" dirty="0">
                <a:solidFill>
                  <a:srgbClr val="002060"/>
                </a:solidFill>
              </a:rPr>
              <a:t>will </a:t>
            </a:r>
            <a:r>
              <a:rPr lang="en-US" b="1" dirty="0">
                <a:solidFill>
                  <a:srgbClr val="002060"/>
                </a:solidFill>
              </a:rPr>
              <a:t>enhance collaboration around policy agendas such as economic prosperity, environment, rural communities, and tourism.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/>
            <a:endParaRPr lang="en-US" sz="800" b="1" dirty="0" smtClean="0">
              <a:solidFill>
                <a:srgbClr val="002060"/>
              </a:solidFill>
            </a:endParaRPr>
          </a:p>
          <a:p>
            <a:pPr marL="0" indent="0"/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would success look like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 marL="0" indent="0"/>
            <a:r>
              <a:rPr lang="en-US" dirty="0">
                <a:solidFill>
                  <a:srgbClr val="002060"/>
                </a:solidFill>
              </a:rPr>
              <a:t>Northern Ireland will have a </a:t>
            </a:r>
            <a:r>
              <a:rPr lang="en-US" b="1" dirty="0">
                <a:solidFill>
                  <a:srgbClr val="002060"/>
                </a:solidFill>
              </a:rPr>
              <a:t>culture of civic pride </a:t>
            </a:r>
            <a:r>
              <a:rPr lang="en-US" dirty="0">
                <a:solidFill>
                  <a:srgbClr val="002060"/>
                </a:solidFill>
              </a:rPr>
              <a:t>as the </a:t>
            </a:r>
            <a:r>
              <a:rPr lang="en-US" b="1" dirty="0">
                <a:solidFill>
                  <a:srgbClr val="002060"/>
                </a:solidFill>
              </a:rPr>
              <a:t>home of good food</a:t>
            </a:r>
            <a:r>
              <a:rPr lang="en-US" dirty="0">
                <a:solidFill>
                  <a:srgbClr val="002060"/>
                </a:solidFill>
              </a:rPr>
              <a:t>, where the </a:t>
            </a:r>
            <a:r>
              <a:rPr lang="en-US" b="1" dirty="0">
                <a:solidFill>
                  <a:srgbClr val="002060"/>
                </a:solidFill>
              </a:rPr>
              <a:t>social value of food is nurtured and celebrated.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food sector will be more resilient </a:t>
            </a:r>
            <a:r>
              <a:rPr lang="en-US" dirty="0">
                <a:solidFill>
                  <a:srgbClr val="002060"/>
                </a:solidFill>
              </a:rPr>
              <a:t>as a result of increased local, national and international demand encouraged by </a:t>
            </a:r>
            <a:r>
              <a:rPr lang="en-US" b="1" dirty="0">
                <a:solidFill>
                  <a:srgbClr val="002060"/>
                </a:solidFill>
              </a:rPr>
              <a:t>co-ordinated NI agri-food market awareness and promotion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39317" y="1125672"/>
            <a:ext cx="1800200" cy="4314500"/>
          </a:xfrm>
          <a:prstGeom prst="roundRect">
            <a:avLst/>
          </a:prstGeom>
          <a:solidFill>
            <a:srgbClr val="A6DE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Key Partners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Department for Economy, Department of Communities, DAERA, Tourism NI, Invest NI, Food Standards Agency,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Local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Councils. </a:t>
            </a:r>
            <a:endParaRPr lang="en-US" sz="18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4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"/>
            <a:ext cx="9152160" cy="1370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115616" y="1751915"/>
            <a:ext cx="6912768" cy="3261261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The </a:t>
            </a:r>
            <a:r>
              <a:rPr lang="en-US" b="1" kern="0" dirty="0">
                <a:solidFill>
                  <a:srgbClr val="002060"/>
                </a:solidFill>
                <a:latin typeface="+mj-lt"/>
                <a:ea typeface="ＭＳ Ｐゴシック" charset="-128"/>
              </a:rPr>
              <a:t>NI Food Strategy Framework aims to be a cross government unifying 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framework, with</a:t>
            </a:r>
          </a:p>
          <a:p>
            <a:pPr marL="1714500" lvl="3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a </a:t>
            </a:r>
            <a:r>
              <a:rPr lang="en-US" b="1" kern="0" dirty="0">
                <a:solidFill>
                  <a:srgbClr val="002060"/>
                </a:solidFill>
                <a:latin typeface="+mj-lt"/>
                <a:ea typeface="ＭＳ Ｐゴシック" charset="-128"/>
              </a:rPr>
              <a:t>shared 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long term vision</a:t>
            </a:r>
            <a:r>
              <a:rPr lang="en-US" b="1" kern="0" dirty="0">
                <a:solidFill>
                  <a:srgbClr val="002060"/>
                </a:solidFill>
                <a:latin typeface="+mj-lt"/>
                <a:ea typeface="ＭＳ Ｐゴシック" charset="-128"/>
              </a:rPr>
              <a:t>, </a:t>
            </a:r>
            <a:endParaRPr lang="en-US" b="1" kern="0" dirty="0" smtClean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 marL="1714500" lvl="3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set of 8 principles </a:t>
            </a:r>
            <a:r>
              <a:rPr lang="en-US" b="1" kern="0" dirty="0">
                <a:solidFill>
                  <a:srgbClr val="002060"/>
                </a:solidFill>
                <a:latin typeface="+mj-lt"/>
                <a:ea typeface="ＭＳ Ｐゴシック" charset="-128"/>
              </a:rPr>
              <a:t>and </a:t>
            </a:r>
            <a:endParaRPr lang="en-US" b="1" kern="0" dirty="0" smtClean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 marL="1714500" lvl="3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6 priority areas</a:t>
            </a:r>
          </a:p>
          <a:p>
            <a:pPr lvl="0" algn="ctr">
              <a:spcBef>
                <a:spcPct val="20000"/>
              </a:spcBef>
            </a:pPr>
            <a:r>
              <a:rPr lang="en-US" b="1" kern="0" dirty="0" smtClean="0">
                <a:solidFill>
                  <a:srgbClr val="002060"/>
                </a:solidFill>
                <a:latin typeface="+mj-lt"/>
                <a:ea typeface="ＭＳ Ｐゴシック" charset="-128"/>
              </a:rPr>
              <a:t>to </a:t>
            </a:r>
            <a:r>
              <a:rPr lang="en-US" b="1" kern="0" dirty="0">
                <a:solidFill>
                  <a:srgbClr val="002060"/>
                </a:solidFill>
                <a:latin typeface="+mj-lt"/>
                <a:ea typeface="ＭＳ Ｐゴシック" charset="-128"/>
              </a:rPr>
              <a:t>guide long term food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31107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8" y="1180667"/>
            <a:ext cx="7344816" cy="422602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four will build on the c</a:t>
            </a:r>
            <a:r>
              <a:rPr lang="en-US" b="1" dirty="0">
                <a:solidFill>
                  <a:srgbClr val="002060"/>
                </a:solidFill>
              </a:rPr>
              <a:t>onnections between agricultural primary production, environment, and food</a:t>
            </a:r>
            <a:r>
              <a:rPr lang="en-US" dirty="0">
                <a:solidFill>
                  <a:srgbClr val="002060"/>
                </a:solidFill>
              </a:rPr>
              <a:t>, enhancing </a:t>
            </a:r>
            <a:r>
              <a:rPr lang="en-US" b="1" dirty="0">
                <a:solidFill>
                  <a:srgbClr val="002060"/>
                </a:solidFill>
              </a:rPr>
              <a:t>collaboration around policy agendas </a:t>
            </a:r>
            <a:r>
              <a:rPr lang="en-US" dirty="0">
                <a:solidFill>
                  <a:srgbClr val="002060"/>
                </a:solidFill>
              </a:rPr>
              <a:t>such as </a:t>
            </a:r>
            <a:r>
              <a:rPr lang="en-US" b="1" dirty="0">
                <a:solidFill>
                  <a:srgbClr val="002060"/>
                </a:solidFill>
              </a:rPr>
              <a:t>future agriculture support, environment, biodiversity </a:t>
            </a:r>
            <a:r>
              <a:rPr lang="en-US" dirty="0">
                <a:solidFill>
                  <a:srgbClr val="002060"/>
                </a:solidFill>
              </a:rPr>
              <a:t>and</a:t>
            </a:r>
            <a:r>
              <a:rPr lang="en-US" b="1" dirty="0">
                <a:solidFill>
                  <a:srgbClr val="002060"/>
                </a:solidFill>
              </a:rPr>
              <a:t> land use, reduction in food waste, carbon reduction </a:t>
            </a:r>
            <a:r>
              <a:rPr lang="en-US" dirty="0">
                <a:solidFill>
                  <a:srgbClr val="002060"/>
                </a:solidFill>
              </a:rPr>
              <a:t>and</a:t>
            </a:r>
            <a:r>
              <a:rPr lang="en-US" b="1" dirty="0">
                <a:solidFill>
                  <a:srgbClr val="002060"/>
                </a:solidFill>
              </a:rPr>
              <a:t> Green Growth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would success look like?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Northern </a:t>
            </a:r>
            <a:r>
              <a:rPr lang="en-US" dirty="0">
                <a:solidFill>
                  <a:srgbClr val="002060"/>
                </a:solidFill>
              </a:rPr>
              <a:t>Ireland will become a </a:t>
            </a:r>
            <a:r>
              <a:rPr lang="en-US" b="1" dirty="0">
                <a:solidFill>
                  <a:srgbClr val="002060"/>
                </a:solidFill>
              </a:rPr>
              <a:t>low carbon society </a:t>
            </a:r>
            <a:r>
              <a:rPr lang="en-US" dirty="0">
                <a:solidFill>
                  <a:srgbClr val="002060"/>
                </a:solidFill>
              </a:rPr>
              <a:t>where </a:t>
            </a:r>
            <a:r>
              <a:rPr lang="en-US" b="1" dirty="0">
                <a:solidFill>
                  <a:srgbClr val="002060"/>
                </a:solidFill>
              </a:rPr>
              <a:t>natural resources deployed in food production are responsibly managed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associated environmental costs/benefits are appropriately valued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reflected across the food supply chain</a:t>
            </a:r>
            <a:r>
              <a:rPr lang="en-US" dirty="0">
                <a:solidFill>
                  <a:srgbClr val="002060"/>
                </a:solidFill>
              </a:rPr>
              <a:t>. There will be a </a:t>
            </a:r>
            <a:r>
              <a:rPr lang="en-US" b="1" dirty="0">
                <a:solidFill>
                  <a:srgbClr val="002060"/>
                </a:solidFill>
              </a:rPr>
              <a:t>strong emphasis on circular economy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nature friendly farming practices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b="1" dirty="0">
                <a:solidFill>
                  <a:srgbClr val="002060"/>
                </a:solidFill>
              </a:rPr>
              <a:t>opportunities to create profitable and shorter supply chains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minimise food waste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b="1" dirty="0">
                <a:solidFill>
                  <a:srgbClr val="002060"/>
                </a:solidFill>
              </a:rPr>
              <a:t>redistribute surplus where </a:t>
            </a:r>
            <a:r>
              <a:rPr lang="en-US" b="1" dirty="0" smtClean="0">
                <a:solidFill>
                  <a:srgbClr val="002060"/>
                </a:solidFill>
              </a:rPr>
              <a:t>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75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452320" y="1192158"/>
            <a:ext cx="1619672" cy="4240625"/>
          </a:xfrm>
          <a:prstGeom prst="roundRect">
            <a:avLst/>
          </a:prstGeom>
          <a:solidFill>
            <a:srgbClr val="F0A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Key Partners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Department for Economy, DAERA, Invest NI.</a:t>
            </a:r>
            <a:endParaRPr lang="en-US" sz="18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6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8" y="0"/>
            <a:ext cx="9144000" cy="114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19200"/>
            <a:ext cx="7128792" cy="415401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five will build on the </a:t>
            </a:r>
            <a:r>
              <a:rPr lang="en-US" b="1" dirty="0">
                <a:solidFill>
                  <a:srgbClr val="002060"/>
                </a:solidFill>
              </a:rPr>
              <a:t>connections between health, education, farming, environment, and food</a:t>
            </a:r>
            <a:r>
              <a:rPr lang="en-US" dirty="0">
                <a:solidFill>
                  <a:srgbClr val="002060"/>
                </a:solidFill>
              </a:rPr>
              <a:t>. It will </a:t>
            </a:r>
            <a:r>
              <a:rPr lang="en-US" b="1" dirty="0">
                <a:solidFill>
                  <a:srgbClr val="002060"/>
                </a:solidFill>
              </a:rPr>
              <a:t>enhance collaboration around policy agendas such as food in schools, obesity, healthy eating, and nutritional standards.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will success look like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School food education will create a </a:t>
            </a:r>
            <a:r>
              <a:rPr lang="en-US" b="1" dirty="0">
                <a:solidFill>
                  <a:srgbClr val="002060"/>
                </a:solidFill>
              </a:rPr>
              <a:t>strong foundation for a healthy lifelong relationship with food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encouraging and supporting children to eat well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understand where and how their food is produced and processed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b="1" dirty="0">
                <a:solidFill>
                  <a:srgbClr val="002060"/>
                </a:solidFill>
              </a:rPr>
              <a:t>how food choices impact on their health and the environment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addition, this priority </a:t>
            </a:r>
            <a:r>
              <a:rPr lang="en-US" b="1" dirty="0">
                <a:solidFill>
                  <a:srgbClr val="002060"/>
                </a:solidFill>
              </a:rPr>
              <a:t>focuses on education throughout life </a:t>
            </a:r>
            <a:r>
              <a:rPr lang="en-US" dirty="0">
                <a:solidFill>
                  <a:srgbClr val="002060"/>
                </a:solidFill>
              </a:rPr>
              <a:t>to also </a:t>
            </a:r>
            <a:r>
              <a:rPr lang="en-US" b="1" dirty="0">
                <a:solidFill>
                  <a:srgbClr val="002060"/>
                </a:solidFill>
              </a:rPr>
              <a:t>improve adult education in healthy foods and nutrition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380312" y="1204599"/>
            <a:ext cx="1656184" cy="4240625"/>
          </a:xfrm>
          <a:prstGeom prst="roundRect">
            <a:avLst/>
          </a:prstGeom>
          <a:solidFill>
            <a:srgbClr val="FFB9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Key Partners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Department of Education, Department of Health, Education Authority, DAERA, 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Food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Standards Agency. </a:t>
            </a:r>
            <a:endParaRPr lang="en-US" sz="18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1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78" y="0"/>
            <a:ext cx="9144000" cy="13908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892"/>
            <a:ext cx="7092280" cy="403630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Strategic priority six will </a:t>
            </a:r>
            <a:r>
              <a:rPr lang="en-US" b="1" dirty="0">
                <a:solidFill>
                  <a:srgbClr val="002060"/>
                </a:solidFill>
              </a:rPr>
              <a:t>build on the connections between food supply security, food poverty, safety and integrity of food and protection of the food system economy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will success look like?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Northern Ireland food system (industry, Government, voluntary and community sectors) will </a:t>
            </a:r>
            <a:r>
              <a:rPr lang="en-US" b="1" dirty="0">
                <a:solidFill>
                  <a:srgbClr val="002060"/>
                </a:solidFill>
              </a:rPr>
              <a:t>proactively manage risk along the entire food chain</a:t>
            </a:r>
            <a:r>
              <a:rPr lang="en-US" dirty="0">
                <a:solidFill>
                  <a:srgbClr val="002060"/>
                </a:solidFill>
              </a:rPr>
              <a:t>. It will include accessibility to food by people who live here, the safety and integrity of food, and protection of the food system </a:t>
            </a:r>
            <a:r>
              <a:rPr lang="en-US" dirty="0" smtClean="0">
                <a:solidFill>
                  <a:srgbClr val="002060"/>
                </a:solidFill>
              </a:rPr>
              <a:t>economy.</a:t>
            </a:r>
          </a:p>
          <a:p>
            <a:r>
              <a:rPr lang="en-US" dirty="0">
                <a:solidFill>
                  <a:srgbClr val="002060"/>
                </a:solidFill>
              </a:rPr>
              <a:t>This priority will aim to </a:t>
            </a:r>
            <a:r>
              <a:rPr lang="en-US" b="1" dirty="0">
                <a:solidFill>
                  <a:srgbClr val="002060"/>
                </a:solidFill>
              </a:rPr>
              <a:t>ensure that emergency contingency plans will be ready to operate in any future crisis to ensure a continued supply of safe food for all the people of Northern </a:t>
            </a:r>
            <a:r>
              <a:rPr lang="en-US" b="1" dirty="0" smtClean="0">
                <a:solidFill>
                  <a:srgbClr val="002060"/>
                </a:solidFill>
              </a:rPr>
              <a:t>Ireland.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236296" y="1372862"/>
            <a:ext cx="1800200" cy="4054332"/>
          </a:xfrm>
          <a:prstGeom prst="roundRect">
            <a:avLst/>
          </a:prstGeom>
          <a:solidFill>
            <a:srgbClr val="E5F8FF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Key </a:t>
            </a:r>
            <a:r>
              <a:rPr lang="en-US" sz="2000" b="1" dirty="0" smtClean="0">
                <a:solidFill>
                  <a:srgbClr val="002060"/>
                </a:solidFill>
              </a:rPr>
              <a:t>partners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Department of Communities, Department of Health, 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Food </a:t>
            </a:r>
            <a:r>
              <a:rPr lang="en-US" sz="1800" dirty="0">
                <a:solidFill>
                  <a:srgbClr val="002060"/>
                </a:solidFill>
              </a:rPr>
              <a:t>Standards Agency, DAERA, Department </a:t>
            </a:r>
            <a:r>
              <a:rPr lang="en-US" sz="1800" dirty="0" smtClean="0">
                <a:solidFill>
                  <a:srgbClr val="002060"/>
                </a:solidFill>
              </a:rPr>
              <a:t>for </a:t>
            </a:r>
            <a:r>
              <a:rPr lang="en-US" sz="1800" dirty="0">
                <a:solidFill>
                  <a:srgbClr val="002060"/>
                </a:solidFill>
              </a:rPr>
              <a:t>Economy, Invest NI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191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7" y="0"/>
            <a:ext cx="5190864" cy="762000"/>
          </a:xfrm>
        </p:spPr>
        <p:txBody>
          <a:bodyPr/>
          <a:lstStyle/>
          <a:p>
            <a:r>
              <a:rPr lang="en-GB" dirty="0" smtClean="0"/>
              <a:t>Proposed Governance </a:t>
            </a:r>
            <a:r>
              <a:rPr lang="en-GB" dirty="0"/>
              <a:t>Structures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9017" y="2564904"/>
            <a:ext cx="33123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42062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A new Food Programme Board will oversee the implementation of the Northern Ireland Food Strategy Framework. </a:t>
            </a:r>
          </a:p>
          <a:p>
            <a:endParaRPr lang="en-US" sz="1000" b="0" dirty="0"/>
          </a:p>
          <a:p>
            <a:r>
              <a:rPr lang="en-US" sz="2000" b="0" dirty="0"/>
              <a:t>A </a:t>
            </a:r>
            <a:r>
              <a:rPr lang="en-US" sz="2000" dirty="0"/>
              <a:t>cycle of five year action plans.</a:t>
            </a:r>
          </a:p>
          <a:p>
            <a:endParaRPr lang="en-US" sz="1000" b="0" dirty="0" smtClean="0"/>
          </a:p>
          <a:p>
            <a:r>
              <a:rPr lang="en-US" sz="2000" b="0" dirty="0" smtClean="0"/>
              <a:t>To </a:t>
            </a:r>
            <a:r>
              <a:rPr lang="en-US" sz="2000" dirty="0"/>
              <a:t>encourage collaborative </a:t>
            </a:r>
            <a:r>
              <a:rPr lang="en-US" sz="2000" b="0" dirty="0"/>
              <a:t>working </a:t>
            </a:r>
            <a:r>
              <a:rPr lang="en-US" sz="2000" dirty="0"/>
              <a:t>across organisational boundaries </a:t>
            </a:r>
            <a:r>
              <a:rPr lang="en-US" sz="2000" b="0" dirty="0" smtClean="0"/>
              <a:t>the </a:t>
            </a:r>
            <a:r>
              <a:rPr lang="en-US" sz="2000" b="0" dirty="0"/>
              <a:t>Framework will identify a number of early </a:t>
            </a:r>
            <a:r>
              <a:rPr lang="en-US" sz="2000" dirty="0"/>
              <a:t>Foundation </a:t>
            </a:r>
            <a:r>
              <a:rPr lang="en-US" sz="2000" dirty="0" smtClean="0"/>
              <a:t>Projects.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85" y="871329"/>
            <a:ext cx="5657642" cy="4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88640"/>
            <a:ext cx="7391400" cy="762000"/>
          </a:xfrm>
        </p:spPr>
        <p:txBody>
          <a:bodyPr/>
          <a:lstStyle/>
          <a:p>
            <a:r>
              <a:rPr lang="en-GB" dirty="0" smtClean="0"/>
              <a:t>Pilot Implementation Projects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863600" y="1094656"/>
            <a:ext cx="7416800" cy="4154016"/>
          </a:xfrm>
          <a:prstGeom prst="roundRect">
            <a:avLst/>
          </a:prstGeom>
          <a:solidFill>
            <a:srgbClr val="D7ECFD"/>
          </a:solidFill>
          <a:ln w="952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kern="0" dirty="0" smtClean="0">
                <a:solidFill>
                  <a:srgbClr val="002060"/>
                </a:solidFill>
              </a:rPr>
              <a:t>Foundation Project - </a:t>
            </a:r>
            <a:r>
              <a:rPr lang="en-US" sz="2000" kern="0" dirty="0">
                <a:solidFill>
                  <a:srgbClr val="002060"/>
                </a:solidFill>
              </a:rPr>
              <a:t>a </a:t>
            </a:r>
            <a:r>
              <a:rPr lang="en-US" sz="2000" b="1" kern="0" dirty="0">
                <a:solidFill>
                  <a:srgbClr val="002060"/>
                </a:solidFill>
              </a:rPr>
              <a:t>cross departmental task force will investigate the opportunity to increase the amount of food sourced locally by </a:t>
            </a:r>
            <a:r>
              <a:rPr lang="en-US" sz="2000" b="1" kern="0" dirty="0" smtClean="0">
                <a:solidFill>
                  <a:srgbClr val="002060"/>
                </a:solidFill>
              </a:rPr>
              <a:t>government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Another potential early Project will </a:t>
            </a:r>
            <a:r>
              <a:rPr lang="en-US" sz="2000" b="1" dirty="0">
                <a:solidFill>
                  <a:srgbClr val="002060"/>
                </a:solidFill>
              </a:rPr>
              <a:t>explore how to encourage children in schools to eat more fruit and vegetables</a:t>
            </a:r>
            <a:r>
              <a:rPr lang="en-US" sz="2000" dirty="0">
                <a:solidFill>
                  <a:srgbClr val="002060"/>
                </a:solidFill>
              </a:rPr>
              <a:t>, including seasonal local produce. This Project </a:t>
            </a:r>
            <a:r>
              <a:rPr lang="en-US" sz="2000" b="1" dirty="0">
                <a:solidFill>
                  <a:srgbClr val="002060"/>
                </a:solidFill>
              </a:rPr>
              <a:t>will seek to promote health, socio-economic, environmental and education objectives</a:t>
            </a:r>
            <a:r>
              <a:rPr lang="en-US" sz="2000" dirty="0">
                <a:solidFill>
                  <a:srgbClr val="002060"/>
                </a:solidFill>
              </a:rPr>
              <a:t>. It will aim to </a:t>
            </a:r>
            <a:r>
              <a:rPr lang="en-US" sz="2000" b="1" dirty="0">
                <a:solidFill>
                  <a:srgbClr val="002060"/>
                </a:solidFill>
              </a:rPr>
              <a:t>help to connect children with where their food comes </a:t>
            </a:r>
            <a:r>
              <a:rPr lang="en-US" sz="2000" dirty="0">
                <a:solidFill>
                  <a:srgbClr val="002060"/>
                </a:solidFill>
              </a:rPr>
              <a:t>from and </a:t>
            </a:r>
            <a:r>
              <a:rPr lang="en-US" sz="2000" b="1" dirty="0">
                <a:solidFill>
                  <a:srgbClr val="002060"/>
                </a:solidFill>
              </a:rPr>
              <a:t>encourage them to make healthy eating choices. </a:t>
            </a:r>
            <a:endParaRPr kumimoji="0" lang="en-GB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0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3" y="246880"/>
            <a:ext cx="4047311" cy="762000"/>
          </a:xfrm>
        </p:spPr>
        <p:txBody>
          <a:bodyPr/>
          <a:lstStyle/>
          <a:p>
            <a:r>
              <a:rPr lang="en-GB" sz="2800" dirty="0"/>
              <a:t>Benefits to be realised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9200"/>
            <a:ext cx="3240360" cy="4038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Food Systems approach provides an opportunity to work together to achieve health, environmental and economic goals in synergy.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Contribution </a:t>
            </a:r>
            <a:r>
              <a:rPr lang="en-US" sz="2000" b="1" dirty="0">
                <a:solidFill>
                  <a:srgbClr val="002060"/>
                </a:solidFill>
              </a:rPr>
              <a:t>to NI PfG and UK commitment to the UN Sustainable Development Goals.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66008"/>
            <a:ext cx="4752528" cy="4749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683" y="4509120"/>
            <a:ext cx="3524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7714"/>
            <a:ext cx="8267700" cy="762000"/>
          </a:xfrm>
        </p:spPr>
        <p:txBody>
          <a:bodyPr/>
          <a:lstStyle/>
          <a:p>
            <a:pPr algn="ctr" eaLnBrk="1" hangingPunct="1"/>
            <a:r>
              <a:rPr lang="en-GB" sz="3600" dirty="0" smtClean="0"/>
              <a:t>Next Steps</a:t>
            </a:r>
            <a:endParaRPr lang="en-GB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47383"/>
            <a:ext cx="81534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4A8618"/>
                </a:solidFill>
              </a:rPr>
              <a:t/>
            </a:r>
            <a:br>
              <a:rPr lang="en-GB" sz="2400" b="1" dirty="0" smtClean="0">
                <a:solidFill>
                  <a:srgbClr val="4A8618"/>
                </a:solidFill>
              </a:rPr>
            </a:br>
            <a:endParaRPr lang="en-GB" sz="2400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E900D57-AC17-4348-BACF-EC372715B06B}"/>
              </a:ext>
            </a:extLst>
          </p:cNvPr>
          <p:cNvSpPr txBox="1">
            <a:spLocks/>
          </p:cNvSpPr>
          <p:nvPr/>
        </p:nvSpPr>
        <p:spPr>
          <a:xfrm>
            <a:off x="5004048" y="5877272"/>
            <a:ext cx="3456384" cy="7882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200" b="1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1200" i="1" dirty="0">
                <a:solidFill>
                  <a:srgbClr val="142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heart of a living, working, active landscape valued by everyone.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kern="0" dirty="0"/>
              <a:t> </a:t>
            </a:r>
          </a:p>
          <a:p>
            <a:endParaRPr lang="en-GB" sz="1800" kern="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091322"/>
              </p:ext>
            </p:extLst>
          </p:nvPr>
        </p:nvGraphicFramePr>
        <p:xfrm>
          <a:off x="683568" y="859714"/>
          <a:ext cx="8114134" cy="455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8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8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39552" y="926207"/>
            <a:ext cx="7308972" cy="4131567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GB" sz="2400" b="1" dirty="0" smtClean="0">
                <a:solidFill>
                  <a:srgbClr val="7030A0"/>
                </a:solidFill>
              </a:rPr>
              <a:t>Key Drivers for Change</a:t>
            </a:r>
            <a:endParaRPr lang="en-GB" sz="2400" b="1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79602" y="1288164"/>
            <a:ext cx="2789193" cy="1230293"/>
            <a:chOff x="3125156" y="-302564"/>
            <a:chExt cx="2789193" cy="1230293"/>
          </a:xfrm>
        </p:grpSpPr>
        <p:sp>
          <p:nvSpPr>
            <p:cNvPr id="8" name="Rectangle 7"/>
            <p:cNvSpPr/>
            <p:nvPr/>
          </p:nvSpPr>
          <p:spPr>
            <a:xfrm>
              <a:off x="3418286" y="45997"/>
              <a:ext cx="2047867" cy="8817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125156" y="-302564"/>
              <a:ext cx="2789193" cy="881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2060"/>
                  </a:solidFill>
                </a:rPr>
                <a:t>Diet-related Health &amp; Wellbeing</a:t>
              </a:r>
              <a:endParaRPr lang="en-GB" sz="18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86386" y="2169896"/>
            <a:ext cx="1954508" cy="1676790"/>
            <a:chOff x="5652125" y="727356"/>
            <a:chExt cx="1954508" cy="1676790"/>
          </a:xfrm>
        </p:grpSpPr>
        <p:sp>
          <p:nvSpPr>
            <p:cNvPr id="11" name="Rectangle 10"/>
            <p:cNvSpPr/>
            <p:nvPr/>
          </p:nvSpPr>
          <p:spPr>
            <a:xfrm>
              <a:off x="5652125" y="1008109"/>
              <a:ext cx="1954508" cy="139603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802238" y="727356"/>
              <a:ext cx="1780862" cy="13637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2060"/>
                  </a:solidFill>
                </a:rPr>
                <a:t>Global Trends EU Exit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2060"/>
                  </a:solidFill>
                </a:rPr>
                <a:t> </a:t>
              </a:r>
              <a:r>
                <a:rPr lang="en-GB" sz="1800" b="0" kern="1200" dirty="0" smtClean="0">
                  <a:solidFill>
                    <a:srgbClr val="002060"/>
                  </a:solidFill>
                </a:rPr>
                <a:t>- Opportunities</a:t>
              </a:r>
              <a:endParaRPr lang="en-GB" sz="1800" b="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95718" y="2366759"/>
            <a:ext cx="2102948" cy="1617494"/>
            <a:chOff x="1368031" y="624984"/>
            <a:chExt cx="2102948" cy="1723618"/>
          </a:xfrm>
        </p:grpSpPr>
        <p:sp>
          <p:nvSpPr>
            <p:cNvPr id="14" name="Rectangle 13"/>
            <p:cNvSpPr/>
            <p:nvPr/>
          </p:nvSpPr>
          <p:spPr>
            <a:xfrm>
              <a:off x="1475661" y="1080123"/>
              <a:ext cx="1995318" cy="126847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368031" y="624984"/>
              <a:ext cx="1995318" cy="12684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2060"/>
                  </a:solidFill>
                </a:rPr>
                <a:t>Sustainability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rgbClr val="002060"/>
                  </a:solidFill>
                </a:rPr>
                <a:t>    - Environmental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rgbClr val="002060"/>
                  </a:solidFill>
                </a:rPr>
                <a:t>    - Economic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rgbClr val="002060"/>
                  </a:solidFill>
                </a:rPr>
                <a:t>    - Social</a:t>
              </a:r>
              <a:endParaRPr lang="en-GB" sz="18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7049" y="4174509"/>
            <a:ext cx="2028884" cy="815774"/>
            <a:chOff x="3405625" y="2282704"/>
            <a:chExt cx="2028884" cy="815774"/>
          </a:xfrm>
        </p:grpSpPr>
        <p:sp>
          <p:nvSpPr>
            <p:cNvPr id="17" name="Rectangle 16"/>
            <p:cNvSpPr/>
            <p:nvPr/>
          </p:nvSpPr>
          <p:spPr>
            <a:xfrm>
              <a:off x="3562314" y="2768701"/>
              <a:ext cx="1872195" cy="32977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405625" y="2282704"/>
              <a:ext cx="1872195" cy="329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2060"/>
                  </a:solidFill>
                </a:rPr>
                <a:t>Covid-19</a:t>
              </a:r>
              <a:r>
                <a:rPr lang="en-GB" sz="2600" kern="1200" dirty="0" smtClean="0">
                  <a:solidFill>
                    <a:srgbClr val="002060"/>
                  </a:solidFill>
                </a:rPr>
                <a:t> </a:t>
              </a:r>
              <a:endParaRPr lang="en-GB" sz="2600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17" y="2153462"/>
            <a:ext cx="2416882" cy="197323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 bwMode="auto">
          <a:xfrm>
            <a:off x="179512" y="4552097"/>
            <a:ext cx="8784976" cy="8763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b="1" kern="0" dirty="0">
                <a:solidFill>
                  <a:schemeClr val="accent3">
                    <a:lumMod val="95000"/>
                  </a:schemeClr>
                </a:solidFill>
                <a:ea typeface="ＭＳ Ｐゴシック" charset="-128"/>
              </a:rPr>
              <a:t>Unique opportunity to shape the future direction of our food system in ways that will benefit generations to come.</a:t>
            </a:r>
            <a:endParaRPr lang="en-GB" sz="2000" b="1" kern="0" dirty="0">
              <a:solidFill>
                <a:schemeClr val="accent3">
                  <a:lumMod val="95000"/>
                </a:schemeClr>
              </a:solidFill>
              <a:ea typeface="ＭＳ Ｐゴシック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120"/>
            <a:ext cx="9221532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0"/>
            <a:ext cx="9123366" cy="618538"/>
          </a:xfrm>
        </p:spPr>
        <p:txBody>
          <a:bodyPr/>
          <a:lstStyle/>
          <a:p>
            <a:r>
              <a:rPr lang="en-GB" dirty="0" smtClean="0"/>
              <a:t>The Journey So Far ……..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906" y="934531"/>
            <a:ext cx="4370350" cy="277882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538" y="548680"/>
            <a:ext cx="624613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57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38350" indent="-1905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55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527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099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67150" indent="-1905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000" kern="0" dirty="0" smtClean="0">
              <a:solidFill>
                <a:srgbClr val="000000"/>
              </a:solidFill>
              <a:latin typeface="Lato"/>
            </a:endParaRPr>
          </a:p>
          <a:p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Summer 2019 DAERA began to explore with the DfE, and other NI Departments and interested parties, the merits, scope and content of a possible Food Strategy Framework to: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kern="0" dirty="0" smtClean="0">
                <a:solidFill>
                  <a:srgbClr val="142062"/>
                </a:solidFill>
                <a:latin typeface="Lato"/>
              </a:rPr>
              <a:t>develop strategic alignment across NI Departments </a:t>
            </a:r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and </a:t>
            </a:r>
            <a:r>
              <a:rPr lang="en-US" sz="1800" b="1" kern="0" dirty="0" smtClean="0">
                <a:solidFill>
                  <a:srgbClr val="142062"/>
                </a:solidFill>
                <a:latin typeface="Lato"/>
              </a:rPr>
              <a:t>help shape a future food system </a:t>
            </a:r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for Northern Ireland.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kern="0" dirty="0" smtClean="0">
                <a:solidFill>
                  <a:srgbClr val="142062"/>
                </a:solidFill>
                <a:latin typeface="Lato"/>
              </a:rPr>
              <a:t>provide a structure </a:t>
            </a:r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within which government, industry, voluntary and community organisations can operate.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kern="0" dirty="0" smtClean="0">
                <a:solidFill>
                  <a:srgbClr val="142062"/>
                </a:solidFill>
                <a:latin typeface="Lato"/>
              </a:rPr>
              <a:t>allow autonomy with guidance on the direction of travel</a:t>
            </a:r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, but the </a:t>
            </a:r>
            <a:r>
              <a:rPr lang="en-US" sz="1800" b="1" kern="0" dirty="0" smtClean="0">
                <a:solidFill>
                  <a:srgbClr val="142062"/>
                </a:solidFill>
                <a:latin typeface="Lato"/>
              </a:rPr>
              <a:t>flexibility to adapt </a:t>
            </a:r>
            <a:r>
              <a:rPr lang="en-US" sz="1800" kern="0" dirty="0" smtClean="0">
                <a:solidFill>
                  <a:srgbClr val="142062"/>
                </a:solidFill>
                <a:latin typeface="Lato"/>
              </a:rPr>
              <a:t>to changing global trends, policy mandates, and marketplace needs. </a:t>
            </a:r>
            <a:endParaRPr lang="en-GB" sz="1800" kern="0" dirty="0">
              <a:solidFill>
                <a:srgbClr val="142062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07504" y="4559643"/>
            <a:ext cx="8712968" cy="758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Development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of a draft Vision by officials from across all government departments. </a:t>
            </a:r>
          </a:p>
        </p:txBody>
      </p:sp>
    </p:spTree>
    <p:extLst>
      <p:ext uri="{BB962C8B-B14F-4D97-AF65-F5344CB8AC3E}">
        <p14:creationId xmlns:p14="http://schemas.microsoft.com/office/powerpoint/2010/main" val="26256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4968"/>
          </a:xfrm>
          <a:solidFill>
            <a:srgbClr val="8C41DF"/>
          </a:solidFill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Vision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632" y="805296"/>
            <a:ext cx="9163177" cy="3415792"/>
          </a:xfrm>
          <a:gradFill>
            <a:gsLst>
              <a:gs pos="2000">
                <a:schemeClr val="accent5"/>
              </a:gs>
              <a:gs pos="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333399">
                    <a:lumMod val="75000"/>
                  </a:srgbClr>
                </a:solidFill>
              </a:rPr>
              <a:t>“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A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transformed food system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that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 protects natural resources for future generations,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is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economically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and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environmentally sustainable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and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provides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safe, nourishing, accessible food to people,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who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 make informed healthy choices”.</a:t>
            </a:r>
            <a:endParaRPr lang="en-GB" sz="3200" dirty="0">
              <a:solidFill>
                <a:srgbClr val="333399">
                  <a:lumMod val="75000"/>
                </a:srgbClr>
              </a:solidFill>
            </a:endParaRPr>
          </a:p>
          <a:p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1088"/>
            <a:ext cx="9152160" cy="13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4189"/>
            <a:ext cx="4572001" cy="1210941"/>
          </a:xfrm>
          <a:solidFill>
            <a:srgbClr val="FFE1E1"/>
          </a:solidFill>
        </p:spPr>
        <p:txBody>
          <a:bodyPr/>
          <a:lstStyle/>
          <a:p>
            <a:r>
              <a:rPr lang="en-GB" sz="2800" dirty="0" smtClean="0"/>
              <a:t>Co-Design Process</a:t>
            </a:r>
            <a:endParaRPr lang="en-GB" sz="2800" dirty="0"/>
          </a:p>
        </p:txBody>
      </p:sp>
      <p:sp>
        <p:nvSpPr>
          <p:cNvPr id="7" name="Oval 6"/>
          <p:cNvSpPr/>
          <p:nvPr/>
        </p:nvSpPr>
        <p:spPr bwMode="auto">
          <a:xfrm>
            <a:off x="1961466" y="3088673"/>
            <a:ext cx="1280809" cy="1234958"/>
          </a:xfrm>
          <a:prstGeom prst="ellipse">
            <a:avLst/>
          </a:prstGeom>
          <a:solidFill>
            <a:srgbClr val="FFAB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Draft Vision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0468" y="2921974"/>
            <a:ext cx="1702897" cy="622272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Environmental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NGOs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0907" y="2140103"/>
            <a:ext cx="1825822" cy="679706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Food &amp; Farming Representatives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1316" y="4354864"/>
            <a:ext cx="1452672" cy="422678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Academics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45011" y="2945624"/>
            <a:ext cx="1159770" cy="591870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Health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0558" y="4501931"/>
            <a:ext cx="1226521" cy="480344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Education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40376" y="3601022"/>
            <a:ext cx="1274043" cy="636606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Consumer Interests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7080" y="3644420"/>
            <a:ext cx="1651598" cy="592975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Local Government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752309" y="3715935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817386" y="3126305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2480243" y="4259500"/>
            <a:ext cx="179801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3222709" y="3696925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3014614" y="3035848"/>
            <a:ext cx="356463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8413277">
            <a:off x="1858609" y="4087762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5400000">
            <a:off x="2462452" y="2768215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48"/>
            <a:ext cx="4616470" cy="1191004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98255" y="1209724"/>
            <a:ext cx="5337841" cy="3107508"/>
          </a:xfrm>
        </p:spPr>
        <p:txBody>
          <a:bodyPr/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This Vision was tested in a follow-up Strategic Insight Lab.  </a:t>
            </a:r>
            <a:endParaRPr lang="en-GB" sz="21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6" y="1196752"/>
            <a:ext cx="3800475" cy="427672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3357122" y="4301236"/>
            <a:ext cx="1438257" cy="480344"/>
          </a:xfrm>
          <a:prstGeom prst="roundRect">
            <a:avLst/>
          </a:prstGeom>
          <a:solidFill>
            <a:srgbClr val="FF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Government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1990783">
            <a:off x="3036073" y="4078396"/>
            <a:ext cx="288825" cy="299266"/>
          </a:xfrm>
          <a:prstGeom prst="rightArrow">
            <a:avLst/>
          </a:prstGeom>
          <a:solidFill>
            <a:srgbClr val="FFE7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9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" y="548680"/>
            <a:ext cx="8784976" cy="4752528"/>
          </a:xfrm>
        </p:spPr>
        <p:txBody>
          <a:bodyPr/>
          <a:lstStyle/>
          <a:p>
            <a:pPr marL="0" indent="0"/>
            <a:endParaRPr lang="en-GB" dirty="0" smtClean="0"/>
          </a:p>
          <a:p>
            <a:r>
              <a:rPr lang="en-GB" sz="2400" b="1" dirty="0" smtClean="0">
                <a:solidFill>
                  <a:srgbClr val="002060"/>
                </a:solidFill>
              </a:rPr>
              <a:t>OVERVIEW – PHASE ONE – March 2022</a:t>
            </a:r>
          </a:p>
          <a:p>
            <a:endParaRPr lang="en-GB" sz="8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Start of the journey. 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Framework to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build future policy decisions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around food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Food Systems Approach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Executive approval in principle for the Food Framework approach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514350" lvl="1" indent="0"/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Seeking your views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Is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this the right approach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? 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Consultation period – closes on 19 November 2021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0" indent="0"/>
            <a:endParaRPr lang="en-GB" dirty="0"/>
          </a:p>
          <a:p>
            <a:pPr marL="0" indent="0"/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608512"/>
          </a:xfrm>
        </p:spPr>
        <p:txBody>
          <a:bodyPr/>
          <a:lstStyle/>
          <a:p>
            <a:pPr>
              <a:buAutoNum type="arabicPeriod"/>
            </a:pPr>
            <a:endParaRPr lang="en-US" sz="1000" dirty="0">
              <a:solidFill>
                <a:srgbClr val="002060"/>
              </a:solidFill>
            </a:endParaRPr>
          </a:p>
          <a:p>
            <a:pPr marL="0" indent="0"/>
            <a:r>
              <a:rPr lang="en-US" sz="2400" b="1" dirty="0" smtClean="0">
                <a:solidFill>
                  <a:srgbClr val="002060"/>
                </a:solidFill>
              </a:rPr>
              <a:t>PHASE TWO (Post Publication of agreed framework)</a:t>
            </a:r>
          </a:p>
          <a:p>
            <a:pPr marL="0" indent="0"/>
            <a:endParaRPr lang="en-US" sz="1000" b="1" dirty="0">
              <a:solidFill>
                <a:srgbClr val="002060"/>
              </a:solidFill>
            </a:endParaRPr>
          </a:p>
          <a:p>
            <a:pPr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Development of </a:t>
            </a:r>
            <a:r>
              <a:rPr lang="en-US" sz="2000" b="1" dirty="0" smtClean="0">
                <a:solidFill>
                  <a:srgbClr val="002060"/>
                </a:solidFill>
              </a:rPr>
              <a:t>Implementation plans &amp; Metrics  </a:t>
            </a:r>
            <a:r>
              <a:rPr lang="en-US" sz="2000" dirty="0" smtClean="0">
                <a:solidFill>
                  <a:srgbClr val="002060"/>
                </a:solidFill>
              </a:rPr>
              <a:t>- Informed </a:t>
            </a:r>
            <a:r>
              <a:rPr lang="en-US" sz="2000" dirty="0">
                <a:solidFill>
                  <a:srgbClr val="002060"/>
                </a:solidFill>
              </a:rPr>
              <a:t>by the </a:t>
            </a:r>
            <a:r>
              <a:rPr lang="en-US" sz="2000" dirty="0" smtClean="0">
                <a:solidFill>
                  <a:srgbClr val="002060"/>
                </a:solidFill>
              </a:rPr>
              <a:t>Green Growth </a:t>
            </a:r>
            <a:r>
              <a:rPr lang="en-US" sz="2000" dirty="0">
                <a:solidFill>
                  <a:srgbClr val="002060"/>
                </a:solidFill>
              </a:rPr>
              <a:t>Strategy, </a:t>
            </a:r>
            <a:r>
              <a:rPr lang="en-US" sz="2000" dirty="0" smtClean="0">
                <a:solidFill>
                  <a:srgbClr val="002060"/>
                </a:solidFill>
              </a:rPr>
              <a:t>recommendations from the Kendall Review, and </a:t>
            </a:r>
            <a:r>
              <a:rPr lang="en-US" sz="2000" b="1" dirty="0" smtClean="0">
                <a:solidFill>
                  <a:srgbClr val="002060"/>
                </a:solidFill>
              </a:rPr>
              <a:t>alignment with other interconnected strategies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Proposing </a:t>
            </a:r>
            <a:r>
              <a:rPr lang="en-US" sz="2000" b="1" dirty="0" smtClean="0">
                <a:solidFill>
                  <a:srgbClr val="002060"/>
                </a:solidFill>
              </a:rPr>
              <a:t>5 year rolling action plans </a:t>
            </a:r>
          </a:p>
          <a:p>
            <a:pPr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Ongoing engagement with stakeholders / co-design</a:t>
            </a:r>
          </a:p>
          <a:p>
            <a:pPr marL="571500" lvl="1" indent="0"/>
            <a:endParaRPr lang="en-US" sz="1000" dirty="0" smtClean="0">
              <a:solidFill>
                <a:srgbClr val="002060"/>
              </a:solidFill>
            </a:endParaRPr>
          </a:p>
          <a:p>
            <a:pPr marL="57150" indent="0"/>
            <a:endParaRPr lang="en-US" sz="2400" b="1" dirty="0" smtClean="0">
              <a:solidFill>
                <a:srgbClr val="002060"/>
              </a:solidFill>
            </a:endParaRPr>
          </a:p>
          <a:p>
            <a:pPr marL="57150" indent="0"/>
            <a:r>
              <a:rPr lang="en-US" sz="2400" b="1" dirty="0" smtClean="0">
                <a:solidFill>
                  <a:srgbClr val="002060"/>
                </a:solidFill>
              </a:rPr>
              <a:t>Formal Review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000" dirty="0" smtClean="0">
                <a:solidFill>
                  <a:srgbClr val="002060"/>
                </a:solidFill>
              </a:rPr>
              <a:t>in 2030</a:t>
            </a:r>
          </a:p>
          <a:p>
            <a:pPr marL="0" indent="0"/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51"/>
            <a:ext cx="9144000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"/>
            <a:ext cx="9152160" cy="1370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9552" y="1457856"/>
            <a:ext cx="3744416" cy="3935015"/>
          </a:xfrm>
          <a:prstGeom prst="roundRect">
            <a:avLst/>
          </a:prstGeom>
          <a:solidFill>
            <a:srgbClr val="DFDFF5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002060"/>
                </a:solidFill>
                <a:ea typeface="ＭＳ Ｐゴシック" charset="-128"/>
              </a:rPr>
              <a:t>The Aim </a:t>
            </a:r>
            <a:r>
              <a:rPr lang="en-US" sz="2000" kern="0" dirty="0" smtClean="0">
                <a:solidFill>
                  <a:srgbClr val="002060"/>
                </a:solidFill>
                <a:ea typeface="ＭＳ Ｐゴシック" charset="-128"/>
              </a:rPr>
              <a:t>is to be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rgbClr val="002060"/>
                </a:solidFill>
                <a:ea typeface="ＭＳ Ｐゴシック" charset="-128"/>
              </a:rPr>
              <a:t>a </a:t>
            </a:r>
            <a:r>
              <a:rPr lang="en-US" sz="2000" b="1" kern="0" dirty="0" smtClean="0">
                <a:solidFill>
                  <a:srgbClr val="002060"/>
                </a:solidFill>
                <a:ea typeface="ＭＳ Ｐゴシック" charset="-128"/>
              </a:rPr>
              <a:t>cross </a:t>
            </a:r>
            <a:r>
              <a:rPr lang="en-US" sz="2000" b="1" kern="0" dirty="0">
                <a:solidFill>
                  <a:srgbClr val="002060"/>
                </a:solidFill>
                <a:ea typeface="ＭＳ Ｐゴシック" charset="-128"/>
              </a:rPr>
              <a:t>government </a:t>
            </a:r>
            <a:r>
              <a:rPr lang="en-US" sz="2000" b="1" kern="0" dirty="0" smtClean="0">
                <a:solidFill>
                  <a:srgbClr val="002060"/>
                </a:solidFill>
                <a:ea typeface="ＭＳ Ｐゴシック" charset="-128"/>
              </a:rPr>
              <a:t>unifying </a:t>
            </a:r>
            <a:r>
              <a:rPr lang="en-US" sz="2000" b="1" kern="0" dirty="0">
                <a:solidFill>
                  <a:srgbClr val="002060"/>
                </a:solidFill>
                <a:ea typeface="ＭＳ Ｐゴシック" charset="-128"/>
              </a:rPr>
              <a:t>strategy</a:t>
            </a:r>
            <a:r>
              <a:rPr lang="en-US" sz="2000" kern="0" dirty="0">
                <a:solidFill>
                  <a:srgbClr val="002060"/>
                </a:solidFill>
                <a:ea typeface="ＭＳ Ｐゴシック" charset="-128"/>
              </a:rPr>
              <a:t>, with </a:t>
            </a:r>
            <a:r>
              <a:rPr lang="en-US" sz="2000" b="1" kern="0" dirty="0">
                <a:solidFill>
                  <a:srgbClr val="002060"/>
                </a:solidFill>
                <a:ea typeface="ＭＳ Ｐゴシック" charset="-128"/>
              </a:rPr>
              <a:t>a shared vision, principles and priorities to guide long term food decision making.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542470" y="1445727"/>
            <a:ext cx="4392488" cy="3935016"/>
          </a:xfrm>
          <a:prstGeom prst="roundRect">
            <a:avLst/>
          </a:prstGeom>
          <a:solidFill>
            <a:srgbClr val="A8A8E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THE VISION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“</a:t>
            </a:r>
            <a:r>
              <a:rPr lang="en-US" sz="2000" kern="0" dirty="0" smtClean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A 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transformed food system 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that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 protects natural resources for future generations, 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is 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economically 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and 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environmentally sustainable 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and 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provides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 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safe, nourishing, accessible food to people, </a:t>
            </a:r>
            <a:r>
              <a:rPr lang="en-US" sz="2000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who</a:t>
            </a:r>
            <a:r>
              <a:rPr lang="en-US" sz="2000" b="1" kern="0" dirty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 make informed healthy </a:t>
            </a:r>
            <a:r>
              <a:rPr lang="en-US" sz="2000" b="1" kern="0" dirty="0" smtClean="0">
                <a:solidFill>
                  <a:srgbClr val="333399">
                    <a:lumMod val="75000"/>
                  </a:srgbClr>
                </a:solidFill>
                <a:ea typeface="ＭＳ Ｐゴシック" charset="-128"/>
              </a:rPr>
              <a:t>choices”.</a:t>
            </a:r>
            <a:endParaRPr lang="en-GB" sz="2000" kern="0" dirty="0">
              <a:solidFill>
                <a:srgbClr val="333399">
                  <a:lumMod val="75000"/>
                </a:srgb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1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1576</TotalTime>
  <Words>2401</Words>
  <Application>Microsoft Office PowerPoint</Application>
  <PresentationFormat>On-screen Show (4:3)</PresentationFormat>
  <Paragraphs>213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Lato</vt:lpstr>
      <vt:lpstr>Times</vt:lpstr>
      <vt:lpstr>Blank Presentation</vt:lpstr>
      <vt:lpstr>PowerPoint Presentation</vt:lpstr>
      <vt:lpstr>PowerPoint Presentation</vt:lpstr>
      <vt:lpstr>PowerPoint Presentation</vt:lpstr>
      <vt:lpstr>The Journey So Far …….. </vt:lpstr>
      <vt:lpstr>Vision</vt:lpstr>
      <vt:lpstr>Co-Design Process</vt:lpstr>
      <vt:lpstr>PowerPoint Presentation</vt:lpstr>
      <vt:lpstr>PowerPoint Presentation</vt:lpstr>
      <vt:lpstr>PowerPoint Presentation</vt:lpstr>
      <vt:lpstr>PowerPoint Presentation</vt:lpstr>
      <vt:lpstr>Guiding Principles</vt:lpstr>
      <vt:lpstr>PowerPoint Presentation</vt:lpstr>
      <vt:lpstr>What is a Food Systems Approach?</vt:lpstr>
      <vt:lpstr>PowerPoint Presentation</vt:lpstr>
      <vt:lpstr>LINKS WITH OTHER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Governance Structures</vt:lpstr>
      <vt:lpstr>Pilot Implementation Projects </vt:lpstr>
      <vt:lpstr>Benefits to be realised</vt:lpstr>
      <vt:lpstr>Next Steps</vt:lpstr>
    </vt:vector>
  </TitlesOfParts>
  <Company>뿿졀뿿잠כაȰ窌ݱ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Arbuthnot</dc:creator>
  <cp:lastModifiedBy>Brady, Louise</cp:lastModifiedBy>
  <cp:revision>126</cp:revision>
  <cp:lastPrinted>2016-05-04T08:29:05Z</cp:lastPrinted>
  <dcterms:created xsi:type="dcterms:W3CDTF">2016-05-04T08:27:39Z</dcterms:created>
  <dcterms:modified xsi:type="dcterms:W3CDTF">2021-10-13T08:47:38Z</dcterms:modified>
</cp:coreProperties>
</file>